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drawings/drawing1.xml" ContentType="application/vnd.openxmlformats-officedocument.drawingml.chartshapes+xml"/>
  <Override PartName="/ppt/charts/chart6.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67" r:id="rId3"/>
    <p:sldId id="331" r:id="rId4"/>
    <p:sldId id="334" r:id="rId5"/>
    <p:sldId id="332" r:id="rId6"/>
    <p:sldId id="333" r:id="rId7"/>
    <p:sldId id="335" r:id="rId8"/>
    <p:sldId id="336" r:id="rId9"/>
    <p:sldId id="371" r:id="rId10"/>
    <p:sldId id="372" r:id="rId11"/>
    <p:sldId id="345" r:id="rId12"/>
    <p:sldId id="351" r:id="rId13"/>
    <p:sldId id="277" r:id="rId14"/>
    <p:sldId id="275" r:id="rId15"/>
    <p:sldId id="280" r:id="rId16"/>
    <p:sldId id="337" r:id="rId17"/>
    <p:sldId id="346" r:id="rId18"/>
    <p:sldId id="339" r:id="rId19"/>
    <p:sldId id="340" r:id="rId20"/>
    <p:sldId id="281" r:id="rId21"/>
    <p:sldId id="276" r:id="rId22"/>
    <p:sldId id="279" r:id="rId23"/>
    <p:sldId id="282" r:id="rId24"/>
    <p:sldId id="363" r:id="rId25"/>
    <p:sldId id="278" r:id="rId26"/>
    <p:sldId id="358" r:id="rId27"/>
    <p:sldId id="352" r:id="rId28"/>
    <p:sldId id="353" r:id="rId29"/>
    <p:sldId id="354" r:id="rId30"/>
    <p:sldId id="355" r:id="rId31"/>
    <p:sldId id="356" r:id="rId32"/>
    <p:sldId id="357" r:id="rId33"/>
    <p:sldId id="283" r:id="rId34"/>
    <p:sldId id="285" r:id="rId35"/>
    <p:sldId id="284" r:id="rId36"/>
    <p:sldId id="286" r:id="rId37"/>
    <p:sldId id="287" r:id="rId38"/>
    <p:sldId id="288" r:id="rId39"/>
    <p:sldId id="289" r:id="rId40"/>
    <p:sldId id="290" r:id="rId41"/>
    <p:sldId id="291" r:id="rId42"/>
    <p:sldId id="362" r:id="rId43"/>
    <p:sldId id="296" r:id="rId44"/>
    <p:sldId id="295" r:id="rId45"/>
    <p:sldId id="298" r:id="rId46"/>
    <p:sldId id="382" r:id="rId47"/>
    <p:sldId id="383" r:id="rId48"/>
    <p:sldId id="384" r:id="rId49"/>
    <p:sldId id="299" r:id="rId50"/>
    <p:sldId id="300" r:id="rId51"/>
    <p:sldId id="301" r:id="rId52"/>
    <p:sldId id="304" r:id="rId53"/>
    <p:sldId id="308" r:id="rId54"/>
    <p:sldId id="310" r:id="rId55"/>
    <p:sldId id="309" r:id="rId56"/>
    <p:sldId id="373" r:id="rId57"/>
    <p:sldId id="364" r:id="rId58"/>
    <p:sldId id="315" r:id="rId59"/>
    <p:sldId id="312" r:id="rId60"/>
    <p:sldId id="313" r:id="rId61"/>
    <p:sldId id="366" r:id="rId62"/>
    <p:sldId id="316" r:id="rId63"/>
    <p:sldId id="365" r:id="rId64"/>
    <p:sldId id="317" r:id="rId65"/>
    <p:sldId id="318" r:id="rId66"/>
    <p:sldId id="319" r:id="rId67"/>
    <p:sldId id="321" r:id="rId68"/>
    <p:sldId id="380" r:id="rId69"/>
    <p:sldId id="381" r:id="rId70"/>
    <p:sldId id="385" r:id="rId71"/>
    <p:sldId id="386" r:id="rId72"/>
    <p:sldId id="320" r:id="rId73"/>
    <p:sldId id="322" r:id="rId74"/>
    <p:sldId id="323" r:id="rId75"/>
    <p:sldId id="324" r:id="rId76"/>
    <p:sldId id="325" r:id="rId77"/>
    <p:sldId id="292" r:id="rId78"/>
    <p:sldId id="328" r:id="rId79"/>
    <p:sldId id="326" r:id="rId80"/>
    <p:sldId id="387" r:id="rId81"/>
    <p:sldId id="375" r:id="rId82"/>
    <p:sldId id="376" r:id="rId83"/>
    <p:sldId id="359" r:id="rId84"/>
    <p:sldId id="347" r:id="rId85"/>
    <p:sldId id="388" r:id="rId86"/>
  </p:sldIdLst>
  <p:sldSz cx="9144000" cy="6858000" type="screen4x3"/>
  <p:notesSz cx="6858000" cy="9144000"/>
  <p:custDataLst>
    <p:tags r:id="rId87"/>
  </p:custData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294" autoAdjust="0"/>
    <p:restoredTop sz="94660"/>
  </p:normalViewPr>
  <p:slideViewPr>
    <p:cSldViewPr>
      <p:cViewPr>
        <p:scale>
          <a:sx n="100" d="100"/>
          <a:sy n="100" d="100"/>
        </p:scale>
        <p:origin x="-1944" y="-32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Excel7.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dLbls>
            <c:showLegendKey val="0"/>
            <c:showVal val="1"/>
            <c:showCatName val="0"/>
            <c:showSerName val="0"/>
            <c:showPercent val="0"/>
            <c:showBubbleSize val="0"/>
            <c:showLeaderLines val="1"/>
          </c:dLbls>
          <c:cat>
            <c:strRef>
              <c:f>Лист1!$A$2:$A$5</c:f>
              <c:strCache>
                <c:ptCount val="4"/>
                <c:pt idx="0">
                  <c:v>высшее пед</c:v>
                </c:pt>
                <c:pt idx="1">
                  <c:v>высшее непед</c:v>
                </c:pt>
                <c:pt idx="2">
                  <c:v>среднее пед</c:v>
                </c:pt>
                <c:pt idx="3">
                  <c:v>среднее непед</c:v>
                </c:pt>
              </c:strCache>
            </c:strRef>
          </c:cat>
          <c:val>
            <c:numRef>
              <c:f>Лист1!$B$2:$B$5</c:f>
              <c:numCache>
                <c:formatCode>General</c:formatCode>
                <c:ptCount val="4"/>
                <c:pt idx="0">
                  <c:v>34</c:v>
                </c:pt>
                <c:pt idx="1">
                  <c:v>2</c:v>
                </c:pt>
                <c:pt idx="2">
                  <c:v>4</c:v>
                </c:pt>
                <c:pt idx="3">
                  <c:v>2</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42089530475358"/>
          <c:y val="3.0866359269839376E-2"/>
          <c:w val="0.47434419655876348"/>
          <c:h val="0.86250439961617065"/>
        </c:manualLayout>
      </c:layout>
      <c:doughnutChart>
        <c:varyColors val="1"/>
        <c:ser>
          <c:idx val="0"/>
          <c:order val="0"/>
          <c:tx>
            <c:strRef>
              <c:f>Лист1!$B$1</c:f>
              <c:strCache>
                <c:ptCount val="1"/>
                <c:pt idx="0">
                  <c:v>Столбец1</c:v>
                </c:pt>
              </c:strCache>
            </c:strRef>
          </c:tx>
          <c:dLbls>
            <c:showLegendKey val="0"/>
            <c:showVal val="1"/>
            <c:showCatName val="0"/>
            <c:showSerName val="0"/>
            <c:showPercent val="0"/>
            <c:showBubbleSize val="0"/>
            <c:showLeaderLines val="1"/>
          </c:dLbls>
          <c:cat>
            <c:strRef>
              <c:f>Лист1!$A$2:$A$6</c:f>
              <c:strCache>
                <c:ptCount val="5"/>
                <c:pt idx="0">
                  <c:v>до 3 лет</c:v>
                </c:pt>
                <c:pt idx="1">
                  <c:v>3-5 лет</c:v>
                </c:pt>
                <c:pt idx="2">
                  <c:v>5-10 лет</c:v>
                </c:pt>
                <c:pt idx="3">
                  <c:v>10-25 лет</c:v>
                </c:pt>
                <c:pt idx="4">
                  <c:v>более 25 лет</c:v>
                </c:pt>
              </c:strCache>
            </c:strRef>
          </c:cat>
          <c:val>
            <c:numRef>
              <c:f>Лист1!$B$2:$B$6</c:f>
              <c:numCache>
                <c:formatCode>General</c:formatCode>
                <c:ptCount val="5"/>
                <c:pt idx="0">
                  <c:v>3</c:v>
                </c:pt>
                <c:pt idx="1">
                  <c:v>6</c:v>
                </c:pt>
                <c:pt idx="2">
                  <c:v>4</c:v>
                </c:pt>
                <c:pt idx="3">
                  <c:v>14</c:v>
                </c:pt>
                <c:pt idx="4">
                  <c:v>15</c:v>
                </c:pt>
              </c:numCache>
            </c:numRef>
          </c:val>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2862206024421215"/>
          <c:y val="1.3224045662937271E-4"/>
          <c:w val="0.32649404113478642"/>
          <c:h val="0.2577902036439404"/>
        </c:manualLayout>
      </c:layout>
      <c:overlay val="0"/>
    </c:legend>
    <c:plotVisOnly val="1"/>
    <c:dispBlanksAs val="zero"/>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победители регионального этапа </c:v>
                </c:pt>
              </c:strCache>
            </c:strRef>
          </c:tx>
          <c:invertIfNegative val="0"/>
          <c:cat>
            <c:strRef>
              <c:f>Лист1!$A$2:$A$6</c:f>
              <c:strCache>
                <c:ptCount val="5"/>
                <c:pt idx="0">
                  <c:v>2014-2015</c:v>
                </c:pt>
                <c:pt idx="1">
                  <c:v>2015-2016</c:v>
                </c:pt>
                <c:pt idx="2">
                  <c:v>2016-2017</c:v>
                </c:pt>
                <c:pt idx="3">
                  <c:v>2017-2018</c:v>
                </c:pt>
                <c:pt idx="4">
                  <c:v>2018-2019</c:v>
                </c:pt>
              </c:strCache>
            </c:strRef>
          </c:cat>
          <c:val>
            <c:numRef>
              <c:f>Лист1!$B$2:$B$6</c:f>
              <c:numCache>
                <c:formatCode>General</c:formatCode>
                <c:ptCount val="5"/>
                <c:pt idx="0">
                  <c:v>2</c:v>
                </c:pt>
                <c:pt idx="1">
                  <c:v>5</c:v>
                </c:pt>
                <c:pt idx="2">
                  <c:v>0</c:v>
                </c:pt>
                <c:pt idx="3">
                  <c:v>3</c:v>
                </c:pt>
                <c:pt idx="4">
                  <c:v>6</c:v>
                </c:pt>
              </c:numCache>
            </c:numRef>
          </c:val>
        </c:ser>
        <c:dLbls>
          <c:showLegendKey val="0"/>
          <c:showVal val="0"/>
          <c:showCatName val="0"/>
          <c:showSerName val="0"/>
          <c:showPercent val="0"/>
          <c:showBubbleSize val="0"/>
        </c:dLbls>
        <c:gapWidth val="150"/>
        <c:axId val="207529088"/>
        <c:axId val="207530624"/>
      </c:barChart>
      <c:catAx>
        <c:axId val="207529088"/>
        <c:scaling>
          <c:orientation val="minMax"/>
        </c:scaling>
        <c:delete val="0"/>
        <c:axPos val="b"/>
        <c:numFmt formatCode="General" sourceLinked="1"/>
        <c:majorTickMark val="out"/>
        <c:minorTickMark val="none"/>
        <c:tickLblPos val="nextTo"/>
        <c:crossAx val="207530624"/>
        <c:crosses val="autoZero"/>
        <c:auto val="1"/>
        <c:lblAlgn val="ctr"/>
        <c:lblOffset val="100"/>
        <c:noMultiLvlLbl val="0"/>
      </c:catAx>
      <c:valAx>
        <c:axId val="207530624"/>
        <c:scaling>
          <c:orientation val="minMax"/>
        </c:scaling>
        <c:delete val="0"/>
        <c:axPos val="l"/>
        <c:majorGridlines/>
        <c:numFmt formatCode="General" sourceLinked="1"/>
        <c:majorTickMark val="out"/>
        <c:minorTickMark val="none"/>
        <c:tickLblPos val="nextTo"/>
        <c:crossAx val="207529088"/>
        <c:crosses val="autoZero"/>
        <c:crossBetween val="between"/>
      </c:valAx>
    </c:plotArea>
    <c:plotVisOnly val="1"/>
    <c:dispBlanksAs val="gap"/>
    <c:showDLblsOverMax val="0"/>
  </c:chart>
  <c:txPr>
    <a:bodyPr/>
    <a:lstStyle/>
    <a:p>
      <a:pPr>
        <a:defRPr sz="1736"/>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a:pPr>
            <a:r>
              <a:rPr lang="ru-RU" sz="1050" dirty="0">
                <a:solidFill>
                  <a:schemeClr val="tx1"/>
                </a:solidFill>
                <a:latin typeface="Arial" pitchFamily="34" charset="0"/>
                <a:cs typeface="Arial" pitchFamily="34" charset="0"/>
              </a:rPr>
              <a:t>количество</a:t>
            </a:r>
            <a:r>
              <a:rPr lang="ru-RU" sz="1050" dirty="0">
                <a:solidFill>
                  <a:schemeClr val="accent6">
                    <a:lumMod val="75000"/>
                  </a:schemeClr>
                </a:solidFill>
                <a:latin typeface="Arial" pitchFamily="34" charset="0"/>
                <a:cs typeface="Arial" pitchFamily="34" charset="0"/>
              </a:rPr>
              <a:t> </a:t>
            </a:r>
            <a:r>
              <a:rPr lang="ru-RU" sz="1050" dirty="0">
                <a:solidFill>
                  <a:schemeClr val="tx1"/>
                </a:solidFill>
                <a:latin typeface="Arial" pitchFamily="34" charset="0"/>
                <a:cs typeface="Arial" pitchFamily="34" charset="0"/>
              </a:rPr>
              <a:t>победителей</a:t>
            </a:r>
            <a:r>
              <a:rPr lang="ru-RU" sz="1050" dirty="0">
                <a:solidFill>
                  <a:schemeClr val="accent6">
                    <a:lumMod val="75000"/>
                  </a:schemeClr>
                </a:solidFill>
                <a:latin typeface="Arial" pitchFamily="34" charset="0"/>
                <a:cs typeface="Arial" pitchFamily="34" charset="0"/>
              </a:rPr>
              <a:t> </a:t>
            </a:r>
            <a:r>
              <a:rPr lang="ru-RU" sz="1050" dirty="0">
                <a:solidFill>
                  <a:schemeClr val="tx1"/>
                </a:solidFill>
                <a:latin typeface="Arial" pitchFamily="34" charset="0"/>
                <a:cs typeface="Arial" pitchFamily="34" charset="0"/>
              </a:rPr>
              <a:t>и</a:t>
            </a:r>
            <a:r>
              <a:rPr lang="ru-RU" sz="1050" dirty="0">
                <a:solidFill>
                  <a:schemeClr val="accent6">
                    <a:lumMod val="75000"/>
                  </a:schemeClr>
                </a:solidFill>
                <a:latin typeface="Arial" pitchFamily="34" charset="0"/>
                <a:cs typeface="Arial" pitchFamily="34" charset="0"/>
              </a:rPr>
              <a:t> </a:t>
            </a:r>
            <a:r>
              <a:rPr lang="ru-RU" sz="1050" dirty="0">
                <a:solidFill>
                  <a:schemeClr val="tx1"/>
                </a:solidFill>
                <a:latin typeface="Arial" pitchFamily="34" charset="0"/>
                <a:cs typeface="Arial" pitchFamily="34" charset="0"/>
              </a:rPr>
              <a:t>призёров</a:t>
            </a:r>
          </a:p>
        </c:rich>
      </c:tx>
      <c:overlay val="0"/>
    </c:title>
    <c:autoTitleDeleted val="0"/>
    <c:plotArea>
      <c:layout/>
      <c:barChart>
        <c:barDir val="col"/>
        <c:grouping val="clustered"/>
        <c:varyColors val="0"/>
        <c:ser>
          <c:idx val="0"/>
          <c:order val="0"/>
          <c:tx>
            <c:strRef>
              <c:f>Лист1!$B$1</c:f>
              <c:strCache>
                <c:ptCount val="1"/>
                <c:pt idx="0">
                  <c:v>количество победителей и призёров</c:v>
                </c:pt>
              </c:strCache>
            </c:strRef>
          </c:tx>
          <c:invertIfNegative val="0"/>
          <c:dLbls>
            <c:showLegendKey val="0"/>
            <c:showVal val="1"/>
            <c:showCatName val="0"/>
            <c:showSerName val="0"/>
            <c:showPercent val="0"/>
            <c:showBubbleSize val="0"/>
            <c:showLeaderLines val="0"/>
          </c:dLbls>
          <c:cat>
            <c:numRef>
              <c:f>Лист1!$A$2:$A$6</c:f>
              <c:numCache>
                <c:formatCode>General</c:formatCode>
                <c:ptCount val="5"/>
                <c:pt idx="0">
                  <c:v>2015</c:v>
                </c:pt>
                <c:pt idx="1">
                  <c:v>2016</c:v>
                </c:pt>
                <c:pt idx="2">
                  <c:v>2017</c:v>
                </c:pt>
                <c:pt idx="3">
                  <c:v>2018</c:v>
                </c:pt>
                <c:pt idx="4">
                  <c:v>2019</c:v>
                </c:pt>
              </c:numCache>
            </c:numRef>
          </c:cat>
          <c:val>
            <c:numRef>
              <c:f>Лист1!$B$2:$B$6</c:f>
              <c:numCache>
                <c:formatCode>General</c:formatCode>
                <c:ptCount val="5"/>
                <c:pt idx="0">
                  <c:v>3</c:v>
                </c:pt>
                <c:pt idx="1">
                  <c:v>3</c:v>
                </c:pt>
                <c:pt idx="2">
                  <c:v>4</c:v>
                </c:pt>
                <c:pt idx="3">
                  <c:v>7</c:v>
                </c:pt>
                <c:pt idx="4">
                  <c:v>4</c:v>
                </c:pt>
              </c:numCache>
            </c:numRef>
          </c:val>
        </c:ser>
        <c:dLbls>
          <c:showLegendKey val="0"/>
          <c:showVal val="0"/>
          <c:showCatName val="0"/>
          <c:showSerName val="0"/>
          <c:showPercent val="0"/>
          <c:showBubbleSize val="0"/>
        </c:dLbls>
        <c:gapWidth val="150"/>
        <c:axId val="208297344"/>
        <c:axId val="208299136"/>
      </c:barChart>
      <c:catAx>
        <c:axId val="208297344"/>
        <c:scaling>
          <c:orientation val="minMax"/>
        </c:scaling>
        <c:delete val="0"/>
        <c:axPos val="b"/>
        <c:numFmt formatCode="General" sourceLinked="1"/>
        <c:majorTickMark val="out"/>
        <c:minorTickMark val="none"/>
        <c:tickLblPos val="nextTo"/>
        <c:txPr>
          <a:bodyPr/>
          <a:lstStyle/>
          <a:p>
            <a:pPr>
              <a:defRPr sz="1050">
                <a:latin typeface="Arial" pitchFamily="34" charset="0"/>
                <a:cs typeface="Arial" pitchFamily="34" charset="0"/>
              </a:defRPr>
            </a:pPr>
            <a:endParaRPr lang="ru-RU"/>
          </a:p>
        </c:txPr>
        <c:crossAx val="208299136"/>
        <c:crosses val="autoZero"/>
        <c:auto val="1"/>
        <c:lblAlgn val="ctr"/>
        <c:lblOffset val="100"/>
        <c:noMultiLvlLbl val="0"/>
      </c:catAx>
      <c:valAx>
        <c:axId val="208299136"/>
        <c:scaling>
          <c:orientation val="minMax"/>
        </c:scaling>
        <c:delete val="0"/>
        <c:axPos val="l"/>
        <c:majorGridlines/>
        <c:numFmt formatCode="General" sourceLinked="1"/>
        <c:majorTickMark val="out"/>
        <c:minorTickMark val="none"/>
        <c:tickLblPos val="nextTo"/>
        <c:crossAx val="208297344"/>
        <c:crosses val="autoZero"/>
        <c:crossBetween val="between"/>
      </c:valAx>
    </c:plotArea>
    <c:plotVisOnly val="1"/>
    <c:dispBlanksAs val="gap"/>
    <c:showDLblsOverMax val="0"/>
  </c:chart>
  <c:txPr>
    <a:bodyPr/>
    <a:lstStyle/>
    <a:p>
      <a:pPr>
        <a:defRPr sz="854"/>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550094517958421"/>
          <c:y val="0.22837370242214533"/>
          <c:w val="0.64083175803402803"/>
          <c:h val="0.59169550173010377"/>
        </c:manualLayout>
      </c:layout>
      <c:barChart>
        <c:barDir val="col"/>
        <c:grouping val="clustered"/>
        <c:varyColors val="0"/>
        <c:ser>
          <c:idx val="0"/>
          <c:order val="0"/>
          <c:tx>
            <c:strRef>
              <c:f>Лист1!$B$1</c:f>
              <c:strCache>
                <c:ptCount val="1"/>
                <c:pt idx="0">
                  <c:v>городской тур</c:v>
                </c:pt>
              </c:strCache>
            </c:strRef>
          </c:tx>
          <c:invertIfNegative val="0"/>
          <c:cat>
            <c:numRef>
              <c:f>Лист1!$A$2:$A$6</c:f>
              <c:numCache>
                <c:formatCode>General</c:formatCode>
                <c:ptCount val="5"/>
                <c:pt idx="0">
                  <c:v>2015</c:v>
                </c:pt>
                <c:pt idx="1">
                  <c:v>2016</c:v>
                </c:pt>
                <c:pt idx="2">
                  <c:v>2017</c:v>
                </c:pt>
                <c:pt idx="3">
                  <c:v>2018</c:v>
                </c:pt>
                <c:pt idx="4">
                  <c:v>2019</c:v>
                </c:pt>
              </c:numCache>
            </c:numRef>
          </c:cat>
          <c:val>
            <c:numRef>
              <c:f>Лист1!$B$2:$B$6</c:f>
              <c:numCache>
                <c:formatCode>General</c:formatCode>
                <c:ptCount val="5"/>
                <c:pt idx="0">
                  <c:v>3</c:v>
                </c:pt>
                <c:pt idx="1">
                  <c:v>1</c:v>
                </c:pt>
                <c:pt idx="2">
                  <c:v>0</c:v>
                </c:pt>
                <c:pt idx="3">
                  <c:v>3</c:v>
                </c:pt>
                <c:pt idx="4">
                  <c:v>11</c:v>
                </c:pt>
              </c:numCache>
            </c:numRef>
          </c:val>
        </c:ser>
        <c:dLbls>
          <c:showLegendKey val="0"/>
          <c:showVal val="0"/>
          <c:showCatName val="0"/>
          <c:showSerName val="0"/>
          <c:showPercent val="0"/>
          <c:showBubbleSize val="0"/>
        </c:dLbls>
        <c:gapWidth val="150"/>
        <c:axId val="208323328"/>
        <c:axId val="208324864"/>
      </c:barChart>
      <c:catAx>
        <c:axId val="208323328"/>
        <c:scaling>
          <c:orientation val="minMax"/>
        </c:scaling>
        <c:delete val="0"/>
        <c:axPos val="b"/>
        <c:numFmt formatCode="General" sourceLinked="1"/>
        <c:majorTickMark val="out"/>
        <c:minorTickMark val="none"/>
        <c:tickLblPos val="nextTo"/>
        <c:crossAx val="208324864"/>
        <c:crosses val="autoZero"/>
        <c:auto val="1"/>
        <c:lblAlgn val="ctr"/>
        <c:lblOffset val="100"/>
        <c:noMultiLvlLbl val="0"/>
      </c:catAx>
      <c:valAx>
        <c:axId val="208324864"/>
        <c:scaling>
          <c:orientation val="minMax"/>
        </c:scaling>
        <c:delete val="0"/>
        <c:axPos val="l"/>
        <c:majorGridlines/>
        <c:numFmt formatCode="General" sourceLinked="1"/>
        <c:majorTickMark val="out"/>
        <c:minorTickMark val="none"/>
        <c:tickLblPos val="nextTo"/>
        <c:crossAx val="208323328"/>
        <c:crosses val="autoZero"/>
        <c:crossBetween val="between"/>
      </c:valAx>
    </c:plotArea>
    <c:plotVisOnly val="1"/>
    <c:dispBlanksAs val="gap"/>
    <c:showDLblsOverMax val="0"/>
  </c:chart>
  <c:txPr>
    <a:bodyPr/>
    <a:lstStyle/>
    <a:p>
      <a:pPr>
        <a:defRPr sz="1050">
          <a:solidFill>
            <a:schemeClr val="tx1"/>
          </a:solidFill>
          <a:latin typeface="Arial" pitchFamily="34" charset="0"/>
          <a:cs typeface="Arial" pitchFamily="34" charset="0"/>
        </a:defRPr>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6.807476413113471E-2"/>
          <c:y val="4.0030969433161583E-2"/>
          <c:w val="0.78992996257827786"/>
          <c:h val="0.71269837451879514"/>
        </c:manualLayout>
      </c:layout>
      <c:bar3DChart>
        <c:barDir val="col"/>
        <c:grouping val="clustered"/>
        <c:varyColors val="0"/>
        <c:ser>
          <c:idx val="0"/>
          <c:order val="0"/>
          <c:tx>
            <c:strRef>
              <c:f>Лист1!$B$1</c:f>
              <c:strCache>
                <c:ptCount val="1"/>
                <c:pt idx="0">
                  <c:v>Россия</c:v>
                </c:pt>
              </c:strCache>
            </c:strRef>
          </c:tx>
          <c:invertIfNegative val="0"/>
          <c:dLbls>
            <c:showLegendKey val="0"/>
            <c:showVal val="1"/>
            <c:showCatName val="0"/>
            <c:showSerName val="0"/>
            <c:showPercent val="0"/>
            <c:showBubbleSize val="0"/>
            <c:showLeaderLines val="0"/>
          </c:dLbls>
          <c:cat>
            <c:strRef>
              <c:f>Лист1!$A$2:$A$6</c:f>
              <c:strCache>
                <c:ptCount val="5"/>
                <c:pt idx="0">
                  <c:v>2014-2015</c:v>
                </c:pt>
                <c:pt idx="1">
                  <c:v>2015-2016</c:v>
                </c:pt>
                <c:pt idx="2">
                  <c:v>2016-2017</c:v>
                </c:pt>
                <c:pt idx="3">
                  <c:v>2017-2018</c:v>
                </c:pt>
                <c:pt idx="4">
                  <c:v>2018-2019</c:v>
                </c:pt>
              </c:strCache>
            </c:strRef>
          </c:cat>
          <c:val>
            <c:numRef>
              <c:f>Лист1!$B$2:$B$6</c:f>
              <c:numCache>
                <c:formatCode>General</c:formatCode>
                <c:ptCount val="5"/>
                <c:pt idx="0">
                  <c:v>1</c:v>
                </c:pt>
                <c:pt idx="1">
                  <c:v>2</c:v>
                </c:pt>
                <c:pt idx="2">
                  <c:v>4</c:v>
                </c:pt>
                <c:pt idx="3">
                  <c:v>7</c:v>
                </c:pt>
                <c:pt idx="4">
                  <c:v>8</c:v>
                </c:pt>
              </c:numCache>
            </c:numRef>
          </c:val>
        </c:ser>
        <c:ser>
          <c:idx val="1"/>
          <c:order val="1"/>
          <c:tx>
            <c:strRef>
              <c:f>Лист1!$C$1</c:f>
              <c:strCache>
                <c:ptCount val="1"/>
                <c:pt idx="0">
                  <c:v>Регион</c:v>
                </c:pt>
              </c:strCache>
            </c:strRef>
          </c:tx>
          <c:invertIfNegative val="0"/>
          <c:dLbls>
            <c:showLegendKey val="0"/>
            <c:showVal val="1"/>
            <c:showCatName val="0"/>
            <c:showSerName val="0"/>
            <c:showPercent val="0"/>
            <c:showBubbleSize val="0"/>
            <c:showLeaderLines val="0"/>
          </c:dLbls>
          <c:cat>
            <c:strRef>
              <c:f>Лист1!$A$2:$A$6</c:f>
              <c:strCache>
                <c:ptCount val="5"/>
                <c:pt idx="0">
                  <c:v>2014-2015</c:v>
                </c:pt>
                <c:pt idx="1">
                  <c:v>2015-2016</c:v>
                </c:pt>
                <c:pt idx="2">
                  <c:v>2016-2017</c:v>
                </c:pt>
                <c:pt idx="3">
                  <c:v>2017-2018</c:v>
                </c:pt>
                <c:pt idx="4">
                  <c:v>2018-2019</c:v>
                </c:pt>
              </c:strCache>
            </c:strRef>
          </c:cat>
          <c:val>
            <c:numRef>
              <c:f>Лист1!$C$2:$C$6</c:f>
              <c:numCache>
                <c:formatCode>General</c:formatCode>
                <c:ptCount val="5"/>
                <c:pt idx="0">
                  <c:v>4</c:v>
                </c:pt>
                <c:pt idx="1">
                  <c:v>3</c:v>
                </c:pt>
                <c:pt idx="2">
                  <c:v>5</c:v>
                </c:pt>
                <c:pt idx="3">
                  <c:v>8</c:v>
                </c:pt>
                <c:pt idx="4">
                  <c:v>11</c:v>
                </c:pt>
              </c:numCache>
            </c:numRef>
          </c:val>
        </c:ser>
        <c:ser>
          <c:idx val="2"/>
          <c:order val="2"/>
          <c:tx>
            <c:strRef>
              <c:f>Лист1!$D$1</c:f>
              <c:strCache>
                <c:ptCount val="1"/>
                <c:pt idx="0">
                  <c:v>Город</c:v>
                </c:pt>
              </c:strCache>
            </c:strRef>
          </c:tx>
          <c:invertIfNegative val="0"/>
          <c:dLbls>
            <c:showLegendKey val="0"/>
            <c:showVal val="1"/>
            <c:showCatName val="0"/>
            <c:showSerName val="0"/>
            <c:showPercent val="0"/>
            <c:showBubbleSize val="0"/>
            <c:showLeaderLines val="0"/>
          </c:dLbls>
          <c:cat>
            <c:strRef>
              <c:f>Лист1!$A$2:$A$6</c:f>
              <c:strCache>
                <c:ptCount val="5"/>
                <c:pt idx="0">
                  <c:v>2014-2015</c:v>
                </c:pt>
                <c:pt idx="1">
                  <c:v>2015-2016</c:v>
                </c:pt>
                <c:pt idx="2">
                  <c:v>2016-2017</c:v>
                </c:pt>
                <c:pt idx="3">
                  <c:v>2017-2018</c:v>
                </c:pt>
                <c:pt idx="4">
                  <c:v>2018-2019</c:v>
                </c:pt>
              </c:strCache>
            </c:strRef>
          </c:cat>
          <c:val>
            <c:numRef>
              <c:f>Лист1!$D$2:$D$6</c:f>
              <c:numCache>
                <c:formatCode>General</c:formatCode>
                <c:ptCount val="5"/>
                <c:pt idx="0">
                  <c:v>15</c:v>
                </c:pt>
                <c:pt idx="1">
                  <c:v>13</c:v>
                </c:pt>
                <c:pt idx="2">
                  <c:v>17</c:v>
                </c:pt>
                <c:pt idx="3">
                  <c:v>20</c:v>
                </c:pt>
                <c:pt idx="4">
                  <c:v>25</c:v>
                </c:pt>
              </c:numCache>
            </c:numRef>
          </c:val>
        </c:ser>
        <c:ser>
          <c:idx val="3"/>
          <c:order val="3"/>
          <c:tx>
            <c:strRef>
              <c:f>Лист1!$E$1</c:f>
              <c:strCache>
                <c:ptCount val="1"/>
                <c:pt idx="0">
                  <c:v>Район</c:v>
                </c:pt>
              </c:strCache>
            </c:strRef>
          </c:tx>
          <c:invertIfNegative val="0"/>
          <c:dLbls>
            <c:dLbl>
              <c:idx val="0"/>
              <c:layout>
                <c:manualLayout>
                  <c:x val="7.7972163814727493E-3"/>
                  <c:y val="3.1188865525891016E-3"/>
                </c:manualLayout>
              </c:layout>
              <c:showLegendKey val="0"/>
              <c:showVal val="1"/>
              <c:showCatName val="0"/>
              <c:showSerName val="0"/>
              <c:showPercent val="0"/>
              <c:showBubbleSize val="0"/>
            </c:dLbl>
            <c:dLbl>
              <c:idx val="3"/>
              <c:layout>
                <c:manualLayout>
                  <c:x val="1.4034989486650919E-2"/>
                  <c:y val="-3.1188865525891016E-3"/>
                </c:manualLayout>
              </c:layout>
              <c:showLegendKey val="0"/>
              <c:showVal val="1"/>
              <c:showCatName val="0"/>
              <c:showSerName val="0"/>
              <c:showPercent val="0"/>
              <c:showBubbleSize val="0"/>
            </c:dLbl>
            <c:dLbl>
              <c:idx val="4"/>
              <c:layout>
                <c:manualLayout>
                  <c:x val="1.7153876039240019E-2"/>
                  <c:y val="-3.1188865525891016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Лист1!$A$2:$A$6</c:f>
              <c:strCache>
                <c:ptCount val="5"/>
                <c:pt idx="0">
                  <c:v>2014-2015</c:v>
                </c:pt>
                <c:pt idx="1">
                  <c:v>2015-2016</c:v>
                </c:pt>
                <c:pt idx="2">
                  <c:v>2016-2017</c:v>
                </c:pt>
                <c:pt idx="3">
                  <c:v>2017-2018</c:v>
                </c:pt>
                <c:pt idx="4">
                  <c:v>2018-2019</c:v>
                </c:pt>
              </c:strCache>
            </c:strRef>
          </c:cat>
          <c:val>
            <c:numRef>
              <c:f>Лист1!$E$2:$E$6</c:f>
              <c:numCache>
                <c:formatCode>General</c:formatCode>
                <c:ptCount val="5"/>
                <c:pt idx="0">
                  <c:v>15</c:v>
                </c:pt>
                <c:pt idx="1">
                  <c:v>20</c:v>
                </c:pt>
                <c:pt idx="2">
                  <c:v>21</c:v>
                </c:pt>
                <c:pt idx="3">
                  <c:v>31</c:v>
                </c:pt>
                <c:pt idx="4">
                  <c:v>35</c:v>
                </c:pt>
              </c:numCache>
            </c:numRef>
          </c:val>
        </c:ser>
        <c:dLbls>
          <c:showLegendKey val="0"/>
          <c:showVal val="0"/>
          <c:showCatName val="0"/>
          <c:showSerName val="0"/>
          <c:showPercent val="0"/>
          <c:showBubbleSize val="0"/>
        </c:dLbls>
        <c:gapWidth val="150"/>
        <c:shape val="box"/>
        <c:axId val="222573696"/>
        <c:axId val="222575232"/>
        <c:axId val="0"/>
      </c:bar3DChart>
      <c:catAx>
        <c:axId val="222573696"/>
        <c:scaling>
          <c:orientation val="minMax"/>
        </c:scaling>
        <c:delete val="0"/>
        <c:axPos val="b"/>
        <c:majorTickMark val="out"/>
        <c:minorTickMark val="none"/>
        <c:tickLblPos val="nextTo"/>
        <c:crossAx val="222575232"/>
        <c:crosses val="autoZero"/>
        <c:auto val="1"/>
        <c:lblAlgn val="ctr"/>
        <c:lblOffset val="100"/>
        <c:noMultiLvlLbl val="0"/>
      </c:catAx>
      <c:valAx>
        <c:axId val="222575232"/>
        <c:scaling>
          <c:orientation val="minMax"/>
          <c:max val="25"/>
          <c:min val="0"/>
        </c:scaling>
        <c:delete val="0"/>
        <c:axPos val="l"/>
        <c:majorGridlines/>
        <c:numFmt formatCode="General" sourceLinked="1"/>
        <c:majorTickMark val="out"/>
        <c:minorTickMark val="none"/>
        <c:tickLblPos val="nextTo"/>
        <c:crossAx val="222573696"/>
        <c:crosses val="autoZero"/>
        <c:crossBetween val="between"/>
        <c:majorUnit val="5"/>
        <c:minorUnit val="5"/>
      </c:valAx>
    </c:plotArea>
    <c:legend>
      <c:legendPos val="r"/>
      <c:overlay val="0"/>
    </c:legend>
    <c:plotVisOnly val="1"/>
    <c:dispBlanksAs val="gap"/>
    <c:showDLblsOverMax val="0"/>
  </c:chart>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16521572504257023"/>
          <c:y val="0.18816943749632037"/>
          <c:w val="0.83154353104836731"/>
          <c:h val="0.80756788379795619"/>
        </c:manualLayout>
      </c:layout>
      <c:pie3DChart>
        <c:varyColors val="1"/>
        <c:ser>
          <c:idx val="0"/>
          <c:order val="0"/>
          <c:tx>
            <c:strRef>
              <c:f>Лист1!$B$1</c:f>
              <c:strCache>
                <c:ptCount val="1"/>
                <c:pt idx="0">
                  <c:v>Столбец1</c:v>
                </c:pt>
              </c:strCache>
            </c:strRef>
          </c:tx>
          <c:explosion val="25"/>
          <c:dLbls>
            <c:dLbl>
              <c:idx val="0"/>
              <c:layout>
                <c:manualLayout>
                  <c:x val="-3.1528544173052675E-2"/>
                  <c:y val="1.8348408198797028E-2"/>
                </c:manualLayout>
              </c:layout>
              <c:tx>
                <c:rich>
                  <a:bodyPr/>
                  <a:lstStyle/>
                  <a:p>
                    <a:r>
                      <a:rPr lang="ru-RU" sz="1600" b="1" dirty="0" smtClean="0">
                        <a:solidFill>
                          <a:srgbClr val="002060"/>
                        </a:solidFill>
                        <a:latin typeface="Arial" pitchFamily="34" charset="0"/>
                        <a:cs typeface="Arial" pitchFamily="34" charset="0"/>
                      </a:rPr>
                      <a:t>2015 г. </a:t>
                    </a:r>
                  </a:p>
                  <a:p>
                    <a:r>
                      <a:rPr lang="en-US" sz="1600" b="1" dirty="0" smtClean="0">
                        <a:solidFill>
                          <a:srgbClr val="002060"/>
                        </a:solidFill>
                        <a:latin typeface="Arial" pitchFamily="34" charset="0"/>
                        <a:cs typeface="Arial" pitchFamily="34" charset="0"/>
                      </a:rPr>
                      <a:t>1</a:t>
                    </a:r>
                    <a:r>
                      <a:rPr lang="ru-RU" sz="1600" b="1" dirty="0" smtClean="0">
                        <a:solidFill>
                          <a:srgbClr val="002060"/>
                        </a:solidFill>
                        <a:latin typeface="Arial" pitchFamily="34" charset="0"/>
                        <a:cs typeface="Arial" pitchFamily="34" charset="0"/>
                      </a:rPr>
                      <a:t>71 человек</a:t>
                    </a:r>
                    <a:endParaRPr lang="en-US" sz="1600" b="1" dirty="0">
                      <a:solidFill>
                        <a:srgbClr val="002060"/>
                      </a:solidFill>
                      <a:latin typeface="Arial" pitchFamily="34" charset="0"/>
                      <a:cs typeface="Arial" pitchFamily="34" charset="0"/>
                    </a:endParaRPr>
                  </a:p>
                </c:rich>
              </c:tx>
              <c:showLegendKey val="0"/>
              <c:showVal val="1"/>
              <c:showCatName val="0"/>
              <c:showSerName val="0"/>
              <c:showPercent val="0"/>
              <c:showBubbleSize val="0"/>
            </c:dLbl>
            <c:dLbl>
              <c:idx val="1"/>
              <c:layout>
                <c:manualLayout>
                  <c:x val="-3.3136845979830652E-2"/>
                  <c:y val="-0.11261804007908696"/>
                </c:manualLayout>
              </c:layout>
              <c:tx>
                <c:rich>
                  <a:bodyPr/>
                  <a:lstStyle/>
                  <a:p>
                    <a:r>
                      <a:rPr lang="ru-RU" sz="1600" b="1" dirty="0" smtClean="0">
                        <a:solidFill>
                          <a:srgbClr val="002060"/>
                        </a:solidFill>
                        <a:latin typeface="Arial" pitchFamily="34" charset="0"/>
                        <a:cs typeface="Arial" pitchFamily="34" charset="0"/>
                      </a:rPr>
                      <a:t> 2016</a:t>
                    </a:r>
                    <a:r>
                      <a:rPr lang="ru-RU" sz="1600" b="1" baseline="0" dirty="0" smtClean="0">
                        <a:solidFill>
                          <a:srgbClr val="002060"/>
                        </a:solidFill>
                        <a:latin typeface="Arial" pitchFamily="34" charset="0"/>
                        <a:cs typeface="Arial" pitchFamily="34" charset="0"/>
                      </a:rPr>
                      <a:t> </a:t>
                    </a:r>
                    <a:r>
                      <a:rPr lang="ru-RU" sz="1600" b="1" dirty="0" smtClean="0">
                        <a:solidFill>
                          <a:srgbClr val="002060"/>
                        </a:solidFill>
                        <a:latin typeface="Arial" pitchFamily="34" charset="0"/>
                        <a:cs typeface="Arial" pitchFamily="34" charset="0"/>
                      </a:rPr>
                      <a:t>г.</a:t>
                    </a:r>
                  </a:p>
                  <a:p>
                    <a:r>
                      <a:rPr lang="ru-RU" sz="1600" b="1" dirty="0" smtClean="0">
                        <a:solidFill>
                          <a:srgbClr val="002060"/>
                        </a:solidFill>
                        <a:latin typeface="Arial" pitchFamily="34" charset="0"/>
                        <a:cs typeface="Arial" pitchFamily="34" charset="0"/>
                      </a:rPr>
                      <a:t>208 человек</a:t>
                    </a:r>
                    <a:endParaRPr lang="en-US" sz="1600" b="1" dirty="0">
                      <a:solidFill>
                        <a:srgbClr val="002060"/>
                      </a:solidFill>
                      <a:latin typeface="Arial" pitchFamily="34" charset="0"/>
                      <a:cs typeface="Arial" pitchFamily="34" charset="0"/>
                    </a:endParaRPr>
                  </a:p>
                </c:rich>
              </c:tx>
              <c:showLegendKey val="0"/>
              <c:showVal val="1"/>
              <c:showCatName val="0"/>
              <c:showSerName val="0"/>
              <c:showPercent val="0"/>
              <c:showBubbleSize val="0"/>
            </c:dLbl>
            <c:dLbl>
              <c:idx val="2"/>
              <c:layout>
                <c:manualLayout>
                  <c:x val="5.8804273445040495E-2"/>
                  <c:y val="-5.0485260473919318E-2"/>
                </c:manualLayout>
              </c:layout>
              <c:tx>
                <c:rich>
                  <a:bodyPr/>
                  <a:lstStyle/>
                  <a:p>
                    <a:r>
                      <a:rPr lang="ru-RU" sz="1600" b="1" dirty="0" smtClean="0">
                        <a:solidFill>
                          <a:srgbClr val="002060"/>
                        </a:solidFill>
                        <a:latin typeface="Arial" pitchFamily="34" charset="0"/>
                        <a:cs typeface="Arial" pitchFamily="34" charset="0"/>
                      </a:rPr>
                      <a:t>2019 г.</a:t>
                    </a:r>
                  </a:p>
                  <a:p>
                    <a:r>
                      <a:rPr lang="ru-RU" sz="1600" b="1" dirty="0" smtClean="0">
                        <a:solidFill>
                          <a:srgbClr val="002060"/>
                        </a:solidFill>
                        <a:latin typeface="Arial" pitchFamily="34" charset="0"/>
                        <a:cs typeface="Arial" pitchFamily="34" charset="0"/>
                      </a:rPr>
                      <a:t>319 человек</a:t>
                    </a:r>
                    <a:endParaRPr lang="en-US" sz="1600" b="1" dirty="0">
                      <a:solidFill>
                        <a:srgbClr val="002060"/>
                      </a:solidFill>
                      <a:latin typeface="Arial" pitchFamily="34" charset="0"/>
                      <a:cs typeface="Arial" pitchFamily="34" charset="0"/>
                    </a:endParaRPr>
                  </a:p>
                </c:rich>
              </c:tx>
              <c:showLegendKey val="0"/>
              <c:showVal val="1"/>
              <c:showCatName val="0"/>
              <c:showSerName val="0"/>
              <c:showPercent val="0"/>
              <c:showBubbleSize val="0"/>
            </c:dLbl>
            <c:dLbl>
              <c:idx val="3"/>
              <c:layout>
                <c:manualLayout>
                  <c:x val="-1.5182084502336301E-2"/>
                  <c:y val="-0.11463060460924818"/>
                </c:manualLayout>
              </c:layout>
              <c:tx>
                <c:rich>
                  <a:bodyPr/>
                  <a:lstStyle/>
                  <a:p>
                    <a:r>
                      <a:rPr lang="ru-RU" sz="1600" b="1" dirty="0" smtClean="0">
                        <a:solidFill>
                          <a:srgbClr val="002060"/>
                        </a:solidFill>
                        <a:latin typeface="Arial" pitchFamily="34" charset="0"/>
                        <a:cs typeface="Arial" pitchFamily="34" charset="0"/>
                      </a:rPr>
                      <a:t>2018 г.</a:t>
                    </a:r>
                  </a:p>
                  <a:p>
                    <a:r>
                      <a:rPr lang="ru-RU" sz="1600" b="1" dirty="0" smtClean="0">
                        <a:solidFill>
                          <a:srgbClr val="002060"/>
                        </a:solidFill>
                        <a:latin typeface="Arial" pitchFamily="34" charset="0"/>
                        <a:cs typeface="Arial" pitchFamily="34" charset="0"/>
                      </a:rPr>
                      <a:t>257</a:t>
                    </a:r>
                    <a:r>
                      <a:rPr lang="ru-RU" sz="1600" b="1" baseline="0" dirty="0" smtClean="0">
                        <a:solidFill>
                          <a:srgbClr val="002060"/>
                        </a:solidFill>
                        <a:latin typeface="Arial" pitchFamily="34" charset="0"/>
                        <a:cs typeface="Arial" pitchFamily="34" charset="0"/>
                      </a:rPr>
                      <a:t> </a:t>
                    </a:r>
                    <a:r>
                      <a:rPr lang="ru-RU" sz="1600" b="1" dirty="0" smtClean="0">
                        <a:solidFill>
                          <a:srgbClr val="002060"/>
                        </a:solidFill>
                        <a:latin typeface="Arial" pitchFamily="34" charset="0"/>
                        <a:cs typeface="Arial" pitchFamily="34" charset="0"/>
                      </a:rPr>
                      <a:t>человек</a:t>
                    </a:r>
                    <a:endParaRPr lang="en-US" sz="1600" b="1" dirty="0">
                      <a:solidFill>
                        <a:srgbClr val="002060"/>
                      </a:solidFill>
                      <a:latin typeface="Arial" pitchFamily="34" charset="0"/>
                      <a:cs typeface="Arial" pitchFamily="34" charset="0"/>
                    </a:endParaRPr>
                  </a:p>
                </c:rich>
              </c:tx>
              <c:showLegendKey val="0"/>
              <c:showVal val="1"/>
              <c:showCatName val="0"/>
              <c:showSerName val="0"/>
              <c:showPercent val="0"/>
              <c:showBubbleSize val="0"/>
            </c:dLbl>
            <c:dLbl>
              <c:idx val="4"/>
              <c:layout>
                <c:manualLayout>
                  <c:x val="1.670341386354552E-2"/>
                  <c:y val="-6.4964632215717454E-3"/>
                </c:manualLayout>
              </c:layout>
              <c:tx>
                <c:rich>
                  <a:bodyPr/>
                  <a:lstStyle/>
                  <a:p>
                    <a:r>
                      <a:rPr lang="ru-RU" sz="1600" b="1" dirty="0" smtClean="0">
                        <a:solidFill>
                          <a:srgbClr val="002060"/>
                        </a:solidFill>
                        <a:latin typeface="Arial" pitchFamily="34" charset="0"/>
                        <a:cs typeface="Arial" pitchFamily="34" charset="0"/>
                      </a:rPr>
                      <a:t>2017г.</a:t>
                    </a:r>
                    <a:r>
                      <a:rPr lang="ru-RU" sz="1600" b="1" baseline="0" dirty="0" smtClean="0">
                        <a:solidFill>
                          <a:srgbClr val="002060"/>
                        </a:solidFill>
                        <a:latin typeface="Arial" pitchFamily="34" charset="0"/>
                        <a:cs typeface="Arial" pitchFamily="34" charset="0"/>
                      </a:rPr>
                      <a:t> </a:t>
                    </a:r>
                  </a:p>
                  <a:p>
                    <a:r>
                      <a:rPr lang="ru-RU" sz="1600" b="1" baseline="0" dirty="0" smtClean="0">
                        <a:solidFill>
                          <a:srgbClr val="002060"/>
                        </a:solidFill>
                        <a:latin typeface="Arial" pitchFamily="34" charset="0"/>
                        <a:cs typeface="Arial" pitchFamily="34" charset="0"/>
                      </a:rPr>
                      <a:t>238 человек</a:t>
                    </a:r>
                    <a:endParaRPr lang="en-US" sz="1600" b="1" dirty="0">
                      <a:solidFill>
                        <a:srgbClr val="002060"/>
                      </a:solidFill>
                      <a:latin typeface="Arial" pitchFamily="34" charset="0"/>
                      <a:cs typeface="Arial" pitchFamily="34" charset="0"/>
                    </a:endParaRPr>
                  </a:p>
                </c:rich>
              </c:tx>
              <c:showLegendKey val="0"/>
              <c:showVal val="1"/>
              <c:showCatName val="0"/>
              <c:showSerName val="0"/>
              <c:showPercent val="0"/>
              <c:showBubbleSize val="0"/>
            </c:dLbl>
            <c:txPr>
              <a:bodyPr/>
              <a:lstStyle/>
              <a:p>
                <a:pPr>
                  <a:defRPr sz="1600">
                    <a:solidFill>
                      <a:srgbClr val="002060"/>
                    </a:solidFill>
                    <a:latin typeface="Arial" pitchFamily="34" charset="0"/>
                    <a:cs typeface="Arial" pitchFamily="34" charset="0"/>
                  </a:defRPr>
                </a:pPr>
                <a:endParaRPr lang="ru-RU"/>
              </a:p>
            </c:txPr>
            <c:showLegendKey val="0"/>
            <c:showVal val="1"/>
            <c:showCatName val="0"/>
            <c:showSerName val="0"/>
            <c:showPercent val="0"/>
            <c:showBubbleSize val="0"/>
            <c:showLeaderLines val="1"/>
          </c:dLbls>
          <c:cat>
            <c:strRef>
              <c:f>Лист1!$A$2:$A$6</c:f>
              <c:strCache>
                <c:ptCount val="5"/>
                <c:pt idx="0">
                  <c:v>2015 г.</c:v>
                </c:pt>
                <c:pt idx="1">
                  <c:v>2016 г.</c:v>
                </c:pt>
                <c:pt idx="2">
                  <c:v>2017 г.</c:v>
                </c:pt>
                <c:pt idx="3">
                  <c:v>2018 г.</c:v>
                </c:pt>
                <c:pt idx="4">
                  <c:v>2019 г.</c:v>
                </c:pt>
              </c:strCache>
            </c:strRef>
          </c:cat>
          <c:val>
            <c:numRef>
              <c:f>Лист1!$B$2:$B$6</c:f>
              <c:numCache>
                <c:formatCode>General</c:formatCode>
                <c:ptCount val="5"/>
                <c:pt idx="0">
                  <c:v>171</c:v>
                </c:pt>
                <c:pt idx="1">
                  <c:v>208</c:v>
                </c:pt>
                <c:pt idx="2">
                  <c:v>238</c:v>
                </c:pt>
                <c:pt idx="3">
                  <c:v>257</c:v>
                </c:pt>
                <c:pt idx="4">
                  <c:v>319</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41AB95-693A-4339-98FA-13DA1E137705}" type="doc">
      <dgm:prSet loTypeId="urn:microsoft.com/office/officeart/2005/8/layout/orgChart1" loCatId="hierarchy" qsTypeId="urn:microsoft.com/office/officeart/2005/8/quickstyle/simple1" qsCatId="simple" csTypeId="urn:microsoft.com/office/officeart/2005/8/colors/accent1_2" csCatId="accent1" phldr="1"/>
      <dgm:spPr/>
    </dgm:pt>
    <dgm:pt modelId="{6908CFBA-64C3-4037-A42E-BFDC4D3E7F81}">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FFFF99"/>
              </a:solidFill>
              <a:effectLst/>
              <a:latin typeface="Arial" charset="0"/>
            </a:rPr>
            <a:t>Институт социального партнерства</a:t>
          </a:r>
        </a:p>
      </dgm:t>
    </dgm:pt>
    <dgm:pt modelId="{B392D3A4-DDAF-4004-86A7-6DFA4B0BF23B}" type="parTrans" cxnId="{08569C75-0C28-4854-9AAA-ABFA9B1414E2}">
      <dgm:prSet/>
      <dgm:spPr/>
      <dgm:t>
        <a:bodyPr/>
        <a:lstStyle/>
        <a:p>
          <a:endParaRPr lang="ru-RU"/>
        </a:p>
      </dgm:t>
    </dgm:pt>
    <dgm:pt modelId="{E6663B10-62E8-45A5-9BDB-50DBAAD1D144}" type="sibTrans" cxnId="{08569C75-0C28-4854-9AAA-ABFA9B1414E2}">
      <dgm:prSet/>
      <dgm:spPr/>
      <dgm:t>
        <a:bodyPr/>
        <a:lstStyle/>
        <a:p>
          <a:endParaRPr lang="ru-RU"/>
        </a:p>
      </dgm:t>
    </dgm:pt>
    <dgm:pt modelId="{1F542732-5348-40DF-92A7-758D30BBE870}">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FF99"/>
              </a:solidFill>
              <a:effectLst/>
              <a:latin typeface="Arial" charset="0"/>
            </a:rPr>
            <a:t>Родители</a:t>
          </a:r>
        </a:p>
      </dgm:t>
    </dgm:pt>
    <dgm:pt modelId="{9FD1410F-F4AB-42FC-B0CB-6CB7EFB3EC4B}" type="parTrans" cxnId="{FF253C84-9BFE-47FF-8BD4-FA033C7EDC27}">
      <dgm:prSet/>
      <dgm:spPr/>
      <dgm:t>
        <a:bodyPr/>
        <a:lstStyle/>
        <a:p>
          <a:endParaRPr lang="ru-RU"/>
        </a:p>
      </dgm:t>
    </dgm:pt>
    <dgm:pt modelId="{89967F98-29BD-4977-8DAB-EF42849166EE}" type="sibTrans" cxnId="{FF253C84-9BFE-47FF-8BD4-FA033C7EDC27}">
      <dgm:prSet/>
      <dgm:spPr/>
      <dgm:t>
        <a:bodyPr/>
        <a:lstStyle/>
        <a:p>
          <a:endParaRPr lang="ru-RU"/>
        </a:p>
      </dgm:t>
    </dgm:pt>
    <dgm:pt modelId="{DAD73D01-4F6C-4BD0-B285-C5228424B9F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FF99"/>
              </a:solidFill>
              <a:effectLst/>
              <a:latin typeface="Arial" charset="0"/>
            </a:rPr>
            <a:t>Учреждения</a:t>
          </a:r>
          <a:r>
            <a:rPr kumimoji="0" lang="ru-RU" sz="1400" b="1" i="0" u="none" strike="noStrike" cap="none" normalizeH="0" baseline="0" dirty="0" smtClean="0">
              <a:ln>
                <a:noFill/>
              </a:ln>
              <a:solidFill>
                <a:schemeClr val="accent2"/>
              </a:solidFill>
              <a:effectLst/>
              <a:latin typeface="Arial" charset="0"/>
            </a:rPr>
            <a:t> </a:t>
          </a:r>
          <a:r>
            <a:rPr kumimoji="0" lang="ru-RU" sz="1400" b="1" i="0" u="none" strike="noStrike" cap="none" normalizeH="0" baseline="0" dirty="0" smtClean="0">
              <a:ln>
                <a:noFill/>
              </a:ln>
              <a:solidFill>
                <a:srgbClr val="FFFF99"/>
              </a:solidFill>
              <a:effectLst/>
              <a:latin typeface="Arial" charset="0"/>
            </a:rPr>
            <a:t>дополнительного образования</a:t>
          </a:r>
        </a:p>
      </dgm:t>
    </dgm:pt>
    <dgm:pt modelId="{5549D7EA-018E-44B2-9EEE-DC05EE0D0A94}" type="parTrans" cxnId="{5E7768FD-BA05-442F-82FA-20CAA338E49B}">
      <dgm:prSet/>
      <dgm:spPr/>
      <dgm:t>
        <a:bodyPr/>
        <a:lstStyle/>
        <a:p>
          <a:endParaRPr lang="ru-RU"/>
        </a:p>
      </dgm:t>
    </dgm:pt>
    <dgm:pt modelId="{BD550897-BDFD-40AE-82F5-7C30E4985FB6}" type="sibTrans" cxnId="{5E7768FD-BA05-442F-82FA-20CAA338E49B}">
      <dgm:prSet/>
      <dgm:spPr/>
      <dgm:t>
        <a:bodyPr/>
        <a:lstStyle/>
        <a:p>
          <a:endParaRPr lang="ru-RU"/>
        </a:p>
      </dgm:t>
    </dgm:pt>
    <dgm:pt modelId="{6F26932D-80B2-4993-A644-6BB5C55591C6}">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FF99"/>
              </a:solidFill>
              <a:effectLst/>
              <a:latin typeface="Arial" charset="0"/>
            </a:rPr>
            <a:t>Учреждения здравоохранения</a:t>
          </a:r>
        </a:p>
      </dgm:t>
    </dgm:pt>
    <dgm:pt modelId="{66025E99-E79B-4EDB-8F07-5F07A2027DE3}" type="parTrans" cxnId="{A043E35B-DD26-410E-9CAD-004890FDBDF2}">
      <dgm:prSet/>
      <dgm:spPr/>
      <dgm:t>
        <a:bodyPr/>
        <a:lstStyle/>
        <a:p>
          <a:endParaRPr lang="ru-RU"/>
        </a:p>
      </dgm:t>
    </dgm:pt>
    <dgm:pt modelId="{9AF75840-0B82-4CD6-9FC6-A4B35960AB8D}" type="sibTrans" cxnId="{A043E35B-DD26-410E-9CAD-004890FDBDF2}">
      <dgm:prSet/>
      <dgm:spPr/>
      <dgm:t>
        <a:bodyPr/>
        <a:lstStyle/>
        <a:p>
          <a:endParaRPr lang="ru-RU"/>
        </a:p>
      </dgm:t>
    </dgm:pt>
    <dgm:pt modelId="{92AB6F4C-EAF0-473C-811F-97D9604BDDD3}">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FF99"/>
              </a:solidFill>
              <a:effectLst/>
              <a:latin typeface="Arial" charset="0"/>
            </a:rPr>
            <a:t>Учреждения спорта</a:t>
          </a:r>
        </a:p>
      </dgm:t>
    </dgm:pt>
    <dgm:pt modelId="{B685E31D-6993-4E5F-AC8C-E5D9C64E65F8}" type="parTrans" cxnId="{8973312A-6E12-4657-837F-6DC94CCA631A}">
      <dgm:prSet/>
      <dgm:spPr/>
      <dgm:t>
        <a:bodyPr/>
        <a:lstStyle/>
        <a:p>
          <a:endParaRPr lang="ru-RU"/>
        </a:p>
      </dgm:t>
    </dgm:pt>
    <dgm:pt modelId="{F5D74191-E9C4-4038-895F-74ADFCAEA5DF}" type="sibTrans" cxnId="{8973312A-6E12-4657-837F-6DC94CCA631A}">
      <dgm:prSet/>
      <dgm:spPr/>
      <dgm:t>
        <a:bodyPr/>
        <a:lstStyle/>
        <a:p>
          <a:endParaRPr lang="ru-RU"/>
        </a:p>
      </dgm:t>
    </dgm:pt>
    <dgm:pt modelId="{615E5D81-593B-444C-9019-99E1808E869E}">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FF99"/>
              </a:solidFill>
              <a:effectLst/>
              <a:latin typeface="Arial" charset="0"/>
            </a:rPr>
            <a:t>Учреждения культуры</a:t>
          </a:r>
        </a:p>
      </dgm:t>
    </dgm:pt>
    <dgm:pt modelId="{F93B061C-FD79-4824-8A81-E07D86E704E9}" type="parTrans" cxnId="{155B0A39-444D-4255-A3A4-051FB00D7049}">
      <dgm:prSet/>
      <dgm:spPr/>
      <dgm:t>
        <a:bodyPr/>
        <a:lstStyle/>
        <a:p>
          <a:endParaRPr lang="ru-RU"/>
        </a:p>
      </dgm:t>
    </dgm:pt>
    <dgm:pt modelId="{8BA41221-0D9B-4D87-806A-7DECB11BC26C}" type="sibTrans" cxnId="{155B0A39-444D-4255-A3A4-051FB00D7049}">
      <dgm:prSet/>
      <dgm:spPr/>
      <dgm:t>
        <a:bodyPr/>
        <a:lstStyle/>
        <a:p>
          <a:endParaRPr lang="ru-RU"/>
        </a:p>
      </dgm:t>
    </dgm:pt>
    <dgm:pt modelId="{C3A7A0B4-8CBD-497F-A6EB-FA019348796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FF99"/>
              </a:solidFill>
              <a:effectLst/>
              <a:latin typeface="Arial" charset="0"/>
            </a:rPr>
            <a:t>Высшие учебные заведения</a:t>
          </a:r>
        </a:p>
      </dgm:t>
    </dgm:pt>
    <dgm:pt modelId="{01F641E9-36AA-4887-BAED-B69C90295D3E}" type="parTrans" cxnId="{834A15A6-2550-42EE-BC78-1975EEAC65E6}">
      <dgm:prSet/>
      <dgm:spPr/>
      <dgm:t>
        <a:bodyPr/>
        <a:lstStyle/>
        <a:p>
          <a:endParaRPr lang="ru-RU"/>
        </a:p>
      </dgm:t>
    </dgm:pt>
    <dgm:pt modelId="{844C0D9C-7F9A-4B1C-99B3-87264AEB58D4}" type="sibTrans" cxnId="{834A15A6-2550-42EE-BC78-1975EEAC65E6}">
      <dgm:prSet/>
      <dgm:spPr/>
      <dgm:t>
        <a:bodyPr/>
        <a:lstStyle/>
        <a:p>
          <a:endParaRPr lang="ru-RU"/>
        </a:p>
      </dgm:t>
    </dgm:pt>
    <dgm:pt modelId="{9DF861E1-3ED0-4E9D-8B36-F0F29867E7AA}" type="pres">
      <dgm:prSet presAssocID="{8441AB95-693A-4339-98FA-13DA1E137705}" presName="hierChild1" presStyleCnt="0">
        <dgm:presLayoutVars>
          <dgm:orgChart val="1"/>
          <dgm:chPref val="1"/>
          <dgm:dir/>
          <dgm:animOne val="branch"/>
          <dgm:animLvl val="lvl"/>
          <dgm:resizeHandles/>
        </dgm:presLayoutVars>
      </dgm:prSet>
      <dgm:spPr/>
    </dgm:pt>
    <dgm:pt modelId="{8FFC7E7C-354B-4878-BD00-4B41480B1FD2}" type="pres">
      <dgm:prSet presAssocID="{6908CFBA-64C3-4037-A42E-BFDC4D3E7F81}" presName="hierRoot1" presStyleCnt="0">
        <dgm:presLayoutVars>
          <dgm:hierBranch val="r"/>
        </dgm:presLayoutVars>
      </dgm:prSet>
      <dgm:spPr/>
    </dgm:pt>
    <dgm:pt modelId="{8F8377D4-DCE0-4B4C-98A7-6606DC6FC914}" type="pres">
      <dgm:prSet presAssocID="{6908CFBA-64C3-4037-A42E-BFDC4D3E7F81}" presName="rootComposite1" presStyleCnt="0"/>
      <dgm:spPr/>
    </dgm:pt>
    <dgm:pt modelId="{62C75407-9451-46DB-BCF3-721C59205473}" type="pres">
      <dgm:prSet presAssocID="{6908CFBA-64C3-4037-A42E-BFDC4D3E7F81}" presName="rootText1" presStyleLbl="node0" presStyleIdx="0" presStyleCnt="1" custScaleX="407490" custLinFactNeighborX="-66997">
        <dgm:presLayoutVars>
          <dgm:chPref val="3"/>
        </dgm:presLayoutVars>
      </dgm:prSet>
      <dgm:spPr/>
      <dgm:t>
        <a:bodyPr/>
        <a:lstStyle/>
        <a:p>
          <a:endParaRPr lang="ru-RU"/>
        </a:p>
      </dgm:t>
    </dgm:pt>
    <dgm:pt modelId="{1D72FBA1-4AEB-4A8F-B050-913C0704B55A}" type="pres">
      <dgm:prSet presAssocID="{6908CFBA-64C3-4037-A42E-BFDC4D3E7F81}" presName="rootConnector1" presStyleLbl="node1" presStyleIdx="0" presStyleCnt="0"/>
      <dgm:spPr/>
      <dgm:t>
        <a:bodyPr/>
        <a:lstStyle/>
        <a:p>
          <a:endParaRPr lang="ru-RU"/>
        </a:p>
      </dgm:t>
    </dgm:pt>
    <dgm:pt modelId="{B3C8B979-9A01-47F9-92FA-7C6B0298C4FA}" type="pres">
      <dgm:prSet presAssocID="{6908CFBA-64C3-4037-A42E-BFDC4D3E7F81}" presName="hierChild2" presStyleCnt="0"/>
      <dgm:spPr/>
    </dgm:pt>
    <dgm:pt modelId="{D9333241-FC60-4B18-9D09-65281CE741B9}" type="pres">
      <dgm:prSet presAssocID="{9FD1410F-F4AB-42FC-B0CB-6CB7EFB3EC4B}" presName="Name50" presStyleLbl="parChTrans1D2" presStyleIdx="0" presStyleCnt="6"/>
      <dgm:spPr/>
      <dgm:t>
        <a:bodyPr/>
        <a:lstStyle/>
        <a:p>
          <a:endParaRPr lang="ru-RU"/>
        </a:p>
      </dgm:t>
    </dgm:pt>
    <dgm:pt modelId="{B4DD8112-7C1C-474C-A23A-F36D917B4885}" type="pres">
      <dgm:prSet presAssocID="{1F542732-5348-40DF-92A7-758D30BBE870}" presName="hierRoot2" presStyleCnt="0">
        <dgm:presLayoutVars>
          <dgm:hierBranch/>
        </dgm:presLayoutVars>
      </dgm:prSet>
      <dgm:spPr/>
    </dgm:pt>
    <dgm:pt modelId="{09F703E8-E162-4175-84D8-E980C7C015BB}" type="pres">
      <dgm:prSet presAssocID="{1F542732-5348-40DF-92A7-758D30BBE870}" presName="rootComposite" presStyleCnt="0"/>
      <dgm:spPr/>
    </dgm:pt>
    <dgm:pt modelId="{A6EC5600-4AE5-4B34-9883-25BEA111B6E5}" type="pres">
      <dgm:prSet presAssocID="{1F542732-5348-40DF-92A7-758D30BBE870}" presName="rootText" presStyleLbl="node2" presStyleIdx="0" presStyleCnt="6" custScaleX="357490">
        <dgm:presLayoutVars>
          <dgm:chPref val="3"/>
        </dgm:presLayoutVars>
      </dgm:prSet>
      <dgm:spPr/>
      <dgm:t>
        <a:bodyPr/>
        <a:lstStyle/>
        <a:p>
          <a:endParaRPr lang="ru-RU"/>
        </a:p>
      </dgm:t>
    </dgm:pt>
    <dgm:pt modelId="{B70DF5BE-BAFB-4009-B45B-3E07F5B381AD}" type="pres">
      <dgm:prSet presAssocID="{1F542732-5348-40DF-92A7-758D30BBE870}" presName="rootConnector" presStyleLbl="node2" presStyleIdx="0" presStyleCnt="6"/>
      <dgm:spPr/>
      <dgm:t>
        <a:bodyPr/>
        <a:lstStyle/>
        <a:p>
          <a:endParaRPr lang="ru-RU"/>
        </a:p>
      </dgm:t>
    </dgm:pt>
    <dgm:pt modelId="{E5C2544E-B3B6-468A-94E4-2A4C83BEEA25}" type="pres">
      <dgm:prSet presAssocID="{1F542732-5348-40DF-92A7-758D30BBE870}" presName="hierChild4" presStyleCnt="0"/>
      <dgm:spPr/>
    </dgm:pt>
    <dgm:pt modelId="{5BFCBAC2-6609-48E9-8C1A-196AF5FA3381}" type="pres">
      <dgm:prSet presAssocID="{1F542732-5348-40DF-92A7-758D30BBE870}" presName="hierChild5" presStyleCnt="0"/>
      <dgm:spPr/>
    </dgm:pt>
    <dgm:pt modelId="{24121167-BA67-4A04-902C-DA52249B1546}" type="pres">
      <dgm:prSet presAssocID="{5549D7EA-018E-44B2-9EEE-DC05EE0D0A94}" presName="Name50" presStyleLbl="parChTrans1D2" presStyleIdx="1" presStyleCnt="6"/>
      <dgm:spPr/>
      <dgm:t>
        <a:bodyPr/>
        <a:lstStyle/>
        <a:p>
          <a:endParaRPr lang="ru-RU"/>
        </a:p>
      </dgm:t>
    </dgm:pt>
    <dgm:pt modelId="{9906439E-97A4-46EC-AFC2-25C5B35FD10C}" type="pres">
      <dgm:prSet presAssocID="{DAD73D01-4F6C-4BD0-B285-C5228424B9FC}" presName="hierRoot2" presStyleCnt="0">
        <dgm:presLayoutVars>
          <dgm:hierBranch/>
        </dgm:presLayoutVars>
      </dgm:prSet>
      <dgm:spPr/>
    </dgm:pt>
    <dgm:pt modelId="{3ACDC775-F386-4EB2-9DFA-E36E32BD5393}" type="pres">
      <dgm:prSet presAssocID="{DAD73D01-4F6C-4BD0-B285-C5228424B9FC}" presName="rootComposite" presStyleCnt="0"/>
      <dgm:spPr/>
    </dgm:pt>
    <dgm:pt modelId="{FA2D12F2-F1C6-475B-9523-22798DEFA807}" type="pres">
      <dgm:prSet presAssocID="{DAD73D01-4F6C-4BD0-B285-C5228424B9FC}" presName="rootText" presStyleLbl="node2" presStyleIdx="1" presStyleCnt="6" custScaleX="357490">
        <dgm:presLayoutVars>
          <dgm:chPref val="3"/>
        </dgm:presLayoutVars>
      </dgm:prSet>
      <dgm:spPr/>
      <dgm:t>
        <a:bodyPr/>
        <a:lstStyle/>
        <a:p>
          <a:endParaRPr lang="ru-RU"/>
        </a:p>
      </dgm:t>
    </dgm:pt>
    <dgm:pt modelId="{4B04EE37-8FB3-4B60-A3C7-1CF493FA3E56}" type="pres">
      <dgm:prSet presAssocID="{DAD73D01-4F6C-4BD0-B285-C5228424B9FC}" presName="rootConnector" presStyleLbl="node2" presStyleIdx="1" presStyleCnt="6"/>
      <dgm:spPr/>
      <dgm:t>
        <a:bodyPr/>
        <a:lstStyle/>
        <a:p>
          <a:endParaRPr lang="ru-RU"/>
        </a:p>
      </dgm:t>
    </dgm:pt>
    <dgm:pt modelId="{C6042710-B13F-4B41-B375-BCBC7CB39E11}" type="pres">
      <dgm:prSet presAssocID="{DAD73D01-4F6C-4BD0-B285-C5228424B9FC}" presName="hierChild4" presStyleCnt="0"/>
      <dgm:spPr/>
    </dgm:pt>
    <dgm:pt modelId="{34ED327C-2B49-4429-BFDA-E77CE91079E0}" type="pres">
      <dgm:prSet presAssocID="{DAD73D01-4F6C-4BD0-B285-C5228424B9FC}" presName="hierChild5" presStyleCnt="0"/>
      <dgm:spPr/>
    </dgm:pt>
    <dgm:pt modelId="{2705576A-6F30-4D1A-9E21-3EA1302ECB61}" type="pres">
      <dgm:prSet presAssocID="{66025E99-E79B-4EDB-8F07-5F07A2027DE3}" presName="Name50" presStyleLbl="parChTrans1D2" presStyleIdx="2" presStyleCnt="6"/>
      <dgm:spPr/>
      <dgm:t>
        <a:bodyPr/>
        <a:lstStyle/>
        <a:p>
          <a:endParaRPr lang="ru-RU"/>
        </a:p>
      </dgm:t>
    </dgm:pt>
    <dgm:pt modelId="{97ED12BD-7B4B-4FAE-BC8B-ED8E7D84B861}" type="pres">
      <dgm:prSet presAssocID="{6F26932D-80B2-4993-A644-6BB5C55591C6}" presName="hierRoot2" presStyleCnt="0">
        <dgm:presLayoutVars>
          <dgm:hierBranch/>
        </dgm:presLayoutVars>
      </dgm:prSet>
      <dgm:spPr/>
    </dgm:pt>
    <dgm:pt modelId="{6956B57A-40A9-4AB1-B8F2-E5B8A1B3F816}" type="pres">
      <dgm:prSet presAssocID="{6F26932D-80B2-4993-A644-6BB5C55591C6}" presName="rootComposite" presStyleCnt="0"/>
      <dgm:spPr/>
    </dgm:pt>
    <dgm:pt modelId="{F009F887-23D1-4683-A53D-805484673FCE}" type="pres">
      <dgm:prSet presAssocID="{6F26932D-80B2-4993-A644-6BB5C55591C6}" presName="rootText" presStyleLbl="node2" presStyleIdx="2" presStyleCnt="6" custScaleX="357490">
        <dgm:presLayoutVars>
          <dgm:chPref val="3"/>
        </dgm:presLayoutVars>
      </dgm:prSet>
      <dgm:spPr/>
      <dgm:t>
        <a:bodyPr/>
        <a:lstStyle/>
        <a:p>
          <a:endParaRPr lang="ru-RU"/>
        </a:p>
      </dgm:t>
    </dgm:pt>
    <dgm:pt modelId="{7CD0C0BE-A932-4996-9527-10E8EE161A0A}" type="pres">
      <dgm:prSet presAssocID="{6F26932D-80B2-4993-A644-6BB5C55591C6}" presName="rootConnector" presStyleLbl="node2" presStyleIdx="2" presStyleCnt="6"/>
      <dgm:spPr/>
      <dgm:t>
        <a:bodyPr/>
        <a:lstStyle/>
        <a:p>
          <a:endParaRPr lang="ru-RU"/>
        </a:p>
      </dgm:t>
    </dgm:pt>
    <dgm:pt modelId="{9475D730-4B53-4713-85F4-EF6CCCFCAEEE}" type="pres">
      <dgm:prSet presAssocID="{6F26932D-80B2-4993-A644-6BB5C55591C6}" presName="hierChild4" presStyleCnt="0"/>
      <dgm:spPr/>
    </dgm:pt>
    <dgm:pt modelId="{C6B80CE7-6800-458B-BF1D-C4608AC57D35}" type="pres">
      <dgm:prSet presAssocID="{6F26932D-80B2-4993-A644-6BB5C55591C6}" presName="hierChild5" presStyleCnt="0"/>
      <dgm:spPr/>
    </dgm:pt>
    <dgm:pt modelId="{F34245DE-4B51-4B9D-9F0D-52803CF096CA}" type="pres">
      <dgm:prSet presAssocID="{B685E31D-6993-4E5F-AC8C-E5D9C64E65F8}" presName="Name50" presStyleLbl="parChTrans1D2" presStyleIdx="3" presStyleCnt="6"/>
      <dgm:spPr/>
      <dgm:t>
        <a:bodyPr/>
        <a:lstStyle/>
        <a:p>
          <a:endParaRPr lang="ru-RU"/>
        </a:p>
      </dgm:t>
    </dgm:pt>
    <dgm:pt modelId="{5E308B1C-7848-4CC9-9787-211A7643245C}" type="pres">
      <dgm:prSet presAssocID="{92AB6F4C-EAF0-473C-811F-97D9604BDDD3}" presName="hierRoot2" presStyleCnt="0">
        <dgm:presLayoutVars>
          <dgm:hierBranch/>
        </dgm:presLayoutVars>
      </dgm:prSet>
      <dgm:spPr/>
    </dgm:pt>
    <dgm:pt modelId="{BE9E0954-6A8F-4402-84E8-F0B512525C08}" type="pres">
      <dgm:prSet presAssocID="{92AB6F4C-EAF0-473C-811F-97D9604BDDD3}" presName="rootComposite" presStyleCnt="0"/>
      <dgm:spPr/>
    </dgm:pt>
    <dgm:pt modelId="{5E6269C1-3471-4821-B3FF-29B40F44EE35}" type="pres">
      <dgm:prSet presAssocID="{92AB6F4C-EAF0-473C-811F-97D9604BDDD3}" presName="rootText" presStyleLbl="node2" presStyleIdx="3" presStyleCnt="6" custScaleX="360716">
        <dgm:presLayoutVars>
          <dgm:chPref val="3"/>
        </dgm:presLayoutVars>
      </dgm:prSet>
      <dgm:spPr/>
      <dgm:t>
        <a:bodyPr/>
        <a:lstStyle/>
        <a:p>
          <a:endParaRPr lang="ru-RU"/>
        </a:p>
      </dgm:t>
    </dgm:pt>
    <dgm:pt modelId="{142F6369-432D-4F48-AEFD-72A20E103472}" type="pres">
      <dgm:prSet presAssocID="{92AB6F4C-EAF0-473C-811F-97D9604BDDD3}" presName="rootConnector" presStyleLbl="node2" presStyleIdx="3" presStyleCnt="6"/>
      <dgm:spPr/>
      <dgm:t>
        <a:bodyPr/>
        <a:lstStyle/>
        <a:p>
          <a:endParaRPr lang="ru-RU"/>
        </a:p>
      </dgm:t>
    </dgm:pt>
    <dgm:pt modelId="{B0ECCE46-B78A-46CB-BED1-D72817381209}" type="pres">
      <dgm:prSet presAssocID="{92AB6F4C-EAF0-473C-811F-97D9604BDDD3}" presName="hierChild4" presStyleCnt="0"/>
      <dgm:spPr/>
    </dgm:pt>
    <dgm:pt modelId="{F2A0CF70-B892-4091-AFDA-2D7DB9789C33}" type="pres">
      <dgm:prSet presAssocID="{92AB6F4C-EAF0-473C-811F-97D9604BDDD3}" presName="hierChild5" presStyleCnt="0"/>
      <dgm:spPr/>
    </dgm:pt>
    <dgm:pt modelId="{DCB86AB9-1BA9-407B-8ED1-1C098DDC8784}" type="pres">
      <dgm:prSet presAssocID="{F93B061C-FD79-4824-8A81-E07D86E704E9}" presName="Name50" presStyleLbl="parChTrans1D2" presStyleIdx="4" presStyleCnt="6"/>
      <dgm:spPr/>
      <dgm:t>
        <a:bodyPr/>
        <a:lstStyle/>
        <a:p>
          <a:endParaRPr lang="ru-RU"/>
        </a:p>
      </dgm:t>
    </dgm:pt>
    <dgm:pt modelId="{ED4924D7-F460-4FD1-8875-48D8FF2A84F3}" type="pres">
      <dgm:prSet presAssocID="{615E5D81-593B-444C-9019-99E1808E869E}" presName="hierRoot2" presStyleCnt="0">
        <dgm:presLayoutVars>
          <dgm:hierBranch/>
        </dgm:presLayoutVars>
      </dgm:prSet>
      <dgm:spPr/>
    </dgm:pt>
    <dgm:pt modelId="{C73E8768-B057-45B3-B8E0-3BDA9B9B6E1D}" type="pres">
      <dgm:prSet presAssocID="{615E5D81-593B-444C-9019-99E1808E869E}" presName="rootComposite" presStyleCnt="0"/>
      <dgm:spPr/>
    </dgm:pt>
    <dgm:pt modelId="{96DF3E26-A609-4AF4-A845-EC753BFBC24B}" type="pres">
      <dgm:prSet presAssocID="{615E5D81-593B-444C-9019-99E1808E869E}" presName="rootText" presStyleLbl="node2" presStyleIdx="4" presStyleCnt="6" custScaleX="365247">
        <dgm:presLayoutVars>
          <dgm:chPref val="3"/>
        </dgm:presLayoutVars>
      </dgm:prSet>
      <dgm:spPr/>
      <dgm:t>
        <a:bodyPr/>
        <a:lstStyle/>
        <a:p>
          <a:endParaRPr lang="ru-RU"/>
        </a:p>
      </dgm:t>
    </dgm:pt>
    <dgm:pt modelId="{2E808BBA-7911-4AA4-8D77-50D839BDC426}" type="pres">
      <dgm:prSet presAssocID="{615E5D81-593B-444C-9019-99E1808E869E}" presName="rootConnector" presStyleLbl="node2" presStyleIdx="4" presStyleCnt="6"/>
      <dgm:spPr/>
      <dgm:t>
        <a:bodyPr/>
        <a:lstStyle/>
        <a:p>
          <a:endParaRPr lang="ru-RU"/>
        </a:p>
      </dgm:t>
    </dgm:pt>
    <dgm:pt modelId="{34FE2FAC-EDB3-4F82-92B0-1F14E745C23A}" type="pres">
      <dgm:prSet presAssocID="{615E5D81-593B-444C-9019-99E1808E869E}" presName="hierChild4" presStyleCnt="0"/>
      <dgm:spPr/>
    </dgm:pt>
    <dgm:pt modelId="{6BA8093F-69B2-4903-9E05-A187DDFE756B}" type="pres">
      <dgm:prSet presAssocID="{615E5D81-593B-444C-9019-99E1808E869E}" presName="hierChild5" presStyleCnt="0"/>
      <dgm:spPr/>
    </dgm:pt>
    <dgm:pt modelId="{02127CB3-DA6E-4427-ACF7-FA8F3149FCA9}" type="pres">
      <dgm:prSet presAssocID="{01F641E9-36AA-4887-BAED-B69C90295D3E}" presName="Name50" presStyleLbl="parChTrans1D2" presStyleIdx="5" presStyleCnt="6"/>
      <dgm:spPr/>
      <dgm:t>
        <a:bodyPr/>
        <a:lstStyle/>
        <a:p>
          <a:endParaRPr lang="ru-RU"/>
        </a:p>
      </dgm:t>
    </dgm:pt>
    <dgm:pt modelId="{08259942-43DF-4D66-AAAD-3324739EA5D2}" type="pres">
      <dgm:prSet presAssocID="{C3A7A0B4-8CBD-497F-A6EB-FA019348796F}" presName="hierRoot2" presStyleCnt="0">
        <dgm:presLayoutVars>
          <dgm:hierBranch/>
        </dgm:presLayoutVars>
      </dgm:prSet>
      <dgm:spPr/>
    </dgm:pt>
    <dgm:pt modelId="{C29407B3-706C-47D7-9F4A-7D335E4C0FD1}" type="pres">
      <dgm:prSet presAssocID="{C3A7A0B4-8CBD-497F-A6EB-FA019348796F}" presName="rootComposite" presStyleCnt="0"/>
      <dgm:spPr/>
    </dgm:pt>
    <dgm:pt modelId="{DFFFC56D-1F3A-48F8-B6B7-59B1F159BFA3}" type="pres">
      <dgm:prSet presAssocID="{C3A7A0B4-8CBD-497F-A6EB-FA019348796F}" presName="rootText" presStyleLbl="node2" presStyleIdx="5" presStyleCnt="6" custScaleX="365247">
        <dgm:presLayoutVars>
          <dgm:chPref val="3"/>
        </dgm:presLayoutVars>
      </dgm:prSet>
      <dgm:spPr/>
      <dgm:t>
        <a:bodyPr/>
        <a:lstStyle/>
        <a:p>
          <a:endParaRPr lang="ru-RU"/>
        </a:p>
      </dgm:t>
    </dgm:pt>
    <dgm:pt modelId="{CF6798C5-3A97-46AC-A0E0-90E5CEDE7A1D}" type="pres">
      <dgm:prSet presAssocID="{C3A7A0B4-8CBD-497F-A6EB-FA019348796F}" presName="rootConnector" presStyleLbl="node2" presStyleIdx="5" presStyleCnt="6"/>
      <dgm:spPr/>
      <dgm:t>
        <a:bodyPr/>
        <a:lstStyle/>
        <a:p>
          <a:endParaRPr lang="ru-RU"/>
        </a:p>
      </dgm:t>
    </dgm:pt>
    <dgm:pt modelId="{15C2C1CC-D6EF-400B-9565-6FC4EA79B601}" type="pres">
      <dgm:prSet presAssocID="{C3A7A0B4-8CBD-497F-A6EB-FA019348796F}" presName="hierChild4" presStyleCnt="0"/>
      <dgm:spPr/>
    </dgm:pt>
    <dgm:pt modelId="{283B776A-F374-42F0-B633-829015F41078}" type="pres">
      <dgm:prSet presAssocID="{C3A7A0B4-8CBD-497F-A6EB-FA019348796F}" presName="hierChild5" presStyleCnt="0"/>
      <dgm:spPr/>
    </dgm:pt>
    <dgm:pt modelId="{858CBA39-E905-46D9-8B86-C3A3771E3644}" type="pres">
      <dgm:prSet presAssocID="{6908CFBA-64C3-4037-A42E-BFDC4D3E7F81}" presName="hierChild3" presStyleCnt="0"/>
      <dgm:spPr/>
    </dgm:pt>
  </dgm:ptLst>
  <dgm:cxnLst>
    <dgm:cxn modelId="{AADE8503-5FF7-4008-B258-0E03DFF956E8}" type="presOf" srcId="{F93B061C-FD79-4824-8A81-E07D86E704E9}" destId="{DCB86AB9-1BA9-407B-8ED1-1C098DDC8784}" srcOrd="0" destOrd="0" presId="urn:microsoft.com/office/officeart/2005/8/layout/orgChart1"/>
    <dgm:cxn modelId="{5DF7160E-891F-40A5-9FBF-5CE073F21D08}" type="presOf" srcId="{6908CFBA-64C3-4037-A42E-BFDC4D3E7F81}" destId="{62C75407-9451-46DB-BCF3-721C59205473}" srcOrd="0" destOrd="0" presId="urn:microsoft.com/office/officeart/2005/8/layout/orgChart1"/>
    <dgm:cxn modelId="{FB05DACD-2C11-4411-A1A4-F2A35BBFB876}" type="presOf" srcId="{9FD1410F-F4AB-42FC-B0CB-6CB7EFB3EC4B}" destId="{D9333241-FC60-4B18-9D09-65281CE741B9}" srcOrd="0" destOrd="0" presId="urn:microsoft.com/office/officeart/2005/8/layout/orgChart1"/>
    <dgm:cxn modelId="{4EE0EEC0-7B8E-45D1-A6DF-11B842E316B1}" type="presOf" srcId="{6908CFBA-64C3-4037-A42E-BFDC4D3E7F81}" destId="{1D72FBA1-4AEB-4A8F-B050-913C0704B55A}" srcOrd="1" destOrd="0" presId="urn:microsoft.com/office/officeart/2005/8/layout/orgChart1"/>
    <dgm:cxn modelId="{A1A66619-2716-4CE1-998E-2AA83D22F754}" type="presOf" srcId="{92AB6F4C-EAF0-473C-811F-97D9604BDDD3}" destId="{5E6269C1-3471-4821-B3FF-29B40F44EE35}" srcOrd="0" destOrd="0" presId="urn:microsoft.com/office/officeart/2005/8/layout/orgChart1"/>
    <dgm:cxn modelId="{CACAD023-3B36-480C-A391-04CCA3E4C1FD}" type="presOf" srcId="{1F542732-5348-40DF-92A7-758D30BBE870}" destId="{A6EC5600-4AE5-4B34-9883-25BEA111B6E5}" srcOrd="0" destOrd="0" presId="urn:microsoft.com/office/officeart/2005/8/layout/orgChart1"/>
    <dgm:cxn modelId="{6AB5D072-23D0-4A5B-8342-5A3BBF17A12C}" type="presOf" srcId="{92AB6F4C-EAF0-473C-811F-97D9604BDDD3}" destId="{142F6369-432D-4F48-AEFD-72A20E103472}" srcOrd="1" destOrd="0" presId="urn:microsoft.com/office/officeart/2005/8/layout/orgChart1"/>
    <dgm:cxn modelId="{CD2E1EC6-5BB2-4AF3-BEF1-DCFB84505716}" type="presOf" srcId="{B685E31D-6993-4E5F-AC8C-E5D9C64E65F8}" destId="{F34245DE-4B51-4B9D-9F0D-52803CF096CA}" srcOrd="0" destOrd="0" presId="urn:microsoft.com/office/officeart/2005/8/layout/orgChart1"/>
    <dgm:cxn modelId="{1112FCB0-5E2F-47B7-B4BA-18C1BC40A8AE}" type="presOf" srcId="{6F26932D-80B2-4993-A644-6BB5C55591C6}" destId="{F009F887-23D1-4683-A53D-805484673FCE}" srcOrd="0" destOrd="0" presId="urn:microsoft.com/office/officeart/2005/8/layout/orgChart1"/>
    <dgm:cxn modelId="{A043E35B-DD26-410E-9CAD-004890FDBDF2}" srcId="{6908CFBA-64C3-4037-A42E-BFDC4D3E7F81}" destId="{6F26932D-80B2-4993-A644-6BB5C55591C6}" srcOrd="2" destOrd="0" parTransId="{66025E99-E79B-4EDB-8F07-5F07A2027DE3}" sibTransId="{9AF75840-0B82-4CD6-9FC6-A4B35960AB8D}"/>
    <dgm:cxn modelId="{155B0A39-444D-4255-A3A4-051FB00D7049}" srcId="{6908CFBA-64C3-4037-A42E-BFDC4D3E7F81}" destId="{615E5D81-593B-444C-9019-99E1808E869E}" srcOrd="4" destOrd="0" parTransId="{F93B061C-FD79-4824-8A81-E07D86E704E9}" sibTransId="{8BA41221-0D9B-4D87-806A-7DECB11BC26C}"/>
    <dgm:cxn modelId="{64CD9A7F-580D-442D-B27B-289A87FDBBCA}" type="presOf" srcId="{6F26932D-80B2-4993-A644-6BB5C55591C6}" destId="{7CD0C0BE-A932-4996-9527-10E8EE161A0A}" srcOrd="1" destOrd="0" presId="urn:microsoft.com/office/officeart/2005/8/layout/orgChart1"/>
    <dgm:cxn modelId="{D328BFED-A555-4830-8FE2-E11805615764}" type="presOf" srcId="{66025E99-E79B-4EDB-8F07-5F07A2027DE3}" destId="{2705576A-6F30-4D1A-9E21-3EA1302ECB61}" srcOrd="0" destOrd="0" presId="urn:microsoft.com/office/officeart/2005/8/layout/orgChart1"/>
    <dgm:cxn modelId="{08569C75-0C28-4854-9AAA-ABFA9B1414E2}" srcId="{8441AB95-693A-4339-98FA-13DA1E137705}" destId="{6908CFBA-64C3-4037-A42E-BFDC4D3E7F81}" srcOrd="0" destOrd="0" parTransId="{B392D3A4-DDAF-4004-86A7-6DFA4B0BF23B}" sibTransId="{E6663B10-62E8-45A5-9BDB-50DBAAD1D144}"/>
    <dgm:cxn modelId="{83439D2C-9A7D-4E24-B735-B8BE6AB8399E}" type="presOf" srcId="{8441AB95-693A-4339-98FA-13DA1E137705}" destId="{9DF861E1-3ED0-4E9D-8B36-F0F29867E7AA}" srcOrd="0" destOrd="0" presId="urn:microsoft.com/office/officeart/2005/8/layout/orgChart1"/>
    <dgm:cxn modelId="{3334DF4B-1409-40DA-86B6-0F694F3C18E3}" type="presOf" srcId="{C3A7A0B4-8CBD-497F-A6EB-FA019348796F}" destId="{DFFFC56D-1F3A-48F8-B6B7-59B1F159BFA3}" srcOrd="0" destOrd="0" presId="urn:microsoft.com/office/officeart/2005/8/layout/orgChart1"/>
    <dgm:cxn modelId="{C2AB3CDF-E38C-4D48-BE8E-7E3F2EA71B64}" type="presOf" srcId="{5549D7EA-018E-44B2-9EEE-DC05EE0D0A94}" destId="{24121167-BA67-4A04-902C-DA52249B1546}" srcOrd="0" destOrd="0" presId="urn:microsoft.com/office/officeart/2005/8/layout/orgChart1"/>
    <dgm:cxn modelId="{87EA27D3-D02C-4D97-AA4D-0E49110B80D3}" type="presOf" srcId="{DAD73D01-4F6C-4BD0-B285-C5228424B9FC}" destId="{FA2D12F2-F1C6-475B-9523-22798DEFA807}" srcOrd="0" destOrd="0" presId="urn:microsoft.com/office/officeart/2005/8/layout/orgChart1"/>
    <dgm:cxn modelId="{2472C5D7-DB41-409A-8527-731B87C365CB}" type="presOf" srcId="{01F641E9-36AA-4887-BAED-B69C90295D3E}" destId="{02127CB3-DA6E-4427-ACF7-FA8F3149FCA9}" srcOrd="0" destOrd="0" presId="urn:microsoft.com/office/officeart/2005/8/layout/orgChart1"/>
    <dgm:cxn modelId="{DC19DA91-F744-4D2E-8EF5-EA183BBD3573}" type="presOf" srcId="{1F542732-5348-40DF-92A7-758D30BBE870}" destId="{B70DF5BE-BAFB-4009-B45B-3E07F5B381AD}" srcOrd="1" destOrd="0" presId="urn:microsoft.com/office/officeart/2005/8/layout/orgChart1"/>
    <dgm:cxn modelId="{ABB33FA5-94E5-490B-B5F1-A0A2EF9532C8}" type="presOf" srcId="{615E5D81-593B-444C-9019-99E1808E869E}" destId="{2E808BBA-7911-4AA4-8D77-50D839BDC426}" srcOrd="1" destOrd="0" presId="urn:microsoft.com/office/officeart/2005/8/layout/orgChart1"/>
    <dgm:cxn modelId="{FF253C84-9BFE-47FF-8BD4-FA033C7EDC27}" srcId="{6908CFBA-64C3-4037-A42E-BFDC4D3E7F81}" destId="{1F542732-5348-40DF-92A7-758D30BBE870}" srcOrd="0" destOrd="0" parTransId="{9FD1410F-F4AB-42FC-B0CB-6CB7EFB3EC4B}" sibTransId="{89967F98-29BD-4977-8DAB-EF42849166EE}"/>
    <dgm:cxn modelId="{834A15A6-2550-42EE-BC78-1975EEAC65E6}" srcId="{6908CFBA-64C3-4037-A42E-BFDC4D3E7F81}" destId="{C3A7A0B4-8CBD-497F-A6EB-FA019348796F}" srcOrd="5" destOrd="0" parTransId="{01F641E9-36AA-4887-BAED-B69C90295D3E}" sibTransId="{844C0D9C-7F9A-4B1C-99B3-87264AEB58D4}"/>
    <dgm:cxn modelId="{5E7768FD-BA05-442F-82FA-20CAA338E49B}" srcId="{6908CFBA-64C3-4037-A42E-BFDC4D3E7F81}" destId="{DAD73D01-4F6C-4BD0-B285-C5228424B9FC}" srcOrd="1" destOrd="0" parTransId="{5549D7EA-018E-44B2-9EEE-DC05EE0D0A94}" sibTransId="{BD550897-BDFD-40AE-82F5-7C30E4985FB6}"/>
    <dgm:cxn modelId="{FDBBDA87-54FB-4777-AA2D-A18D260108A6}" type="presOf" srcId="{DAD73D01-4F6C-4BD0-B285-C5228424B9FC}" destId="{4B04EE37-8FB3-4B60-A3C7-1CF493FA3E56}" srcOrd="1" destOrd="0" presId="urn:microsoft.com/office/officeart/2005/8/layout/orgChart1"/>
    <dgm:cxn modelId="{ACBFDBF3-32F0-4013-88BC-5B391E5776C4}" type="presOf" srcId="{C3A7A0B4-8CBD-497F-A6EB-FA019348796F}" destId="{CF6798C5-3A97-46AC-A0E0-90E5CEDE7A1D}" srcOrd="1" destOrd="0" presId="urn:microsoft.com/office/officeart/2005/8/layout/orgChart1"/>
    <dgm:cxn modelId="{8973312A-6E12-4657-837F-6DC94CCA631A}" srcId="{6908CFBA-64C3-4037-A42E-BFDC4D3E7F81}" destId="{92AB6F4C-EAF0-473C-811F-97D9604BDDD3}" srcOrd="3" destOrd="0" parTransId="{B685E31D-6993-4E5F-AC8C-E5D9C64E65F8}" sibTransId="{F5D74191-E9C4-4038-895F-74ADFCAEA5DF}"/>
    <dgm:cxn modelId="{72226ACC-787E-4174-8BEB-EE2596C1A6CE}" type="presOf" srcId="{615E5D81-593B-444C-9019-99E1808E869E}" destId="{96DF3E26-A609-4AF4-A845-EC753BFBC24B}" srcOrd="0" destOrd="0" presId="urn:microsoft.com/office/officeart/2005/8/layout/orgChart1"/>
    <dgm:cxn modelId="{4D5404FF-F196-43EA-88D4-69F4648CED0C}" type="presParOf" srcId="{9DF861E1-3ED0-4E9D-8B36-F0F29867E7AA}" destId="{8FFC7E7C-354B-4878-BD00-4B41480B1FD2}" srcOrd="0" destOrd="0" presId="urn:microsoft.com/office/officeart/2005/8/layout/orgChart1"/>
    <dgm:cxn modelId="{96C8E98F-AD14-49E5-B71D-0EC17C6B2A87}" type="presParOf" srcId="{8FFC7E7C-354B-4878-BD00-4B41480B1FD2}" destId="{8F8377D4-DCE0-4B4C-98A7-6606DC6FC914}" srcOrd="0" destOrd="0" presId="urn:microsoft.com/office/officeart/2005/8/layout/orgChart1"/>
    <dgm:cxn modelId="{68BD51BE-9B6A-4A33-BF27-D41CF82D032A}" type="presParOf" srcId="{8F8377D4-DCE0-4B4C-98A7-6606DC6FC914}" destId="{62C75407-9451-46DB-BCF3-721C59205473}" srcOrd="0" destOrd="0" presId="urn:microsoft.com/office/officeart/2005/8/layout/orgChart1"/>
    <dgm:cxn modelId="{BFFCDD0D-481E-42F7-86DB-BD22E3336182}" type="presParOf" srcId="{8F8377D4-DCE0-4B4C-98A7-6606DC6FC914}" destId="{1D72FBA1-4AEB-4A8F-B050-913C0704B55A}" srcOrd="1" destOrd="0" presId="urn:microsoft.com/office/officeart/2005/8/layout/orgChart1"/>
    <dgm:cxn modelId="{D323C976-ED3D-4CD3-8F2B-39189AC1FFC5}" type="presParOf" srcId="{8FFC7E7C-354B-4878-BD00-4B41480B1FD2}" destId="{B3C8B979-9A01-47F9-92FA-7C6B0298C4FA}" srcOrd="1" destOrd="0" presId="urn:microsoft.com/office/officeart/2005/8/layout/orgChart1"/>
    <dgm:cxn modelId="{CA241368-B1DB-4662-8DB5-5336DAEEB39D}" type="presParOf" srcId="{B3C8B979-9A01-47F9-92FA-7C6B0298C4FA}" destId="{D9333241-FC60-4B18-9D09-65281CE741B9}" srcOrd="0" destOrd="0" presId="urn:microsoft.com/office/officeart/2005/8/layout/orgChart1"/>
    <dgm:cxn modelId="{319C5F26-A48D-498A-8A60-7EBDF515BCE9}" type="presParOf" srcId="{B3C8B979-9A01-47F9-92FA-7C6B0298C4FA}" destId="{B4DD8112-7C1C-474C-A23A-F36D917B4885}" srcOrd="1" destOrd="0" presId="urn:microsoft.com/office/officeart/2005/8/layout/orgChart1"/>
    <dgm:cxn modelId="{0ABB2E79-07FB-4099-B792-7DF8CCD70BE4}" type="presParOf" srcId="{B4DD8112-7C1C-474C-A23A-F36D917B4885}" destId="{09F703E8-E162-4175-84D8-E980C7C015BB}" srcOrd="0" destOrd="0" presId="urn:microsoft.com/office/officeart/2005/8/layout/orgChart1"/>
    <dgm:cxn modelId="{A418C0B8-ADFC-44CA-91A6-FB4CE079314B}" type="presParOf" srcId="{09F703E8-E162-4175-84D8-E980C7C015BB}" destId="{A6EC5600-4AE5-4B34-9883-25BEA111B6E5}" srcOrd="0" destOrd="0" presId="urn:microsoft.com/office/officeart/2005/8/layout/orgChart1"/>
    <dgm:cxn modelId="{7515B9AF-90CB-43D5-AA5C-8840CC2EBEA0}" type="presParOf" srcId="{09F703E8-E162-4175-84D8-E980C7C015BB}" destId="{B70DF5BE-BAFB-4009-B45B-3E07F5B381AD}" srcOrd="1" destOrd="0" presId="urn:microsoft.com/office/officeart/2005/8/layout/orgChart1"/>
    <dgm:cxn modelId="{F46B7A90-1A08-435D-AAB3-37205C19FD0B}" type="presParOf" srcId="{B4DD8112-7C1C-474C-A23A-F36D917B4885}" destId="{E5C2544E-B3B6-468A-94E4-2A4C83BEEA25}" srcOrd="1" destOrd="0" presId="urn:microsoft.com/office/officeart/2005/8/layout/orgChart1"/>
    <dgm:cxn modelId="{4DCE6C12-6D7A-4550-9841-577A3441832C}" type="presParOf" srcId="{B4DD8112-7C1C-474C-A23A-F36D917B4885}" destId="{5BFCBAC2-6609-48E9-8C1A-196AF5FA3381}" srcOrd="2" destOrd="0" presId="urn:microsoft.com/office/officeart/2005/8/layout/orgChart1"/>
    <dgm:cxn modelId="{5889741B-CA60-4E44-8D6C-0AB878FEDD76}" type="presParOf" srcId="{B3C8B979-9A01-47F9-92FA-7C6B0298C4FA}" destId="{24121167-BA67-4A04-902C-DA52249B1546}" srcOrd="2" destOrd="0" presId="urn:microsoft.com/office/officeart/2005/8/layout/orgChart1"/>
    <dgm:cxn modelId="{690FE006-F560-42A1-9EA1-2A455BF1ED7A}" type="presParOf" srcId="{B3C8B979-9A01-47F9-92FA-7C6B0298C4FA}" destId="{9906439E-97A4-46EC-AFC2-25C5B35FD10C}" srcOrd="3" destOrd="0" presId="urn:microsoft.com/office/officeart/2005/8/layout/orgChart1"/>
    <dgm:cxn modelId="{61FF4754-BBFD-4E45-A4DA-49332C36CB77}" type="presParOf" srcId="{9906439E-97A4-46EC-AFC2-25C5B35FD10C}" destId="{3ACDC775-F386-4EB2-9DFA-E36E32BD5393}" srcOrd="0" destOrd="0" presId="urn:microsoft.com/office/officeart/2005/8/layout/orgChart1"/>
    <dgm:cxn modelId="{9E4A72D9-7189-440C-B9AA-10C1E9C931C1}" type="presParOf" srcId="{3ACDC775-F386-4EB2-9DFA-E36E32BD5393}" destId="{FA2D12F2-F1C6-475B-9523-22798DEFA807}" srcOrd="0" destOrd="0" presId="urn:microsoft.com/office/officeart/2005/8/layout/orgChart1"/>
    <dgm:cxn modelId="{33C8D89D-30D9-4AFC-904C-A71F6035AA41}" type="presParOf" srcId="{3ACDC775-F386-4EB2-9DFA-E36E32BD5393}" destId="{4B04EE37-8FB3-4B60-A3C7-1CF493FA3E56}" srcOrd="1" destOrd="0" presId="urn:microsoft.com/office/officeart/2005/8/layout/orgChart1"/>
    <dgm:cxn modelId="{518363E6-2E55-4605-9B7B-F7A0853140AD}" type="presParOf" srcId="{9906439E-97A4-46EC-AFC2-25C5B35FD10C}" destId="{C6042710-B13F-4B41-B375-BCBC7CB39E11}" srcOrd="1" destOrd="0" presId="urn:microsoft.com/office/officeart/2005/8/layout/orgChart1"/>
    <dgm:cxn modelId="{224DB2A0-CF67-4C7A-8057-7EC35BAC3F80}" type="presParOf" srcId="{9906439E-97A4-46EC-AFC2-25C5B35FD10C}" destId="{34ED327C-2B49-4429-BFDA-E77CE91079E0}" srcOrd="2" destOrd="0" presId="urn:microsoft.com/office/officeart/2005/8/layout/orgChart1"/>
    <dgm:cxn modelId="{E371D348-30F2-4DB2-8426-5F35C61F7151}" type="presParOf" srcId="{B3C8B979-9A01-47F9-92FA-7C6B0298C4FA}" destId="{2705576A-6F30-4D1A-9E21-3EA1302ECB61}" srcOrd="4" destOrd="0" presId="urn:microsoft.com/office/officeart/2005/8/layout/orgChart1"/>
    <dgm:cxn modelId="{3AAED950-D376-48E0-AEEF-E79FB921C738}" type="presParOf" srcId="{B3C8B979-9A01-47F9-92FA-7C6B0298C4FA}" destId="{97ED12BD-7B4B-4FAE-BC8B-ED8E7D84B861}" srcOrd="5" destOrd="0" presId="urn:microsoft.com/office/officeart/2005/8/layout/orgChart1"/>
    <dgm:cxn modelId="{5CFD20F1-0F85-4831-B799-AFD47D522479}" type="presParOf" srcId="{97ED12BD-7B4B-4FAE-BC8B-ED8E7D84B861}" destId="{6956B57A-40A9-4AB1-B8F2-E5B8A1B3F816}" srcOrd="0" destOrd="0" presId="urn:microsoft.com/office/officeart/2005/8/layout/orgChart1"/>
    <dgm:cxn modelId="{774D5AD1-1EB7-4BBD-B1B3-E69CBBB1E210}" type="presParOf" srcId="{6956B57A-40A9-4AB1-B8F2-E5B8A1B3F816}" destId="{F009F887-23D1-4683-A53D-805484673FCE}" srcOrd="0" destOrd="0" presId="urn:microsoft.com/office/officeart/2005/8/layout/orgChart1"/>
    <dgm:cxn modelId="{4B105C48-BE47-46CF-B74F-CE680AF1AAD3}" type="presParOf" srcId="{6956B57A-40A9-4AB1-B8F2-E5B8A1B3F816}" destId="{7CD0C0BE-A932-4996-9527-10E8EE161A0A}" srcOrd="1" destOrd="0" presId="urn:microsoft.com/office/officeart/2005/8/layout/orgChart1"/>
    <dgm:cxn modelId="{FC2ED9FE-48C5-4828-9139-F5B0376975C9}" type="presParOf" srcId="{97ED12BD-7B4B-4FAE-BC8B-ED8E7D84B861}" destId="{9475D730-4B53-4713-85F4-EF6CCCFCAEEE}" srcOrd="1" destOrd="0" presId="urn:microsoft.com/office/officeart/2005/8/layout/orgChart1"/>
    <dgm:cxn modelId="{F2E2C2B3-9E23-46A8-97BB-8C1465E698BF}" type="presParOf" srcId="{97ED12BD-7B4B-4FAE-BC8B-ED8E7D84B861}" destId="{C6B80CE7-6800-458B-BF1D-C4608AC57D35}" srcOrd="2" destOrd="0" presId="urn:microsoft.com/office/officeart/2005/8/layout/orgChart1"/>
    <dgm:cxn modelId="{0685E05B-86AA-48C6-8B87-E5C119890AF8}" type="presParOf" srcId="{B3C8B979-9A01-47F9-92FA-7C6B0298C4FA}" destId="{F34245DE-4B51-4B9D-9F0D-52803CF096CA}" srcOrd="6" destOrd="0" presId="urn:microsoft.com/office/officeart/2005/8/layout/orgChart1"/>
    <dgm:cxn modelId="{7140E1BB-A2EC-4443-AE24-D64BB0992E99}" type="presParOf" srcId="{B3C8B979-9A01-47F9-92FA-7C6B0298C4FA}" destId="{5E308B1C-7848-4CC9-9787-211A7643245C}" srcOrd="7" destOrd="0" presId="urn:microsoft.com/office/officeart/2005/8/layout/orgChart1"/>
    <dgm:cxn modelId="{8420BCDF-F02E-406C-BF37-90A6D2DEFF8C}" type="presParOf" srcId="{5E308B1C-7848-4CC9-9787-211A7643245C}" destId="{BE9E0954-6A8F-4402-84E8-F0B512525C08}" srcOrd="0" destOrd="0" presId="urn:microsoft.com/office/officeart/2005/8/layout/orgChart1"/>
    <dgm:cxn modelId="{65284819-C1ED-45E5-9C78-1268A28E2928}" type="presParOf" srcId="{BE9E0954-6A8F-4402-84E8-F0B512525C08}" destId="{5E6269C1-3471-4821-B3FF-29B40F44EE35}" srcOrd="0" destOrd="0" presId="urn:microsoft.com/office/officeart/2005/8/layout/orgChart1"/>
    <dgm:cxn modelId="{195C75AC-D971-40B9-A234-296BE3FC2AA2}" type="presParOf" srcId="{BE9E0954-6A8F-4402-84E8-F0B512525C08}" destId="{142F6369-432D-4F48-AEFD-72A20E103472}" srcOrd="1" destOrd="0" presId="urn:microsoft.com/office/officeart/2005/8/layout/orgChart1"/>
    <dgm:cxn modelId="{26E5F541-3845-43F3-93DA-C87BE2A5BEBE}" type="presParOf" srcId="{5E308B1C-7848-4CC9-9787-211A7643245C}" destId="{B0ECCE46-B78A-46CB-BED1-D72817381209}" srcOrd="1" destOrd="0" presId="urn:microsoft.com/office/officeart/2005/8/layout/orgChart1"/>
    <dgm:cxn modelId="{09B6B89F-4FF4-47C3-9F3A-BF19A49AF9E7}" type="presParOf" srcId="{5E308B1C-7848-4CC9-9787-211A7643245C}" destId="{F2A0CF70-B892-4091-AFDA-2D7DB9789C33}" srcOrd="2" destOrd="0" presId="urn:microsoft.com/office/officeart/2005/8/layout/orgChart1"/>
    <dgm:cxn modelId="{04520BD1-D466-42E5-98B8-149551F80D6D}" type="presParOf" srcId="{B3C8B979-9A01-47F9-92FA-7C6B0298C4FA}" destId="{DCB86AB9-1BA9-407B-8ED1-1C098DDC8784}" srcOrd="8" destOrd="0" presId="urn:microsoft.com/office/officeart/2005/8/layout/orgChart1"/>
    <dgm:cxn modelId="{77D13668-275B-4BA6-A612-11EEA563641A}" type="presParOf" srcId="{B3C8B979-9A01-47F9-92FA-7C6B0298C4FA}" destId="{ED4924D7-F460-4FD1-8875-48D8FF2A84F3}" srcOrd="9" destOrd="0" presId="urn:microsoft.com/office/officeart/2005/8/layout/orgChart1"/>
    <dgm:cxn modelId="{6377A606-D2A9-4125-8C1E-EC7413CB61D2}" type="presParOf" srcId="{ED4924D7-F460-4FD1-8875-48D8FF2A84F3}" destId="{C73E8768-B057-45B3-B8E0-3BDA9B9B6E1D}" srcOrd="0" destOrd="0" presId="urn:microsoft.com/office/officeart/2005/8/layout/orgChart1"/>
    <dgm:cxn modelId="{CAA86441-19E6-49F4-89F2-F8B10BEE0EBD}" type="presParOf" srcId="{C73E8768-B057-45B3-B8E0-3BDA9B9B6E1D}" destId="{96DF3E26-A609-4AF4-A845-EC753BFBC24B}" srcOrd="0" destOrd="0" presId="urn:microsoft.com/office/officeart/2005/8/layout/orgChart1"/>
    <dgm:cxn modelId="{89797B0C-3195-4BB7-A93B-F0BA377538BD}" type="presParOf" srcId="{C73E8768-B057-45B3-B8E0-3BDA9B9B6E1D}" destId="{2E808BBA-7911-4AA4-8D77-50D839BDC426}" srcOrd="1" destOrd="0" presId="urn:microsoft.com/office/officeart/2005/8/layout/orgChart1"/>
    <dgm:cxn modelId="{19345C9F-E836-451B-8E6F-84A76F3F5412}" type="presParOf" srcId="{ED4924D7-F460-4FD1-8875-48D8FF2A84F3}" destId="{34FE2FAC-EDB3-4F82-92B0-1F14E745C23A}" srcOrd="1" destOrd="0" presId="urn:microsoft.com/office/officeart/2005/8/layout/orgChart1"/>
    <dgm:cxn modelId="{38FFD722-62C9-4A57-8A6C-9D38D8A4F829}" type="presParOf" srcId="{ED4924D7-F460-4FD1-8875-48D8FF2A84F3}" destId="{6BA8093F-69B2-4903-9E05-A187DDFE756B}" srcOrd="2" destOrd="0" presId="urn:microsoft.com/office/officeart/2005/8/layout/orgChart1"/>
    <dgm:cxn modelId="{029AD6A4-EC7E-47CA-A30B-6EA9D91B30CF}" type="presParOf" srcId="{B3C8B979-9A01-47F9-92FA-7C6B0298C4FA}" destId="{02127CB3-DA6E-4427-ACF7-FA8F3149FCA9}" srcOrd="10" destOrd="0" presId="urn:microsoft.com/office/officeart/2005/8/layout/orgChart1"/>
    <dgm:cxn modelId="{372D1AD8-47DE-4563-A079-12AC4ECAAAA3}" type="presParOf" srcId="{B3C8B979-9A01-47F9-92FA-7C6B0298C4FA}" destId="{08259942-43DF-4D66-AAAD-3324739EA5D2}" srcOrd="11" destOrd="0" presId="urn:microsoft.com/office/officeart/2005/8/layout/orgChart1"/>
    <dgm:cxn modelId="{996847CE-311F-46DB-BBED-7C89F32DAAB5}" type="presParOf" srcId="{08259942-43DF-4D66-AAAD-3324739EA5D2}" destId="{C29407B3-706C-47D7-9F4A-7D335E4C0FD1}" srcOrd="0" destOrd="0" presId="urn:microsoft.com/office/officeart/2005/8/layout/orgChart1"/>
    <dgm:cxn modelId="{B1B7C037-92D1-4BDB-996B-FA38CCFD8622}" type="presParOf" srcId="{C29407B3-706C-47D7-9F4A-7D335E4C0FD1}" destId="{DFFFC56D-1F3A-48F8-B6B7-59B1F159BFA3}" srcOrd="0" destOrd="0" presId="urn:microsoft.com/office/officeart/2005/8/layout/orgChart1"/>
    <dgm:cxn modelId="{3897C48C-3EA6-4C9B-9A78-29F2E378500F}" type="presParOf" srcId="{C29407B3-706C-47D7-9F4A-7D335E4C0FD1}" destId="{CF6798C5-3A97-46AC-A0E0-90E5CEDE7A1D}" srcOrd="1" destOrd="0" presId="urn:microsoft.com/office/officeart/2005/8/layout/orgChart1"/>
    <dgm:cxn modelId="{DD2449E2-99FD-4136-97EF-7C0643D6D47F}" type="presParOf" srcId="{08259942-43DF-4D66-AAAD-3324739EA5D2}" destId="{15C2C1CC-D6EF-400B-9565-6FC4EA79B601}" srcOrd="1" destOrd="0" presId="urn:microsoft.com/office/officeart/2005/8/layout/orgChart1"/>
    <dgm:cxn modelId="{89856351-FBD9-41A9-9FD6-3C7C4CEB5247}" type="presParOf" srcId="{08259942-43DF-4D66-AAAD-3324739EA5D2}" destId="{283B776A-F374-42F0-B633-829015F41078}" srcOrd="2" destOrd="0" presId="urn:microsoft.com/office/officeart/2005/8/layout/orgChart1"/>
    <dgm:cxn modelId="{10D355F1-3954-4039-A976-3EB668148374}" type="presParOf" srcId="{8FFC7E7C-354B-4878-BD00-4B41480B1FD2}" destId="{858CBA39-E905-46D9-8B86-C3A3771E3644}"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68.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drawing1.xml><?xml version="1.0" encoding="utf-8"?>
<c:userShapes xmlns:c="http://schemas.openxmlformats.org/drawingml/2006/chart">
  <cdr:relSizeAnchor xmlns:cdr="http://schemas.openxmlformats.org/drawingml/2006/chartDrawing">
    <cdr:from>
      <cdr:x>0.26866</cdr:x>
      <cdr:y>0.05505</cdr:y>
    </cdr:from>
    <cdr:to>
      <cdr:x>0.8049</cdr:x>
      <cdr:y>0.15182</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285884" y="124842"/>
          <a:ext cx="2566638" cy="219475"/>
        </a:xfrm>
        <a:prstGeom xmlns:a="http://schemas.openxmlformats.org/drawingml/2006/main" prst="rect">
          <a:avLst/>
        </a:prstGeom>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1F5A7DB9-10B9-44AB-9116-1F01E199FA9F}" type="datetimeFigureOut">
              <a:rPr lang="ru-RU" smtClean="0"/>
              <a:pPr/>
              <a:t>14.05.2019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B813E3-1414-4647-B84A-BFF70D75FB5B}" type="slidenum">
              <a:rPr lang="ru-RU" smtClean="0"/>
              <a:pPr/>
              <a:t>‹#›</a:t>
            </a:fld>
            <a:endParaRPr lang="ru-RU"/>
          </a:p>
        </p:txBody>
      </p:sp>
    </p:spTree>
    <p:extLst>
      <p:ext uri="{BB962C8B-B14F-4D97-AF65-F5344CB8AC3E}">
        <p14:creationId xmlns:p14="http://schemas.microsoft.com/office/powerpoint/2010/main" val="2596770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F5A7DB9-10B9-44AB-9116-1F01E199FA9F}" type="datetimeFigureOut">
              <a:rPr lang="ru-RU" smtClean="0"/>
              <a:pPr/>
              <a:t>14.05.2019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B813E3-1414-4647-B84A-BFF70D75FB5B}" type="slidenum">
              <a:rPr lang="ru-RU" smtClean="0"/>
              <a:pPr/>
              <a:t>‹#›</a:t>
            </a:fld>
            <a:endParaRPr lang="ru-RU"/>
          </a:p>
        </p:txBody>
      </p:sp>
    </p:spTree>
    <p:extLst>
      <p:ext uri="{BB962C8B-B14F-4D97-AF65-F5344CB8AC3E}">
        <p14:creationId xmlns:p14="http://schemas.microsoft.com/office/powerpoint/2010/main" val="107559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F5A7DB9-10B9-44AB-9116-1F01E199FA9F}" type="datetimeFigureOut">
              <a:rPr lang="ru-RU" smtClean="0"/>
              <a:pPr/>
              <a:t>14.05.2019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B813E3-1414-4647-B84A-BFF70D75FB5B}" type="slidenum">
              <a:rPr lang="ru-RU" smtClean="0"/>
              <a:pPr/>
              <a:t>‹#›</a:t>
            </a:fld>
            <a:endParaRPr lang="ru-RU"/>
          </a:p>
        </p:txBody>
      </p:sp>
    </p:spTree>
    <p:extLst>
      <p:ext uri="{BB962C8B-B14F-4D97-AF65-F5344CB8AC3E}">
        <p14:creationId xmlns:p14="http://schemas.microsoft.com/office/powerpoint/2010/main" val="149539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F5A7DB9-10B9-44AB-9116-1F01E199FA9F}" type="datetimeFigureOut">
              <a:rPr lang="ru-RU" smtClean="0"/>
              <a:pPr/>
              <a:t>14.05.2019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B813E3-1414-4647-B84A-BFF70D75FB5B}" type="slidenum">
              <a:rPr lang="ru-RU" smtClean="0"/>
              <a:pPr/>
              <a:t>‹#›</a:t>
            </a:fld>
            <a:endParaRPr lang="ru-RU"/>
          </a:p>
        </p:txBody>
      </p:sp>
    </p:spTree>
    <p:extLst>
      <p:ext uri="{BB962C8B-B14F-4D97-AF65-F5344CB8AC3E}">
        <p14:creationId xmlns:p14="http://schemas.microsoft.com/office/powerpoint/2010/main" val="2695962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1F5A7DB9-10B9-44AB-9116-1F01E199FA9F}" type="datetimeFigureOut">
              <a:rPr lang="ru-RU" smtClean="0"/>
              <a:pPr/>
              <a:t>14.05.2019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C1B813E3-1414-4647-B84A-BFF70D75FB5B}" type="slidenum">
              <a:rPr lang="ru-RU" smtClean="0"/>
              <a:pPr/>
              <a:t>‹#›</a:t>
            </a:fld>
            <a:endParaRPr lang="ru-RU"/>
          </a:p>
        </p:txBody>
      </p:sp>
    </p:spTree>
    <p:extLst>
      <p:ext uri="{BB962C8B-B14F-4D97-AF65-F5344CB8AC3E}">
        <p14:creationId xmlns:p14="http://schemas.microsoft.com/office/powerpoint/2010/main" val="3487834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1F5A7DB9-10B9-44AB-9116-1F01E199FA9F}" type="datetimeFigureOut">
              <a:rPr lang="ru-RU" smtClean="0"/>
              <a:pPr/>
              <a:t>14.05.2019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B813E3-1414-4647-B84A-BFF70D75FB5B}" type="slidenum">
              <a:rPr lang="ru-RU" smtClean="0"/>
              <a:pPr/>
              <a:t>‹#›</a:t>
            </a:fld>
            <a:endParaRPr lang="ru-RU"/>
          </a:p>
        </p:txBody>
      </p:sp>
    </p:spTree>
    <p:extLst>
      <p:ext uri="{BB962C8B-B14F-4D97-AF65-F5344CB8AC3E}">
        <p14:creationId xmlns:p14="http://schemas.microsoft.com/office/powerpoint/2010/main" val="1516856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F5A7DB9-10B9-44AB-9116-1F01E199FA9F}" type="datetimeFigureOut">
              <a:rPr lang="ru-RU" smtClean="0"/>
              <a:pPr/>
              <a:t>14.05.2019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C1B813E3-1414-4647-B84A-BFF70D75FB5B}" type="slidenum">
              <a:rPr lang="ru-RU" smtClean="0"/>
              <a:pPr/>
              <a:t>‹#›</a:t>
            </a:fld>
            <a:endParaRPr lang="ru-RU"/>
          </a:p>
        </p:txBody>
      </p:sp>
    </p:spTree>
    <p:extLst>
      <p:ext uri="{BB962C8B-B14F-4D97-AF65-F5344CB8AC3E}">
        <p14:creationId xmlns:p14="http://schemas.microsoft.com/office/powerpoint/2010/main" val="380478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1F5A7DB9-10B9-44AB-9116-1F01E199FA9F}" type="datetimeFigureOut">
              <a:rPr lang="ru-RU" smtClean="0"/>
              <a:pPr/>
              <a:t>14.05.2019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C1B813E3-1414-4647-B84A-BFF70D75FB5B}" type="slidenum">
              <a:rPr lang="ru-RU" smtClean="0"/>
              <a:pPr/>
              <a:t>‹#›</a:t>
            </a:fld>
            <a:endParaRPr lang="ru-RU"/>
          </a:p>
        </p:txBody>
      </p:sp>
    </p:spTree>
    <p:extLst>
      <p:ext uri="{BB962C8B-B14F-4D97-AF65-F5344CB8AC3E}">
        <p14:creationId xmlns:p14="http://schemas.microsoft.com/office/powerpoint/2010/main" val="1029805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1F5A7DB9-10B9-44AB-9116-1F01E199FA9F}" type="datetimeFigureOut">
              <a:rPr lang="ru-RU" smtClean="0"/>
              <a:pPr/>
              <a:t>14.05.2019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C1B813E3-1414-4647-B84A-BFF70D75FB5B}" type="slidenum">
              <a:rPr lang="ru-RU" smtClean="0"/>
              <a:pPr/>
              <a:t>‹#›</a:t>
            </a:fld>
            <a:endParaRPr lang="ru-RU"/>
          </a:p>
        </p:txBody>
      </p:sp>
    </p:spTree>
    <p:extLst>
      <p:ext uri="{BB962C8B-B14F-4D97-AF65-F5344CB8AC3E}">
        <p14:creationId xmlns:p14="http://schemas.microsoft.com/office/powerpoint/2010/main" val="1228129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F5A7DB9-10B9-44AB-9116-1F01E199FA9F}" type="datetimeFigureOut">
              <a:rPr lang="ru-RU" smtClean="0"/>
              <a:pPr/>
              <a:t>14.05.2019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B813E3-1414-4647-B84A-BFF70D75FB5B}" type="slidenum">
              <a:rPr lang="ru-RU" smtClean="0"/>
              <a:pPr/>
              <a:t>‹#›</a:t>
            </a:fld>
            <a:endParaRPr lang="ru-RU"/>
          </a:p>
        </p:txBody>
      </p:sp>
    </p:spTree>
    <p:extLst>
      <p:ext uri="{BB962C8B-B14F-4D97-AF65-F5344CB8AC3E}">
        <p14:creationId xmlns:p14="http://schemas.microsoft.com/office/powerpoint/2010/main" val="2979884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1F5A7DB9-10B9-44AB-9116-1F01E199FA9F}" type="datetimeFigureOut">
              <a:rPr lang="ru-RU" smtClean="0"/>
              <a:pPr/>
              <a:t>14.05.2019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C1B813E3-1414-4647-B84A-BFF70D75FB5B}" type="slidenum">
              <a:rPr lang="ru-RU" smtClean="0"/>
              <a:pPr/>
              <a:t>‹#›</a:t>
            </a:fld>
            <a:endParaRPr lang="ru-RU"/>
          </a:p>
        </p:txBody>
      </p:sp>
    </p:spTree>
    <p:extLst>
      <p:ext uri="{BB962C8B-B14F-4D97-AF65-F5344CB8AC3E}">
        <p14:creationId xmlns:p14="http://schemas.microsoft.com/office/powerpoint/2010/main" val="83854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A7DB9-10B9-44AB-9116-1F01E199FA9F}" type="datetimeFigureOut">
              <a:rPr lang="ru-RU" smtClean="0"/>
              <a:pPr/>
              <a:t>14.05.2019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B813E3-1414-4647-B84A-BFF70D75FB5B}" type="slidenum">
              <a:rPr lang="ru-RU" smtClean="0"/>
              <a:pPr/>
              <a:t>‹#›</a:t>
            </a:fld>
            <a:endParaRPr lang="ru-RU"/>
          </a:p>
        </p:txBody>
      </p:sp>
    </p:spTree>
    <p:extLst>
      <p:ext uri="{BB962C8B-B14F-4D97-AF65-F5344CB8AC3E}">
        <p14:creationId xmlns:p14="http://schemas.microsoft.com/office/powerpoint/2010/main" val="3203165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mailto:school23.kmr@rambler.ru"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1.jpeg"/><Relationship Id="rId7" Type="http://schemas.openxmlformats.org/officeDocument/2006/relationships/oleObject" Target="../embeddings/_____Microsoft_Excel_97-20031.xls"/><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jpeg"/><Relationship Id="rId3" Type="http://schemas.openxmlformats.org/officeDocument/2006/relationships/image" Target="../media/image2.png"/><Relationship Id="rId7" Type="http://schemas.openxmlformats.org/officeDocument/2006/relationships/image" Target="../media/image33.jpeg"/><Relationship Id="rId12" Type="http://schemas.openxmlformats.org/officeDocument/2006/relationships/image" Target="../media/image38.jpeg"/><Relationship Id="rId2" Type="http://schemas.openxmlformats.org/officeDocument/2006/relationships/image" Target="../media/image1.jpeg"/><Relationship Id="rId16"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37.jpeg"/><Relationship Id="rId5" Type="http://schemas.openxmlformats.org/officeDocument/2006/relationships/image" Target="../media/image31.jpeg"/><Relationship Id="rId15" Type="http://schemas.openxmlformats.org/officeDocument/2006/relationships/image" Target="../media/image41.jpeg"/><Relationship Id="rId10" Type="http://schemas.openxmlformats.org/officeDocument/2006/relationships/image" Target="../media/image36.jpeg"/><Relationship Id="rId4" Type="http://schemas.openxmlformats.org/officeDocument/2006/relationships/image" Target="../media/image3.png"/><Relationship Id="rId9" Type="http://schemas.openxmlformats.org/officeDocument/2006/relationships/image" Target="../media/image35.jpeg"/><Relationship Id="rId14" Type="http://schemas.openxmlformats.org/officeDocument/2006/relationships/image" Target="../media/image40.jpeg"/></Relationships>
</file>

<file path=ppt/slides/_rels/slide19.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2.png"/><Relationship Id="rId7" Type="http://schemas.openxmlformats.org/officeDocument/2006/relationships/image" Target="../media/image45.jpeg"/><Relationship Id="rId12" Type="http://schemas.openxmlformats.org/officeDocument/2006/relationships/image" Target="../media/image5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0" Type="http://schemas.openxmlformats.org/officeDocument/2006/relationships/image" Target="../media/image48.jpeg"/><Relationship Id="rId4" Type="http://schemas.openxmlformats.org/officeDocument/2006/relationships/image" Target="../media/image3.png"/><Relationship Id="rId9"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2.png"/><Relationship Id="rId7"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3.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3" Type="http://schemas.openxmlformats.org/officeDocument/2006/relationships/image" Target="../media/image2.pn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3.png"/><Relationship Id="rId9" Type="http://schemas.openxmlformats.org/officeDocument/2006/relationships/image" Target="../media/image59.jpeg"/><Relationship Id="rId14" Type="http://schemas.openxmlformats.org/officeDocument/2006/relationships/image" Target="../media/image64.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1.jpeg"/><Relationship Id="rId7" Type="http://schemas.openxmlformats.org/officeDocument/2006/relationships/oleObject" Target="../embeddings/_____Microsoft_Excel_97-20032.xls"/><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2.png"/><Relationship Id="rId7"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png"/><Relationship Id="rId9"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8.jpe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2.png"/><Relationship Id="rId7" Type="http://schemas.openxmlformats.org/officeDocument/2006/relationships/image" Target="../media/image8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2.png"/><Relationship Id="rId7" Type="http://schemas.openxmlformats.org/officeDocument/2006/relationships/image" Target="../media/image8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2.png"/><Relationship Id="rId7" Type="http://schemas.openxmlformats.org/officeDocument/2006/relationships/image" Target="../media/image9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2.png"/><Relationship Id="rId7" Type="http://schemas.openxmlformats.org/officeDocument/2006/relationships/image" Target="../media/image10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png"/><Relationship Id="rId7" Type="http://schemas.openxmlformats.org/officeDocument/2006/relationships/image" Target="../media/image10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jpeg"/><Relationship Id="rId10" Type="http://schemas.openxmlformats.org/officeDocument/2006/relationships/image" Target="../media/image111.png"/><Relationship Id="rId4" Type="http://schemas.openxmlformats.org/officeDocument/2006/relationships/image" Target="../media/image3.png"/><Relationship Id="rId9"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png"/><Relationship Id="rId7" Type="http://schemas.openxmlformats.org/officeDocument/2006/relationships/image" Target="../media/image11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2.png"/><Relationship Id="rId7" Type="http://schemas.openxmlformats.org/officeDocument/2006/relationships/image" Target="../media/image12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1.jpeg"/><Relationship Id="rId3" Type="http://schemas.openxmlformats.org/officeDocument/2006/relationships/image" Target="../media/image2.png"/><Relationship Id="rId7" Type="http://schemas.openxmlformats.org/officeDocument/2006/relationships/image" Target="../media/image125.jpeg"/><Relationship Id="rId12" Type="http://schemas.openxmlformats.org/officeDocument/2006/relationships/image" Target="../media/image13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4.jpeg"/><Relationship Id="rId11" Type="http://schemas.openxmlformats.org/officeDocument/2006/relationships/image" Target="../media/image129.jpeg"/><Relationship Id="rId5" Type="http://schemas.openxmlformats.org/officeDocument/2006/relationships/image" Target="../media/image123.jpeg"/><Relationship Id="rId10" Type="http://schemas.openxmlformats.org/officeDocument/2006/relationships/image" Target="../media/image128.jpeg"/><Relationship Id="rId4" Type="http://schemas.openxmlformats.org/officeDocument/2006/relationships/image" Target="../media/image3.png"/><Relationship Id="rId9" Type="http://schemas.openxmlformats.org/officeDocument/2006/relationships/image" Target="../media/image127.jpe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3.jpeg"/><Relationship Id="rId2" Type="http://schemas.openxmlformats.org/officeDocument/2006/relationships/image" Target="../media/image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2.jpe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6.jpeg"/><Relationship Id="rId4" Type="http://schemas.openxmlformats.org/officeDocument/2006/relationships/image" Target="../media/image3.png"/><Relationship Id="rId9" Type="http://schemas.microsoft.com/office/2007/relationships/diagramDrawing" Target="../diagrams/drawing1.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2.png"/><Relationship Id="rId7" Type="http://schemas.openxmlformats.org/officeDocument/2006/relationships/image" Target="../media/image14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9.jpeg"/><Relationship Id="rId11" Type="http://schemas.openxmlformats.org/officeDocument/2006/relationships/image" Target="../media/image144.jpeg"/><Relationship Id="rId5" Type="http://schemas.openxmlformats.org/officeDocument/2006/relationships/image" Target="../media/image138.jpeg"/><Relationship Id="rId10" Type="http://schemas.openxmlformats.org/officeDocument/2006/relationships/image" Target="../media/image143.jpeg"/><Relationship Id="rId4" Type="http://schemas.openxmlformats.org/officeDocument/2006/relationships/image" Target="../media/image3.png"/><Relationship Id="rId9" Type="http://schemas.openxmlformats.org/officeDocument/2006/relationships/image" Target="../media/image142.jpeg"/></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2.png"/><Relationship Id="rId7" Type="http://schemas.openxmlformats.org/officeDocument/2006/relationships/image" Target="../media/image15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3.png"/><Relationship Id="rId9" Type="http://schemas.openxmlformats.org/officeDocument/2006/relationships/image" Target="../media/image152.jpe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2.png"/><Relationship Id="rId7" Type="http://schemas.openxmlformats.org/officeDocument/2006/relationships/image" Target="../media/image15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1.jpeg"/><Relationship Id="rId7" Type="http://schemas.openxmlformats.org/officeDocument/2006/relationships/image" Target="../media/image161.jpeg"/><Relationship Id="rId2" Type="http://schemas.openxmlformats.org/officeDocument/2006/relationships/slideLayout" Target="../slideLayouts/slideLayout2.xml"/><Relationship Id="rId1" Type="http://schemas.openxmlformats.org/officeDocument/2006/relationships/video" Target="file:///C:\Documents%20and%20Settings\Administrator.XPWS1\Desktop\MVI_0005.AVI" TargetMode="External"/><Relationship Id="rId6" Type="http://schemas.openxmlformats.org/officeDocument/2006/relationships/image" Target="../media/image160.jpe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163.jpeg"/></Relationships>
</file>

<file path=ppt/slides/_rels/slide81.xml.rels><?xml version="1.0" encoding="UTF-8" standalone="yes"?>
<Relationships xmlns="http://schemas.openxmlformats.org/package/2006/relationships"><Relationship Id="rId8" Type="http://schemas.openxmlformats.org/officeDocument/2006/relationships/image" Target="../media/image167.jpeg"/><Relationship Id="rId3" Type="http://schemas.openxmlformats.org/officeDocument/2006/relationships/image" Target="../media/image2.png"/><Relationship Id="rId7" Type="http://schemas.openxmlformats.org/officeDocument/2006/relationships/image" Target="../media/image16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3.png"/><Relationship Id="rId9" Type="http://schemas.openxmlformats.org/officeDocument/2006/relationships/image" Target="../media/image168.jpe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chart" Target="../charts/chart7.xml"/><Relationship Id="rId4" Type="http://schemas.openxmlformats.org/officeDocument/2006/relationships/image" Target="../media/image3.pn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jpeg"/><Relationship Id="rId4" Type="http://schemas.openxmlformats.org/officeDocument/2006/relationships/image" Target="../media/image170.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grpSp>
        <p:nvGrpSpPr>
          <p:cNvPr id="4"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Box 10"/>
          <p:cNvSpPr txBox="1"/>
          <p:nvPr/>
        </p:nvSpPr>
        <p:spPr>
          <a:xfrm>
            <a:off x="4143372" y="2000240"/>
            <a:ext cx="5041380" cy="4493538"/>
          </a:xfrm>
          <a:prstGeom prst="rect">
            <a:avLst/>
          </a:prstGeom>
          <a:noFill/>
        </p:spPr>
        <p:txBody>
          <a:bodyPr wrap="square" rtlCol="0">
            <a:spAutoFit/>
          </a:bodyPr>
          <a:lstStyle/>
          <a:p>
            <a:pPr algn="ctr"/>
            <a:r>
              <a:rPr lang="ru-RU" sz="2400" b="1" dirty="0" smtClean="0">
                <a:solidFill>
                  <a:srgbClr val="002060"/>
                </a:solidFill>
                <a:latin typeface="Arial" pitchFamily="34" charset="0"/>
                <a:cs typeface="Arial" pitchFamily="34" charset="0"/>
              </a:rPr>
              <a:t>Муниципальное бюджетное общеобразовательное учреждение</a:t>
            </a:r>
          </a:p>
          <a:p>
            <a:pPr algn="ctr"/>
            <a:r>
              <a:rPr lang="ru-RU" sz="2800" b="1" dirty="0" smtClean="0">
                <a:solidFill>
                  <a:srgbClr val="002060"/>
                </a:solidFill>
                <a:latin typeface="Arial" pitchFamily="34" charset="0"/>
                <a:cs typeface="Arial" pitchFamily="34" charset="0"/>
              </a:rPr>
              <a:t>«Лицей №23»</a:t>
            </a:r>
          </a:p>
          <a:p>
            <a:pPr algn="ctr"/>
            <a:endParaRPr lang="ru-RU" sz="2400" b="1" dirty="0" smtClean="0">
              <a:solidFill>
                <a:srgbClr val="002060"/>
              </a:solidFill>
              <a:latin typeface="Arial" pitchFamily="34" charset="0"/>
              <a:cs typeface="Arial" pitchFamily="34" charset="0"/>
            </a:endParaRPr>
          </a:p>
          <a:p>
            <a:pPr algn="ctr"/>
            <a:r>
              <a:rPr lang="ru-RU" dirty="0" smtClean="0">
                <a:solidFill>
                  <a:srgbClr val="002060"/>
                </a:solidFill>
                <a:latin typeface="Arial" pitchFamily="34" charset="0"/>
                <a:cs typeface="Arial" pitchFamily="34" charset="0"/>
              </a:rPr>
              <a:t>официальный сайт </a:t>
            </a:r>
            <a:r>
              <a:rPr lang="en-US" dirty="0" smtClean="0">
                <a:solidFill>
                  <a:srgbClr val="002060"/>
                </a:solidFill>
                <a:latin typeface="Arial" pitchFamily="34" charset="0"/>
                <a:cs typeface="Arial" pitchFamily="34" charset="0"/>
              </a:rPr>
              <a:t> www.lycey23.ru</a:t>
            </a:r>
            <a:endParaRPr lang="ru-RU" dirty="0" smtClean="0">
              <a:solidFill>
                <a:srgbClr val="002060"/>
              </a:solidFill>
              <a:latin typeface="Arial" pitchFamily="34" charset="0"/>
              <a:cs typeface="Arial" pitchFamily="34" charset="0"/>
            </a:endParaRPr>
          </a:p>
          <a:p>
            <a:pPr algn="ctr"/>
            <a:endParaRPr lang="ru-RU" sz="2400" b="1" dirty="0" smtClean="0">
              <a:solidFill>
                <a:srgbClr val="002060"/>
              </a:solidFill>
              <a:latin typeface="Arial" pitchFamily="34" charset="0"/>
              <a:cs typeface="Arial" pitchFamily="34" charset="0"/>
            </a:endParaRPr>
          </a:p>
          <a:p>
            <a:pPr algn="ctr"/>
            <a:r>
              <a:rPr lang="ru-RU" sz="2400" dirty="0" smtClean="0">
                <a:solidFill>
                  <a:srgbClr val="002060"/>
                </a:solidFill>
                <a:latin typeface="Arial" pitchFamily="34" charset="0"/>
                <a:cs typeface="Arial" pitchFamily="34" charset="0"/>
              </a:rPr>
              <a:t>Наш адрес</a:t>
            </a:r>
            <a:endParaRPr lang="en-US" sz="2400" dirty="0" smtClean="0">
              <a:solidFill>
                <a:srgbClr val="002060"/>
              </a:solidFill>
              <a:latin typeface="Arial" pitchFamily="34" charset="0"/>
              <a:cs typeface="Arial" pitchFamily="34" charset="0"/>
            </a:endParaRPr>
          </a:p>
          <a:p>
            <a:r>
              <a:rPr lang="ru-RU" sz="2400" dirty="0" smtClean="0">
                <a:solidFill>
                  <a:srgbClr val="002060"/>
                </a:solidFill>
                <a:latin typeface="Arial" pitchFamily="34" charset="0"/>
                <a:cs typeface="Arial" pitchFamily="34" charset="0"/>
              </a:rPr>
              <a:t>  650056, г. Кемерово </a:t>
            </a:r>
          </a:p>
          <a:p>
            <a:r>
              <a:rPr lang="ru-RU" sz="2400" dirty="0" smtClean="0">
                <a:solidFill>
                  <a:srgbClr val="002060"/>
                </a:solidFill>
                <a:latin typeface="Arial" pitchFamily="34" charset="0"/>
                <a:cs typeface="Arial" pitchFamily="34" charset="0"/>
              </a:rPr>
              <a:t>  ул. Ворошилова, 10 Б</a:t>
            </a:r>
          </a:p>
          <a:p>
            <a:r>
              <a:rPr lang="ru-RU" sz="2400" dirty="0" smtClean="0">
                <a:solidFill>
                  <a:srgbClr val="002060"/>
                </a:solidFill>
                <a:latin typeface="Arial" pitchFamily="34" charset="0"/>
                <a:cs typeface="Arial" pitchFamily="34" charset="0"/>
              </a:rPr>
              <a:t>  тел./факс (3842) 51-47-77</a:t>
            </a:r>
          </a:p>
          <a:p>
            <a:r>
              <a:rPr lang="ru-RU" sz="2400" dirty="0" smtClean="0">
                <a:solidFill>
                  <a:srgbClr val="002060"/>
                </a:solidFill>
                <a:latin typeface="Arial" pitchFamily="34" charset="0"/>
                <a:cs typeface="Arial" pitchFamily="34" charset="0"/>
              </a:rPr>
              <a:t>  </a:t>
            </a:r>
            <a:r>
              <a:rPr lang="ru-RU" sz="2400" dirty="0" err="1" smtClean="0">
                <a:solidFill>
                  <a:srgbClr val="002060"/>
                </a:solidFill>
                <a:latin typeface="Arial" pitchFamily="34" charset="0"/>
                <a:cs typeface="Arial" pitchFamily="34" charset="0"/>
              </a:rPr>
              <a:t>e-mail</a:t>
            </a:r>
            <a:r>
              <a:rPr lang="ru-RU" sz="2400" dirty="0" smtClean="0">
                <a:solidFill>
                  <a:srgbClr val="002060"/>
                </a:solidFill>
                <a:latin typeface="Arial" pitchFamily="34" charset="0"/>
                <a:cs typeface="Arial" pitchFamily="34" charset="0"/>
              </a:rPr>
              <a:t>: </a:t>
            </a:r>
            <a:r>
              <a:rPr lang="ru-RU" sz="2400" dirty="0" smtClean="0">
                <a:solidFill>
                  <a:srgbClr val="002060"/>
                </a:solidFill>
                <a:latin typeface="Arial" pitchFamily="34" charset="0"/>
                <a:cs typeface="Arial" pitchFamily="34" charset="0"/>
                <a:hlinkClick r:id="rId5"/>
              </a:rPr>
              <a:t>school23.kmr@rambler.ru</a:t>
            </a:r>
            <a:endParaRPr lang="ru-RU" sz="2400" dirty="0">
              <a:solidFill>
                <a:srgbClr val="002060"/>
              </a:solidFill>
              <a:latin typeface="Arial" pitchFamily="34" charset="0"/>
              <a:cs typeface="Arial" pitchFamily="34" charset="0"/>
            </a:endParaRPr>
          </a:p>
        </p:txBody>
      </p:sp>
      <p:pic>
        <p:nvPicPr>
          <p:cNvPr id="1026" name="Picture 2" descr="\\files\!!!Для Всех!!!\Гараничева С.В\БУКЛЕТ\лог пнг\85-4.png"/>
          <p:cNvPicPr>
            <a:picLocks noChangeAspect="1" noChangeArrowheads="1"/>
          </p:cNvPicPr>
          <p:nvPr/>
        </p:nvPicPr>
        <p:blipFill>
          <a:blip r:embed="rId6"/>
          <a:srcRect/>
          <a:stretch>
            <a:fillRect/>
          </a:stretch>
        </p:blipFill>
        <p:spPr bwMode="auto">
          <a:xfrm>
            <a:off x="-253356" y="928670"/>
            <a:ext cx="4825356" cy="5357850"/>
          </a:xfrm>
          <a:prstGeom prst="rect">
            <a:avLst/>
          </a:prstGeom>
          <a:noFill/>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652659"/>
            <a:ext cx="9144000" cy="1061829"/>
          </a:xfrm>
          <a:prstGeom prst="rect">
            <a:avLst/>
          </a:prstGeom>
          <a:noFill/>
        </p:spPr>
        <p:txBody>
          <a:bodyPr wrap="square" lIns="91440" tIns="45720" rIns="91440" bIns="45720">
            <a:spAutoFit/>
          </a:bodyPr>
          <a:lstStyle/>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Сведения о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выпускниках лицея, достигших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определенных успехов в своей профессиональной деятельности</a:t>
            </a:r>
            <a:endParaRPr lang="ru-RU" sz="21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5" name="Прямоугольник 14"/>
          <p:cNvSpPr/>
          <p:nvPr/>
        </p:nvSpPr>
        <p:spPr>
          <a:xfrm>
            <a:off x="1785918" y="1928802"/>
            <a:ext cx="7215238" cy="923330"/>
          </a:xfrm>
          <a:prstGeom prst="rect">
            <a:avLst/>
          </a:prstGeom>
        </p:spPr>
        <p:txBody>
          <a:bodyPr wrap="square">
            <a:spAutoFit/>
          </a:bodyPr>
          <a:lstStyle/>
          <a:p>
            <a:r>
              <a:rPr lang="ru-RU" b="1" i="1" dirty="0" err="1" smtClean="0">
                <a:solidFill>
                  <a:srgbClr val="002060"/>
                </a:solidFill>
                <a:latin typeface="Arial" pitchFamily="34" charset="0"/>
                <a:cs typeface="Arial" pitchFamily="34" charset="0"/>
              </a:rPr>
              <a:t>Буялич</a:t>
            </a:r>
            <a:r>
              <a:rPr lang="ru-RU" b="1" i="1" dirty="0" smtClean="0">
                <a:solidFill>
                  <a:srgbClr val="002060"/>
                </a:solidFill>
                <a:latin typeface="Arial" pitchFamily="34" charset="0"/>
                <a:cs typeface="Arial" pitchFamily="34" charset="0"/>
              </a:rPr>
              <a:t> Геннадий Даниилович – выпускник 1969 года</a:t>
            </a:r>
            <a:r>
              <a:rPr lang="ru-RU" i="1" dirty="0" smtClean="0">
                <a:solidFill>
                  <a:srgbClr val="002060"/>
                </a:solidFill>
                <a:latin typeface="Arial" pitchFamily="34" charset="0"/>
                <a:cs typeface="Arial" pitchFamily="34" charset="0"/>
              </a:rPr>
              <a:t>,</a:t>
            </a:r>
            <a:r>
              <a:rPr lang="ru-RU" b="1" i="1" dirty="0" smtClean="0">
                <a:solidFill>
                  <a:srgbClr val="002060"/>
                </a:solidFill>
                <a:latin typeface="Arial" pitchFamily="34" charset="0"/>
                <a:cs typeface="Arial" pitchFamily="34" charset="0"/>
              </a:rPr>
              <a:t> </a:t>
            </a:r>
          </a:p>
          <a:p>
            <a:pPr algn="just"/>
            <a:r>
              <a:rPr lang="ru-RU" dirty="0" smtClean="0">
                <a:solidFill>
                  <a:srgbClr val="002060"/>
                </a:solidFill>
                <a:latin typeface="Arial" pitchFamily="34" charset="0"/>
                <a:cs typeface="Arial" pitchFamily="34" charset="0"/>
              </a:rPr>
              <a:t>профессор Кузбасского государственного технического университета, действительный член Академии горных наук</a:t>
            </a:r>
            <a:r>
              <a:rPr lang="ru-RU" dirty="0" smtClean="0"/>
              <a:t> </a:t>
            </a:r>
            <a:endParaRPr lang="ru-RU" dirty="0">
              <a:solidFill>
                <a:srgbClr val="002060"/>
              </a:solidFill>
              <a:latin typeface="Arial" pitchFamily="34" charset="0"/>
              <a:cs typeface="Arial" pitchFamily="34" charset="0"/>
            </a:endParaRPr>
          </a:p>
        </p:txBody>
      </p:sp>
      <p:sp>
        <p:nvSpPr>
          <p:cNvPr id="16" name="Прямоугольник 15"/>
          <p:cNvSpPr/>
          <p:nvPr/>
        </p:nvSpPr>
        <p:spPr>
          <a:xfrm>
            <a:off x="1071538" y="3500438"/>
            <a:ext cx="6429420" cy="1200329"/>
          </a:xfrm>
          <a:prstGeom prst="rect">
            <a:avLst/>
          </a:prstGeom>
        </p:spPr>
        <p:txBody>
          <a:bodyPr wrap="square">
            <a:spAutoFit/>
          </a:bodyPr>
          <a:lstStyle/>
          <a:p>
            <a:r>
              <a:rPr lang="ru-RU" b="1" i="1" dirty="0" smtClean="0">
                <a:solidFill>
                  <a:srgbClr val="002060"/>
                </a:solidFill>
                <a:latin typeface="Arial" pitchFamily="34" charset="0"/>
                <a:cs typeface="Arial" pitchFamily="34" charset="0"/>
              </a:rPr>
              <a:t>Пучков Сергей Вениаминович </a:t>
            </a:r>
            <a:r>
              <a:rPr lang="ru-RU" i="1" dirty="0" smtClean="0">
                <a:solidFill>
                  <a:srgbClr val="002060"/>
                </a:solidFill>
                <a:latin typeface="Arial" pitchFamily="34" charset="0"/>
                <a:cs typeface="Arial" pitchFamily="34" charset="0"/>
              </a:rPr>
              <a:t>– </a:t>
            </a:r>
            <a:r>
              <a:rPr lang="ru-RU" b="1" i="1" dirty="0" smtClean="0">
                <a:solidFill>
                  <a:srgbClr val="002060"/>
                </a:solidFill>
                <a:latin typeface="Arial" pitchFamily="34" charset="0"/>
                <a:cs typeface="Arial" pitchFamily="34" charset="0"/>
              </a:rPr>
              <a:t>выпускник  1991 года,</a:t>
            </a:r>
          </a:p>
          <a:p>
            <a:pPr algn="just"/>
            <a:r>
              <a:rPr lang="ru-RU" dirty="0" smtClean="0">
                <a:solidFill>
                  <a:srgbClr val="002060"/>
                </a:solidFill>
                <a:latin typeface="Arial" pitchFamily="34" charset="0"/>
                <a:cs typeface="Arial" pitchFamily="34" charset="0"/>
              </a:rPr>
              <a:t>заведующий кафедрой Технологии органических веществ и нефтехимии, институт химических и нефтегазовых технологий, </a:t>
            </a:r>
            <a:r>
              <a:rPr lang="ru-RU" dirty="0" err="1" smtClean="0">
                <a:solidFill>
                  <a:srgbClr val="002060"/>
                </a:solidFill>
                <a:latin typeface="Arial" pitchFamily="34" charset="0"/>
                <a:cs typeface="Arial" pitchFamily="34" charset="0"/>
              </a:rPr>
              <a:t>КузГТУ</a:t>
            </a:r>
            <a:r>
              <a:rPr lang="ru-RU" dirty="0" smtClean="0">
                <a:solidFill>
                  <a:srgbClr val="002060"/>
                </a:solidFill>
                <a:latin typeface="Arial" pitchFamily="34" charset="0"/>
                <a:cs typeface="Arial" pitchFamily="34" charset="0"/>
              </a:rPr>
              <a:t> </a:t>
            </a:r>
          </a:p>
        </p:txBody>
      </p:sp>
      <p:pic>
        <p:nvPicPr>
          <p:cNvPr id="25601" name="Picture 1" descr="\\files\ОБМЕН\Козырева Л.В\Гордость отечественного образования\выпускники\Пучков СВ\Фото 2.jpg"/>
          <p:cNvPicPr>
            <a:picLocks noChangeAspect="1" noChangeArrowheads="1"/>
          </p:cNvPicPr>
          <p:nvPr/>
        </p:nvPicPr>
        <p:blipFill>
          <a:blip r:embed="rId5" cstate="print"/>
          <a:srcRect/>
          <a:stretch>
            <a:fillRect/>
          </a:stretch>
        </p:blipFill>
        <p:spPr bwMode="auto">
          <a:xfrm>
            <a:off x="7715240" y="3071810"/>
            <a:ext cx="1428760" cy="1565829"/>
          </a:xfrm>
          <a:prstGeom prst="rect">
            <a:avLst/>
          </a:prstGeom>
          <a:ln>
            <a:noFill/>
          </a:ln>
          <a:effectLst>
            <a:softEdge rad="112500"/>
          </a:effectLst>
        </p:spPr>
      </p:pic>
      <p:pic>
        <p:nvPicPr>
          <p:cNvPr id="14" name="Рисунок 13" descr="http://new.kuzstu.ru/assets/images/photo/gi/buyalich.jpg"/>
          <p:cNvPicPr/>
          <p:nvPr/>
        </p:nvPicPr>
        <p:blipFill>
          <a:blip r:embed="rId6" cstate="print"/>
          <a:srcRect/>
          <a:stretch>
            <a:fillRect/>
          </a:stretch>
        </p:blipFill>
        <p:spPr bwMode="auto">
          <a:xfrm>
            <a:off x="139621" y="1714488"/>
            <a:ext cx="1360545" cy="1785950"/>
          </a:xfrm>
          <a:prstGeom prst="rect">
            <a:avLst/>
          </a:prstGeom>
          <a:ln>
            <a:noFill/>
          </a:ln>
          <a:effectLst>
            <a:softEdge rad="112500"/>
          </a:effectLst>
        </p:spPr>
      </p:pic>
      <p:pic>
        <p:nvPicPr>
          <p:cNvPr id="25602" name="Picture 2" descr="\\files\ОБМЕН\Козырева Л.В\Гордость отечественного образования\выпускники\Черкасова Е.В\Черкасова Е.В.- фото.jpg"/>
          <p:cNvPicPr>
            <a:picLocks noChangeAspect="1" noChangeArrowheads="1"/>
          </p:cNvPicPr>
          <p:nvPr/>
        </p:nvPicPr>
        <p:blipFill>
          <a:blip r:embed="rId7" cstate="print"/>
          <a:srcRect/>
          <a:stretch>
            <a:fillRect/>
          </a:stretch>
        </p:blipFill>
        <p:spPr bwMode="auto">
          <a:xfrm>
            <a:off x="142844" y="4714884"/>
            <a:ext cx="1512907" cy="2023513"/>
          </a:xfrm>
          <a:prstGeom prst="rect">
            <a:avLst/>
          </a:prstGeom>
          <a:ln>
            <a:noFill/>
          </a:ln>
          <a:effectLst>
            <a:softEdge rad="112500"/>
          </a:effectLst>
        </p:spPr>
      </p:pic>
      <p:sp>
        <p:nvSpPr>
          <p:cNvPr id="17" name="Прямоугольник 16"/>
          <p:cNvSpPr/>
          <p:nvPr/>
        </p:nvSpPr>
        <p:spPr>
          <a:xfrm>
            <a:off x="1763688" y="5036983"/>
            <a:ext cx="7358082" cy="1200329"/>
          </a:xfrm>
          <a:prstGeom prst="rect">
            <a:avLst/>
          </a:prstGeom>
        </p:spPr>
        <p:txBody>
          <a:bodyPr wrap="square">
            <a:spAutoFit/>
          </a:bodyPr>
          <a:lstStyle/>
          <a:p>
            <a:r>
              <a:rPr lang="ru-RU" b="1" i="1" dirty="0" smtClean="0">
                <a:solidFill>
                  <a:srgbClr val="002060"/>
                </a:solidFill>
                <a:latin typeface="Arial" pitchFamily="34" charset="0"/>
                <a:cs typeface="Arial" pitchFamily="34" charset="0"/>
              </a:rPr>
              <a:t>Черкасова  Елизавета Викторовна – выпускница 1998 года,</a:t>
            </a:r>
          </a:p>
          <a:p>
            <a:pPr algn="just"/>
            <a:r>
              <a:rPr lang="ru-RU" dirty="0" smtClean="0">
                <a:solidFill>
                  <a:srgbClr val="002060"/>
                </a:solidFill>
                <a:latin typeface="Arial" pitchFamily="34" charset="0"/>
                <a:cs typeface="Arial" pitchFamily="34" charset="0"/>
              </a:rPr>
              <a:t>заведующей кафедрой химии, технологии неорганических веществ и </a:t>
            </a:r>
            <a:r>
              <a:rPr lang="ru-RU" dirty="0" err="1" smtClean="0">
                <a:solidFill>
                  <a:srgbClr val="002060"/>
                </a:solidFill>
                <a:latin typeface="Arial" pitchFamily="34" charset="0"/>
                <a:cs typeface="Arial" pitchFamily="34" charset="0"/>
              </a:rPr>
              <a:t>наноматериалов</a:t>
            </a:r>
            <a:r>
              <a:rPr lang="ru-RU" dirty="0" smtClean="0">
                <a:solidFill>
                  <a:srgbClr val="002060"/>
                </a:solidFill>
                <a:latin typeface="Arial" pitchFamily="34" charset="0"/>
                <a:cs typeface="Arial" pitchFamily="34" charset="0"/>
              </a:rPr>
              <a:t>, института химических и нефтегазовых технологий, </a:t>
            </a:r>
            <a:r>
              <a:rPr lang="ru-RU" dirty="0" err="1" smtClean="0">
                <a:solidFill>
                  <a:srgbClr val="002060"/>
                </a:solidFill>
                <a:latin typeface="Arial" pitchFamily="34" charset="0"/>
                <a:cs typeface="Arial" pitchFamily="34" charset="0"/>
              </a:rPr>
              <a:t>КузГТУ</a:t>
            </a:r>
            <a:endParaRPr lang="ru-RU" b="1" i="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802171"/>
            <a:ext cx="9144000" cy="769441"/>
          </a:xfrm>
          <a:prstGeom prst="rect">
            <a:avLst/>
          </a:prstGeom>
          <a:noFill/>
        </p:spPr>
        <p:txBody>
          <a:bodyPr wrap="square" lIns="91440" tIns="45720" rIns="91440" bIns="45720">
            <a:spAutoFit/>
          </a:bodyPr>
          <a:lstStyle/>
          <a:p>
            <a:pPr lvl="0">
              <a:spcBef>
                <a:spcPct val="0"/>
              </a:spcBef>
              <a:defRPr/>
            </a:pPr>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Учителями славится Россия,</a:t>
            </a:r>
          </a:p>
          <a:p>
            <a:pPr lvl="0">
              <a:spcBef>
                <a:spcPct val="0"/>
              </a:spcBef>
              <a:defRPr/>
            </a:pPr>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ученики приносят славу ей!</a:t>
            </a:r>
          </a:p>
        </p:txBody>
      </p:sp>
      <p:sp>
        <p:nvSpPr>
          <p:cNvPr id="13" name="Прямоугольник 12"/>
          <p:cNvSpPr/>
          <p:nvPr/>
        </p:nvSpPr>
        <p:spPr>
          <a:xfrm>
            <a:off x="71438" y="1428736"/>
            <a:ext cx="9144032" cy="400110"/>
          </a:xfrm>
          <a:prstGeom prst="rect">
            <a:avLst/>
          </a:prstGeom>
        </p:spPr>
        <p:txBody>
          <a:bodyPr wrap="square">
            <a:spAutoFit/>
          </a:bodyPr>
          <a:lstStyle/>
          <a:p>
            <a:pPr algn="ctr"/>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Педагогический коллектив лицея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0" name="Picture 2" descr="C:\Users\lenovo\Desktop\учителя.jpg"/>
          <p:cNvPicPr>
            <a:picLocks noChangeAspect="1" noChangeArrowheads="1"/>
          </p:cNvPicPr>
          <p:nvPr/>
        </p:nvPicPr>
        <p:blipFill>
          <a:blip r:embed="rId5" cstate="print"/>
          <a:srcRect/>
          <a:stretch>
            <a:fillRect/>
          </a:stretch>
        </p:blipFill>
        <p:spPr bwMode="auto">
          <a:xfrm>
            <a:off x="1285852" y="1785926"/>
            <a:ext cx="6762765" cy="5072074"/>
          </a:xfrm>
          <a:prstGeom prst="rect">
            <a:avLst/>
          </a:prstGeom>
          <a:noFill/>
          <a:ln w="9525">
            <a:noFill/>
            <a:miter lim="800000"/>
            <a:headEnd/>
            <a:tailEnd/>
          </a:ln>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Прямоугольник 9"/>
          <p:cNvSpPr/>
          <p:nvPr/>
        </p:nvSpPr>
        <p:spPr>
          <a:xfrm>
            <a:off x="142876" y="357166"/>
            <a:ext cx="4572000" cy="1107996"/>
          </a:xfrm>
          <a:prstGeom prst="rect">
            <a:avLst/>
          </a:prstGeom>
        </p:spPr>
        <p:txBody>
          <a:bodyPr>
            <a:spAutoFit/>
          </a:bodyPr>
          <a:lstStyle/>
          <a:p>
            <a:endPar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Общие сведения </a:t>
            </a:r>
          </a:p>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об администрации лицея</a:t>
            </a:r>
          </a:p>
        </p:txBody>
      </p:sp>
      <p:sp>
        <p:nvSpPr>
          <p:cNvPr id="12" name="Прямоугольник 11"/>
          <p:cNvSpPr/>
          <p:nvPr/>
        </p:nvSpPr>
        <p:spPr>
          <a:xfrm>
            <a:off x="214282" y="1571612"/>
            <a:ext cx="8858280" cy="2031325"/>
          </a:xfrm>
          <a:prstGeom prst="rect">
            <a:avLst/>
          </a:prstGeom>
        </p:spPr>
        <p:txBody>
          <a:bodyPr wrap="square">
            <a:spAutoFit/>
          </a:bodyPr>
          <a:lstStyle/>
          <a:p>
            <a:r>
              <a:rPr lang="ru-RU" dirty="0" smtClean="0">
                <a:solidFill>
                  <a:srgbClr val="002060"/>
                </a:solidFill>
                <a:latin typeface="Arial" pitchFamily="34" charset="0"/>
                <a:cs typeface="Arial" pitchFamily="34" charset="0"/>
              </a:rPr>
              <a:t>Директор  МБОУ «Лицей №23»</a:t>
            </a:r>
          </a:p>
          <a:p>
            <a:pPr algn="just"/>
            <a:r>
              <a:rPr lang="ru-RU" b="1" dirty="0" smtClean="0">
                <a:solidFill>
                  <a:srgbClr val="002060"/>
                </a:solidFill>
                <a:latin typeface="Arial" pitchFamily="34" charset="0"/>
                <a:cs typeface="Arial" pitchFamily="34" charset="0"/>
              </a:rPr>
              <a:t>Козырева Людмила Владимировна, </a:t>
            </a:r>
            <a:r>
              <a:rPr lang="ru-RU" dirty="0" smtClean="0">
                <a:solidFill>
                  <a:srgbClr val="002060"/>
                </a:solidFill>
                <a:latin typeface="Arial" pitchFamily="34" charset="0"/>
                <a:cs typeface="Arial" pitchFamily="34" charset="0"/>
              </a:rPr>
              <a:t>кандидат педагогических наук, отличник народного просвещения РФ, награждена медалью Администрации Кемеровской области «</a:t>
            </a:r>
            <a:r>
              <a:rPr lang="ru-RU" b="1" dirty="0" smtClean="0">
                <a:solidFill>
                  <a:srgbClr val="002060"/>
                </a:solidFill>
                <a:latin typeface="Arial" pitchFamily="34" charset="0"/>
                <a:cs typeface="Arial" pitchFamily="34" charset="0"/>
              </a:rPr>
              <a:t>За веру и добро», </a:t>
            </a:r>
            <a:r>
              <a:rPr lang="ru-RU" dirty="0" smtClean="0">
                <a:solidFill>
                  <a:srgbClr val="002060"/>
                </a:solidFill>
                <a:latin typeface="Arial" pitchFamily="34" charset="0"/>
                <a:cs typeface="Arial" pitchFamily="34" charset="0"/>
              </a:rPr>
              <a:t>Знаком «</a:t>
            </a:r>
            <a:r>
              <a:rPr lang="ru-RU" b="1" dirty="0" smtClean="0">
                <a:solidFill>
                  <a:srgbClr val="002060"/>
                </a:solidFill>
                <a:latin typeface="Arial" pitchFamily="34" charset="0"/>
                <a:cs typeface="Arial" pitchFamily="34" charset="0"/>
              </a:rPr>
              <a:t>За личный вклад в реализацию национальных проектов в Кузбассе», </a:t>
            </a:r>
            <a:r>
              <a:rPr lang="ru-RU" dirty="0" smtClean="0">
                <a:solidFill>
                  <a:srgbClr val="002060"/>
                </a:solidFill>
                <a:latin typeface="Arial" pitchFamily="34" charset="0"/>
                <a:cs typeface="Arial" pitchFamily="34" charset="0"/>
              </a:rPr>
              <a:t>Медалью </a:t>
            </a:r>
            <a:r>
              <a:rPr lang="ru-RU" b="1" dirty="0" smtClean="0">
                <a:solidFill>
                  <a:srgbClr val="002060"/>
                </a:solidFill>
                <a:latin typeface="Arial" pitchFamily="34" charset="0"/>
                <a:cs typeface="Arial" pitchFamily="34" charset="0"/>
              </a:rPr>
              <a:t>«За вклад в развитие образования»,</a:t>
            </a:r>
            <a:r>
              <a:rPr lang="ru-RU" dirty="0" smtClean="0">
                <a:solidFill>
                  <a:srgbClr val="002060"/>
                </a:solidFill>
                <a:latin typeface="Arial" pitchFamily="34" charset="0"/>
                <a:cs typeface="Arial" pitchFamily="34" charset="0"/>
              </a:rPr>
              <a:t> Медалью </a:t>
            </a:r>
            <a:r>
              <a:rPr lang="ru-RU" b="1" dirty="0" smtClean="0">
                <a:solidFill>
                  <a:srgbClr val="002060"/>
                </a:solidFill>
                <a:latin typeface="Arial" pitchFamily="34" charset="0"/>
                <a:cs typeface="Arial" pitchFamily="34" charset="0"/>
              </a:rPr>
              <a:t>«75 лет Кемеровской области», </a:t>
            </a:r>
            <a:r>
              <a:rPr lang="ru-RU" dirty="0" smtClean="0">
                <a:solidFill>
                  <a:srgbClr val="002060"/>
                </a:solidFill>
                <a:latin typeface="Arial" pitchFamily="34" charset="0"/>
                <a:cs typeface="Arial" pitchFamily="34" charset="0"/>
              </a:rPr>
              <a:t>Знаком </a:t>
            </a:r>
            <a:r>
              <a:rPr lang="ru-RU" b="1" dirty="0" smtClean="0">
                <a:solidFill>
                  <a:srgbClr val="002060"/>
                </a:solidFill>
                <a:latin typeface="Arial" pitchFamily="34" charset="0"/>
                <a:cs typeface="Arial" pitchFamily="34" charset="0"/>
              </a:rPr>
              <a:t>«Директор года - 2014».</a:t>
            </a:r>
          </a:p>
        </p:txBody>
      </p:sp>
      <p:sp>
        <p:nvSpPr>
          <p:cNvPr id="13" name="Прямоугольник 12"/>
          <p:cNvSpPr/>
          <p:nvPr/>
        </p:nvSpPr>
        <p:spPr>
          <a:xfrm>
            <a:off x="285720" y="3514272"/>
            <a:ext cx="8858280" cy="3447098"/>
          </a:xfrm>
          <a:prstGeom prst="rect">
            <a:avLst/>
          </a:prstGeom>
        </p:spPr>
        <p:txBody>
          <a:bodyPr wrap="square">
            <a:spAutoFit/>
          </a:bodyPr>
          <a:lstStyle/>
          <a:p>
            <a:pPr algn="just"/>
            <a:r>
              <a:rPr lang="ru-RU" dirty="0" smtClean="0">
                <a:solidFill>
                  <a:srgbClr val="002060"/>
                </a:solidFill>
                <a:latin typeface="Arial" pitchFamily="34" charset="0"/>
                <a:cs typeface="Arial" pitchFamily="34" charset="0"/>
              </a:rPr>
              <a:t>Заместители директора</a:t>
            </a:r>
          </a:p>
          <a:p>
            <a:pPr algn="just">
              <a:buFont typeface="Arial" pitchFamily="34" charset="0"/>
              <a:buChar char="•"/>
            </a:pPr>
            <a:r>
              <a:rPr lang="ru-RU" dirty="0" smtClean="0">
                <a:solidFill>
                  <a:srgbClr val="002060"/>
                </a:solidFill>
                <a:latin typeface="Arial" pitchFamily="34" charset="0"/>
                <a:cs typeface="Arial" pitchFamily="34" charset="0"/>
              </a:rPr>
              <a:t> по научно - методической работе - </a:t>
            </a:r>
            <a:r>
              <a:rPr lang="ru-RU" b="1" dirty="0" smtClean="0">
                <a:solidFill>
                  <a:srgbClr val="002060"/>
                </a:solidFill>
                <a:latin typeface="Arial" pitchFamily="34" charset="0"/>
                <a:cs typeface="Arial" pitchFamily="34" charset="0"/>
              </a:rPr>
              <a:t>Култаева Ольга Анатольевна</a:t>
            </a:r>
            <a:r>
              <a:rPr lang="ru-RU" dirty="0" smtClean="0">
                <a:solidFill>
                  <a:srgbClr val="002060"/>
                </a:solidFill>
                <a:latin typeface="Arial" pitchFamily="34" charset="0"/>
                <a:cs typeface="Arial" pitchFamily="34" charset="0"/>
              </a:rPr>
              <a:t>, почётный работник общего образования, награждена медалью Администрации Кемеровской области </a:t>
            </a:r>
            <a:r>
              <a:rPr lang="ru-RU" b="1" i="1" dirty="0" smtClean="0">
                <a:solidFill>
                  <a:srgbClr val="002060"/>
                </a:solidFill>
                <a:latin typeface="Arial" pitchFamily="34" charset="0"/>
                <a:cs typeface="Arial" pitchFamily="34" charset="0"/>
              </a:rPr>
              <a:t>«За веру и добро»</a:t>
            </a:r>
            <a:r>
              <a:rPr lang="ru-RU" i="1" dirty="0" smtClean="0">
                <a:solidFill>
                  <a:srgbClr val="002060"/>
                </a:solidFill>
                <a:latin typeface="Arial" pitchFamily="34" charset="0"/>
                <a:cs typeface="Arial" pitchFamily="34" charset="0"/>
              </a:rPr>
              <a:t>;</a:t>
            </a:r>
          </a:p>
          <a:p>
            <a:pPr algn="just">
              <a:buFont typeface="Arial" pitchFamily="34" charset="0"/>
              <a:buChar char="•"/>
            </a:pPr>
            <a:r>
              <a:rPr lang="ru-RU" dirty="0" smtClean="0">
                <a:solidFill>
                  <a:srgbClr val="002060"/>
                </a:solidFill>
                <a:latin typeface="Arial" pitchFamily="34" charset="0"/>
                <a:cs typeface="Arial" pitchFamily="34" charset="0"/>
              </a:rPr>
              <a:t> по учебно-воспитательной работе – </a:t>
            </a:r>
            <a:r>
              <a:rPr lang="ru-RU" b="1" dirty="0" smtClean="0">
                <a:solidFill>
                  <a:srgbClr val="002060"/>
                </a:solidFill>
                <a:latin typeface="Arial" pitchFamily="34" charset="0"/>
                <a:cs typeface="Arial" pitchFamily="34" charset="0"/>
              </a:rPr>
              <a:t>Гурская Алла </a:t>
            </a:r>
            <a:r>
              <a:rPr lang="ru-RU" b="1" dirty="0" err="1" smtClean="0">
                <a:solidFill>
                  <a:srgbClr val="002060"/>
                </a:solidFill>
                <a:latin typeface="Arial" pitchFamily="34" charset="0"/>
                <a:cs typeface="Arial" pitchFamily="34" charset="0"/>
              </a:rPr>
              <a:t>Шарифовна</a:t>
            </a:r>
            <a:r>
              <a:rPr lang="ru-RU" dirty="0" smtClean="0">
                <a:solidFill>
                  <a:srgbClr val="002060"/>
                </a:solidFill>
                <a:latin typeface="Arial" pitchFamily="34" charset="0"/>
                <a:cs typeface="Arial" pitchFamily="34" charset="0"/>
              </a:rPr>
              <a:t>, почётный работник общего образования, награждена знаком </a:t>
            </a:r>
            <a:r>
              <a:rPr lang="ru-RU" b="1" i="1" dirty="0" smtClean="0">
                <a:solidFill>
                  <a:srgbClr val="002060"/>
                </a:solidFill>
                <a:latin typeface="Arial" pitchFamily="34" charset="0"/>
                <a:cs typeface="Arial" pitchFamily="34" charset="0"/>
              </a:rPr>
              <a:t>«Учитель года Кузбасса»;</a:t>
            </a:r>
          </a:p>
          <a:p>
            <a:pPr algn="just">
              <a:buFont typeface="Arial" pitchFamily="34" charset="0"/>
              <a:buChar char="•"/>
            </a:pPr>
            <a:r>
              <a:rPr lang="ru-RU" dirty="0" smtClean="0">
                <a:solidFill>
                  <a:srgbClr val="002060"/>
                </a:solidFill>
                <a:latin typeface="Arial" pitchFamily="34" charset="0"/>
                <a:cs typeface="Arial" pitchFamily="34" charset="0"/>
              </a:rPr>
              <a:t> по воспитательной работе – </a:t>
            </a:r>
            <a:r>
              <a:rPr lang="ru-RU" b="1" dirty="0" smtClean="0">
                <a:solidFill>
                  <a:srgbClr val="002060"/>
                </a:solidFill>
                <a:latin typeface="Arial" pitchFamily="34" charset="0"/>
                <a:cs typeface="Arial" pitchFamily="34" charset="0"/>
              </a:rPr>
              <a:t>Колесник Светлана Викторовна</a:t>
            </a:r>
            <a:r>
              <a:rPr lang="ru-RU" dirty="0" smtClean="0">
                <a:solidFill>
                  <a:srgbClr val="002060"/>
                </a:solidFill>
                <a:latin typeface="Arial" pitchFamily="34" charset="0"/>
                <a:cs typeface="Arial" pitchFamily="34" charset="0"/>
              </a:rPr>
              <a:t>;</a:t>
            </a:r>
          </a:p>
          <a:p>
            <a:pPr algn="just">
              <a:buFont typeface="Arial" pitchFamily="34" charset="0"/>
              <a:buChar char="•"/>
            </a:pPr>
            <a:r>
              <a:rPr lang="ru-RU" dirty="0" smtClean="0">
                <a:solidFill>
                  <a:srgbClr val="002060"/>
                </a:solidFill>
                <a:latin typeface="Arial" pitchFamily="34" charset="0"/>
                <a:cs typeface="Arial" pitchFamily="34" charset="0"/>
              </a:rPr>
              <a:t> по безопасности жизнедеятельности – </a:t>
            </a:r>
            <a:r>
              <a:rPr lang="ru-RU" b="1" dirty="0" smtClean="0">
                <a:solidFill>
                  <a:srgbClr val="002060"/>
                </a:solidFill>
                <a:latin typeface="Arial" pitchFamily="34" charset="0"/>
                <a:cs typeface="Arial" pitchFamily="34" charset="0"/>
              </a:rPr>
              <a:t>Малютин Олег Владимирович; </a:t>
            </a:r>
            <a:endParaRPr lang="ru-RU" dirty="0" smtClean="0">
              <a:solidFill>
                <a:srgbClr val="002060"/>
              </a:solidFill>
              <a:latin typeface="Arial" pitchFamily="34" charset="0"/>
              <a:cs typeface="Arial" pitchFamily="34" charset="0"/>
            </a:endParaRPr>
          </a:p>
          <a:p>
            <a:pPr algn="just">
              <a:buFont typeface="Arial" pitchFamily="34" charset="0"/>
              <a:buChar char="•"/>
            </a:pPr>
            <a:r>
              <a:rPr lang="ru-RU" dirty="0" smtClean="0">
                <a:solidFill>
                  <a:srgbClr val="002060"/>
                </a:solidFill>
                <a:latin typeface="Arial" pitchFamily="34" charset="0"/>
                <a:cs typeface="Arial" pitchFamily="34" charset="0"/>
              </a:rPr>
              <a:t> по административно – хозяйственной деятельности – </a:t>
            </a:r>
            <a:r>
              <a:rPr lang="ru-RU" b="1" dirty="0" smtClean="0">
                <a:solidFill>
                  <a:srgbClr val="002060"/>
                </a:solidFill>
                <a:latin typeface="Arial" pitchFamily="34" charset="0"/>
                <a:cs typeface="Arial" pitchFamily="34" charset="0"/>
              </a:rPr>
              <a:t> Склярова Елена Юрьевна.</a:t>
            </a:r>
            <a:endParaRPr lang="ru-RU" dirty="0" smtClean="0">
              <a:solidFill>
                <a:srgbClr val="002060"/>
              </a:solidFill>
              <a:latin typeface="Arial" pitchFamily="34" charset="0"/>
              <a:cs typeface="Arial" pitchFamily="34" charset="0"/>
            </a:endParaRPr>
          </a:p>
          <a:p>
            <a:pPr algn="just"/>
            <a:r>
              <a:rPr lang="ru-RU" dirty="0" smtClean="0">
                <a:solidFill>
                  <a:srgbClr val="002060"/>
                </a:solidFill>
                <a:latin typeface="Arial" pitchFamily="34" charset="0"/>
                <a:cs typeface="Arial" pitchFamily="34" charset="0"/>
              </a:rPr>
              <a:t> </a:t>
            </a:r>
          </a:p>
          <a:p>
            <a:pPr algn="just"/>
            <a:endParaRPr lang="ru-RU"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Заголовок 1"/>
          <p:cNvSpPr txBox="1">
            <a:spLocks/>
          </p:cNvSpPr>
          <p:nvPr/>
        </p:nvSpPr>
        <p:spPr>
          <a:xfrm>
            <a:off x="0" y="1214422"/>
            <a:ext cx="3929058" cy="85725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uLnTx/>
                <a:uFillTx/>
                <a:latin typeface="Arial" pitchFamily="34" charset="0"/>
                <a:ea typeface="+mj-ea"/>
                <a:cs typeface="Arial" pitchFamily="34" charset="0"/>
              </a:rPr>
              <a:t>Образование педагогов</a:t>
            </a:r>
            <a:endParaRPr kumimoji="0" lang="ru-RU" sz="2000" b="1" i="0" u="none" strike="noStrike" kern="1200" cap="none" spc="0" normalizeH="0" baseline="0" noProof="0" dirty="0">
              <a:ln>
                <a:noFill/>
              </a:ln>
              <a:solidFill>
                <a:srgbClr val="FF0000"/>
              </a:solidFill>
              <a:effectLst/>
              <a:uLnTx/>
              <a:uFillTx/>
              <a:latin typeface="Arial" pitchFamily="34" charset="0"/>
              <a:ea typeface="+mj-ea"/>
              <a:cs typeface="Arial" pitchFamily="34" charset="0"/>
            </a:endParaRPr>
          </a:p>
        </p:txBody>
      </p:sp>
      <p:sp>
        <p:nvSpPr>
          <p:cNvPr id="12" name="Содержимое 2"/>
          <p:cNvSpPr>
            <a:spLocks noGrp="1"/>
          </p:cNvSpPr>
          <p:nvPr>
            <p:ph sz="half" idx="1"/>
          </p:nvPr>
        </p:nvSpPr>
        <p:spPr>
          <a:xfrm>
            <a:off x="142876" y="1814515"/>
            <a:ext cx="4500562" cy="2043113"/>
          </a:xfrm>
        </p:spPr>
        <p:txBody>
          <a:bodyPr>
            <a:normAutofit/>
          </a:bodyPr>
          <a:lstStyle/>
          <a:p>
            <a:r>
              <a:rPr lang="ru-RU" sz="1800" b="1" dirty="0" smtClean="0">
                <a:solidFill>
                  <a:srgbClr val="002060"/>
                </a:solidFill>
                <a:latin typeface="Arial" pitchFamily="34" charset="0"/>
                <a:cs typeface="Arial" pitchFamily="34" charset="0"/>
              </a:rPr>
              <a:t>42 человека</a:t>
            </a:r>
            <a:endParaRPr lang="ru-RU" sz="1800" dirty="0" smtClean="0">
              <a:solidFill>
                <a:srgbClr val="002060"/>
              </a:solidFill>
              <a:latin typeface="Arial" pitchFamily="34" charset="0"/>
              <a:cs typeface="Arial" pitchFamily="34" charset="0"/>
            </a:endParaRPr>
          </a:p>
          <a:p>
            <a:r>
              <a:rPr lang="ru-RU" sz="1800" dirty="0" smtClean="0">
                <a:solidFill>
                  <a:srgbClr val="002060"/>
                </a:solidFill>
                <a:latin typeface="Arial" pitchFamily="34" charset="0"/>
                <a:cs typeface="Arial" pitchFamily="34" charset="0"/>
              </a:rPr>
              <a:t>высшее педагогическое - 34</a:t>
            </a:r>
          </a:p>
          <a:p>
            <a:r>
              <a:rPr lang="ru-RU" sz="1800" dirty="0" smtClean="0">
                <a:solidFill>
                  <a:srgbClr val="002060"/>
                </a:solidFill>
                <a:latin typeface="Arial" pitchFamily="34" charset="0"/>
                <a:cs typeface="Arial" pitchFamily="34" charset="0"/>
              </a:rPr>
              <a:t>высшее непедагогическое - 2</a:t>
            </a:r>
          </a:p>
          <a:p>
            <a:r>
              <a:rPr lang="ru-RU" sz="1800" dirty="0" smtClean="0">
                <a:solidFill>
                  <a:srgbClr val="002060"/>
                </a:solidFill>
                <a:latin typeface="Arial" pitchFamily="34" charset="0"/>
                <a:cs typeface="Arial" pitchFamily="34" charset="0"/>
              </a:rPr>
              <a:t>среднее педагогическое – 4</a:t>
            </a:r>
          </a:p>
          <a:p>
            <a:r>
              <a:rPr lang="ru-RU" sz="1800" dirty="0" smtClean="0">
                <a:solidFill>
                  <a:srgbClr val="002060"/>
                </a:solidFill>
                <a:latin typeface="Arial" pitchFamily="34" charset="0"/>
                <a:cs typeface="Arial" pitchFamily="34" charset="0"/>
              </a:rPr>
              <a:t>среднее непедагогическое - 2</a:t>
            </a:r>
          </a:p>
          <a:p>
            <a:endParaRPr lang="ru-RU" sz="1800" dirty="0">
              <a:solidFill>
                <a:srgbClr val="002060"/>
              </a:solidFill>
              <a:latin typeface="Arial" pitchFamily="34" charset="0"/>
              <a:cs typeface="Arial" pitchFamily="34" charset="0"/>
            </a:endParaRPr>
          </a:p>
        </p:txBody>
      </p:sp>
      <p:graphicFrame>
        <p:nvGraphicFramePr>
          <p:cNvPr id="13" name="Содержимое 4"/>
          <p:cNvGraphicFramePr>
            <a:graphicFrameLocks/>
          </p:cNvGraphicFramePr>
          <p:nvPr/>
        </p:nvGraphicFramePr>
        <p:xfrm>
          <a:off x="0" y="3429000"/>
          <a:ext cx="4357686" cy="3143272"/>
        </p:xfrm>
        <a:graphic>
          <a:graphicData uri="http://schemas.openxmlformats.org/drawingml/2006/chart">
            <c:chart xmlns:c="http://schemas.openxmlformats.org/drawingml/2006/chart" xmlns:r="http://schemas.openxmlformats.org/officeDocument/2006/relationships" r:id="rId5"/>
          </a:graphicData>
        </a:graphic>
      </p:graphicFrame>
      <p:sp>
        <p:nvSpPr>
          <p:cNvPr id="14" name="Заголовок 1"/>
          <p:cNvSpPr txBox="1">
            <a:spLocks/>
          </p:cNvSpPr>
          <p:nvPr/>
        </p:nvSpPr>
        <p:spPr>
          <a:xfrm>
            <a:off x="5429256" y="1142992"/>
            <a:ext cx="3086064"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000" b="1" i="0" u="none" strike="noStrike" kern="1200" cap="none" spc="0" normalizeH="0" baseline="0" noProof="0" dirty="0" smtClean="0">
                <a:ln>
                  <a:noFill/>
                </a:ln>
                <a:solidFill>
                  <a:srgbClr val="FF0000"/>
                </a:solidFill>
                <a:effectLst/>
                <a:uLnTx/>
                <a:uFillTx/>
                <a:latin typeface="Arial" pitchFamily="34" charset="0"/>
                <a:ea typeface="+mj-ea"/>
                <a:cs typeface="Arial" pitchFamily="34" charset="0"/>
              </a:rPr>
              <a:t>Педагогический стаж </a:t>
            </a:r>
            <a:endParaRPr kumimoji="0" lang="ru-RU" sz="2000" b="1" i="0" u="none" strike="noStrike" kern="1200" cap="none" spc="0" normalizeH="0" baseline="0" noProof="0" dirty="0">
              <a:ln>
                <a:noFill/>
              </a:ln>
              <a:solidFill>
                <a:srgbClr val="FF0000"/>
              </a:solidFill>
              <a:effectLst/>
              <a:uLnTx/>
              <a:uFillTx/>
              <a:latin typeface="Arial" pitchFamily="34" charset="0"/>
              <a:ea typeface="+mj-ea"/>
              <a:cs typeface="Arial" pitchFamily="34" charset="0"/>
            </a:endParaRPr>
          </a:p>
        </p:txBody>
      </p:sp>
      <p:graphicFrame>
        <p:nvGraphicFramePr>
          <p:cNvPr id="15" name="Содержимое 3"/>
          <p:cNvGraphicFramePr>
            <a:graphicFrameLocks/>
          </p:cNvGraphicFramePr>
          <p:nvPr/>
        </p:nvGraphicFramePr>
        <p:xfrm>
          <a:off x="4429124" y="1928802"/>
          <a:ext cx="5214974" cy="6643734"/>
        </p:xfrm>
        <a:graphic>
          <a:graphicData uri="http://schemas.openxmlformats.org/drawingml/2006/chart">
            <c:chart xmlns:c="http://schemas.openxmlformats.org/drawingml/2006/chart" xmlns:r="http://schemas.openxmlformats.org/officeDocument/2006/relationships" r:id="rId6"/>
          </a:graphicData>
        </a:graphic>
      </p:graphicFrame>
      <p:sp>
        <p:nvSpPr>
          <p:cNvPr id="16" name="Прямоугольник 15"/>
          <p:cNvSpPr/>
          <p:nvPr/>
        </p:nvSpPr>
        <p:spPr>
          <a:xfrm>
            <a:off x="71438" y="571480"/>
            <a:ext cx="4572000" cy="769441"/>
          </a:xfrm>
          <a:prstGeom prst="rect">
            <a:avLst/>
          </a:prstGeom>
        </p:spPr>
        <p:txBody>
          <a:bodyPr>
            <a:spAutoFit/>
          </a:bodyPr>
          <a:lstStyle/>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Педагогические </a:t>
            </a:r>
          </a:p>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кадры</a:t>
            </a: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3"/>
          <p:cNvGrpSpPr/>
          <p:nvPr/>
        </p:nvGrpSpPr>
        <p:grpSpPr>
          <a:xfrm>
            <a:off x="0" y="-99392"/>
            <a:ext cx="9144000" cy="7272808"/>
            <a:chOff x="0" y="-99392"/>
            <a:chExt cx="9144000" cy="7272808"/>
          </a:xfrm>
        </p:grpSpPr>
        <p:pic>
          <p:nvPicPr>
            <p:cNvPr id="14" name="Picture 2" descr="C:\Users\p.poluhina\Desktop\Рисунок1.jpg"/>
            <p:cNvPicPr>
              <a:picLocks noChangeAspect="1" noChangeArrowheads="1"/>
            </p:cNvPicPr>
            <p:nvPr/>
          </p:nvPicPr>
          <p:blipFill>
            <a:blip r:embed="rId3">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копия рабстол Кабинет 25\УМК\РАБОТА ШКОЛА\фон на презентацию\итог\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18" name="Picture 5" descr="D:\копия рабстол Кабинет 25\УМК\РАБОТА ШКОЛА\фон на презентацию\итог\5 низ.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Прямоугольник 10"/>
          <p:cNvSpPr/>
          <p:nvPr/>
        </p:nvSpPr>
        <p:spPr>
          <a:xfrm>
            <a:off x="71438" y="1283601"/>
            <a:ext cx="6715140" cy="400110"/>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Квалификационные категории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2" name="Прямоугольник 11"/>
          <p:cNvSpPr/>
          <p:nvPr/>
        </p:nvSpPr>
        <p:spPr>
          <a:xfrm>
            <a:off x="142844" y="2049370"/>
            <a:ext cx="6429420" cy="2308324"/>
          </a:xfrm>
          <a:prstGeom prst="rect">
            <a:avLst/>
          </a:prstGeom>
        </p:spPr>
        <p:txBody>
          <a:bodyPr wrap="square">
            <a:spAutoFit/>
          </a:bodyPr>
          <a:lstStyle/>
          <a:p>
            <a:r>
              <a:rPr lang="ru-RU" b="1" dirty="0" smtClean="0">
                <a:solidFill>
                  <a:srgbClr val="002060"/>
                </a:solidFill>
                <a:latin typeface="Arial" pitchFamily="34" charset="0"/>
                <a:cs typeface="Arial" pitchFamily="34" charset="0"/>
              </a:rPr>
              <a:t>42 педагогических  работника </a:t>
            </a:r>
          </a:p>
          <a:p>
            <a:pPr>
              <a:buNone/>
            </a:pPr>
            <a:r>
              <a:rPr lang="ru-RU" b="1" dirty="0" smtClean="0">
                <a:solidFill>
                  <a:srgbClr val="002060"/>
                </a:solidFill>
                <a:latin typeface="Arial" pitchFamily="34" charset="0"/>
                <a:cs typeface="Arial" pitchFamily="34" charset="0"/>
              </a:rPr>
              <a:t>    </a:t>
            </a:r>
            <a:endParaRPr lang="ru-RU" dirty="0" smtClean="0">
              <a:solidFill>
                <a:srgbClr val="002060"/>
              </a:solidFill>
              <a:latin typeface="Arial" pitchFamily="34" charset="0"/>
              <a:cs typeface="Arial" pitchFamily="34" charset="0"/>
            </a:endParaRPr>
          </a:p>
          <a:p>
            <a:r>
              <a:rPr lang="ru-RU" dirty="0" smtClean="0">
                <a:solidFill>
                  <a:srgbClr val="002060"/>
                </a:solidFill>
                <a:latin typeface="Arial" pitchFamily="34" charset="0"/>
                <a:cs typeface="Arial" pitchFamily="34" charset="0"/>
              </a:rPr>
              <a:t>Высшая квалификационная категория – 26</a:t>
            </a:r>
          </a:p>
          <a:p>
            <a:r>
              <a:rPr lang="ru-RU" dirty="0" smtClean="0">
                <a:solidFill>
                  <a:srgbClr val="002060"/>
                </a:solidFill>
                <a:latin typeface="Arial" pitchFamily="34" charset="0"/>
                <a:cs typeface="Arial" pitchFamily="34" charset="0"/>
              </a:rPr>
              <a:t>Первая квалификационная категория – 6</a:t>
            </a:r>
          </a:p>
          <a:p>
            <a:r>
              <a:rPr lang="ru-RU" dirty="0" smtClean="0">
                <a:solidFill>
                  <a:srgbClr val="002060"/>
                </a:solidFill>
                <a:latin typeface="Arial" pitchFamily="34" charset="0"/>
                <a:cs typeface="Arial" pitchFamily="34" charset="0"/>
              </a:rPr>
              <a:t>Не имеют квалификационной категории – 8</a:t>
            </a:r>
          </a:p>
          <a:p>
            <a:r>
              <a:rPr lang="ru-RU" dirty="0" smtClean="0">
                <a:solidFill>
                  <a:srgbClr val="002060"/>
                </a:solidFill>
                <a:latin typeface="Arial" pitchFamily="34" charset="0"/>
                <a:cs typeface="Arial" pitchFamily="34" charset="0"/>
              </a:rPr>
              <a:t> из них соответствие занимаемой должности – 2</a:t>
            </a:r>
          </a:p>
          <a:p>
            <a:endParaRPr lang="ru-RU" dirty="0" smtClean="0">
              <a:solidFill>
                <a:srgbClr val="002060"/>
              </a:solidFill>
              <a:latin typeface="Arial" pitchFamily="34" charset="0"/>
              <a:cs typeface="Arial" pitchFamily="34" charset="0"/>
            </a:endParaRPr>
          </a:p>
          <a:p>
            <a:endParaRPr lang="ru-RU" dirty="0">
              <a:solidFill>
                <a:srgbClr val="002060"/>
              </a:solidFill>
              <a:latin typeface="Arial" pitchFamily="34" charset="0"/>
              <a:cs typeface="Arial" pitchFamily="34" charset="0"/>
            </a:endParaRPr>
          </a:p>
        </p:txBody>
      </p:sp>
      <p:graphicFrame>
        <p:nvGraphicFramePr>
          <p:cNvPr id="21508" name="Object 4"/>
          <p:cNvGraphicFramePr>
            <a:graphicFrameLocks/>
          </p:cNvGraphicFramePr>
          <p:nvPr/>
        </p:nvGraphicFramePr>
        <p:xfrm>
          <a:off x="1714480" y="3786190"/>
          <a:ext cx="7429520" cy="2647950"/>
        </p:xfrm>
        <a:graphic>
          <a:graphicData uri="http://schemas.openxmlformats.org/presentationml/2006/ole">
            <mc:AlternateContent xmlns:mc="http://schemas.openxmlformats.org/markup-compatibility/2006">
              <mc:Choice xmlns:v="urn:schemas-microsoft-com:vml" Requires="v">
                <p:oleObj spid="_x0000_s21514" name="Worksheet" r:id="rId7" imgW="6181783" imgH="1914657" progId="Excel.Sheet.8">
                  <p:embed/>
                </p:oleObj>
              </mc:Choice>
              <mc:Fallback>
                <p:oleObj name="Worksheet" r:id="rId7" imgW="6181783" imgH="1914657" progId="Excel.Sheet.8">
                  <p:embed/>
                  <p:pic>
                    <p:nvPicPr>
                      <p:cNvPr id="0" name="Picture 5"/>
                      <p:cNvPicPr>
                        <a:picLocks noChangeArrowheads="1"/>
                      </p:cNvPicPr>
                      <p:nvPr/>
                    </p:nvPicPr>
                    <p:blipFill>
                      <a:blip r:embed="rId8">
                        <a:extLst>
                          <a:ext uri="{28A0092B-C50C-407E-A947-70E740481C1C}">
                            <a14:useLocalDpi xmlns:a14="http://schemas.microsoft.com/office/drawing/2010/main" val="0"/>
                          </a:ext>
                        </a:extLst>
                      </a:blip>
                      <a:srcRect b="-156"/>
                      <a:stretch>
                        <a:fillRect/>
                      </a:stretch>
                    </p:blipFill>
                    <p:spPr bwMode="auto">
                      <a:xfrm>
                        <a:off x="1714480" y="3786190"/>
                        <a:ext cx="7429520" cy="2647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Прямоугольник 14"/>
          <p:cNvSpPr/>
          <p:nvPr/>
        </p:nvSpPr>
        <p:spPr>
          <a:xfrm>
            <a:off x="71438" y="571480"/>
            <a:ext cx="4572000" cy="769441"/>
          </a:xfrm>
          <a:prstGeom prst="rect">
            <a:avLst/>
          </a:prstGeom>
        </p:spPr>
        <p:txBody>
          <a:bodyPr>
            <a:spAutoFit/>
          </a:bodyPr>
          <a:lstStyle/>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Педагогические </a:t>
            </a:r>
          </a:p>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кадры</a:t>
            </a: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3"/>
          <p:cNvGrpSpPr/>
          <p:nvPr/>
        </p:nvGrpSpPr>
        <p:grpSpPr>
          <a:xfrm>
            <a:off x="0" y="-99392"/>
            <a:ext cx="9144000" cy="7272808"/>
            <a:chOff x="0" y="-99392"/>
            <a:chExt cx="9144000" cy="7272808"/>
          </a:xfrm>
        </p:grpSpPr>
        <p:pic>
          <p:nvPicPr>
            <p:cNvPr id="14"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1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Прямоугольник 10"/>
          <p:cNvSpPr/>
          <p:nvPr/>
        </p:nvSpPr>
        <p:spPr>
          <a:xfrm>
            <a:off x="71438" y="1283601"/>
            <a:ext cx="6715140" cy="400110"/>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Курсы повышения квалификации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5" name="Прямоугольник 14"/>
          <p:cNvSpPr/>
          <p:nvPr/>
        </p:nvSpPr>
        <p:spPr>
          <a:xfrm>
            <a:off x="71438" y="571480"/>
            <a:ext cx="4572000" cy="769441"/>
          </a:xfrm>
          <a:prstGeom prst="rect">
            <a:avLst/>
          </a:prstGeom>
        </p:spPr>
        <p:txBody>
          <a:bodyPr>
            <a:spAutoFit/>
          </a:bodyPr>
          <a:lstStyle/>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Педагогические </a:t>
            </a:r>
          </a:p>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кадры</a:t>
            </a:r>
          </a:p>
        </p:txBody>
      </p:sp>
      <p:sp>
        <p:nvSpPr>
          <p:cNvPr id="13" name="TextBox 12"/>
          <p:cNvSpPr txBox="1"/>
          <p:nvPr/>
        </p:nvSpPr>
        <p:spPr>
          <a:xfrm>
            <a:off x="214282" y="1928802"/>
            <a:ext cx="8868646" cy="338554"/>
          </a:xfrm>
          <a:prstGeom prst="rect">
            <a:avLst/>
          </a:prstGeom>
          <a:noFill/>
        </p:spPr>
        <p:txBody>
          <a:bodyPr wrap="none" rtlCol="0">
            <a:spAutoFit/>
          </a:bodyPr>
          <a:lstStyle/>
          <a:p>
            <a:r>
              <a:rPr lang="ru-RU" sz="1600" dirty="0" smtClean="0">
                <a:solidFill>
                  <a:srgbClr val="002060"/>
                </a:solidFill>
                <a:latin typeface="Arial" pitchFamily="34" charset="0"/>
                <a:cs typeface="Arial" pitchFamily="34" charset="0"/>
              </a:rPr>
              <a:t>Все педагоги лицея, в соответствии с законодательством, повышают свою квалификацию  </a:t>
            </a:r>
            <a:endParaRPr lang="ru-RU" sz="1600" dirty="0">
              <a:solidFill>
                <a:srgbClr val="002060"/>
              </a:solidFill>
              <a:latin typeface="Arial" pitchFamily="34" charset="0"/>
              <a:cs typeface="Arial" pitchFamily="34" charset="0"/>
            </a:endParaRPr>
          </a:p>
        </p:txBody>
      </p:sp>
      <p:pic>
        <p:nvPicPr>
          <p:cNvPr id="28678" name="Picture 6" descr="https://lh3.googleusercontent.com/CFkkiYRjHOxPuuyQ70dUjQ50I6LhFcer3nyH4BivNTCXoBHTqxMVOhTc1acTjvTsbQAruMBEFCryjWnG8GUEOJVpfH0TqDFgc8sutrPFokntsYAtbItECsuj_Ipxx_uG7-uA0v2BhriXpcvbOuLt8h-3f_V-xzJeE6htyUE2bXgZ_E2HHZQ3OiOSFurqsegiOHb772h1_mUSXPDhcHnZzYBEzioluryEUs-ZDx2qVCXEKtUnaXsVnsK8dHre8nLGolvRtqWeiOZm1bdUS0dHchjOiYAr13MFupHnopP8ORtX435gjGI0ttiAJ9dyxQXlX03FRabiaKOyf8P6L-qhYUQCsfuYjNa1E4MfCieH5mydqF-Wai4F8na0o9TYEESiBoYgRV0k0W3K7vSpIfMS-FWKpr9hYlC4ASjnRTeTSic-2oSiffCwjL9Cl_mBxlJrVKREJPezzQEXvuwQ4PW6FJZceOiobrJGBUxcHOxFXVGrxxKBJbUNmiW4t2EYhOzVbpbOiay23EUyV9syPB9Duaob1CE6cpVtopBBTmFbj137LexZtA4b8D-hgl13hrpn3jXk-6xlVQNpvjhB_m1SZ_9-ry8Y-q3cwF_VBQcaWXebLta0mDtJcGF07M2aQ_TXMG8tBvdezenNRi3F-7U31fX909WrmuU=w1112-h625-no"/>
          <p:cNvPicPr>
            <a:picLocks noChangeAspect="1" noChangeArrowheads="1"/>
          </p:cNvPicPr>
          <p:nvPr/>
        </p:nvPicPr>
        <p:blipFill>
          <a:blip r:embed="rId5"/>
          <a:srcRect/>
          <a:stretch>
            <a:fillRect/>
          </a:stretch>
        </p:blipFill>
        <p:spPr bwMode="auto">
          <a:xfrm>
            <a:off x="56848" y="2428868"/>
            <a:ext cx="6603384" cy="3714776"/>
          </a:xfrm>
          <a:prstGeom prst="rect">
            <a:avLst/>
          </a:prstGeom>
          <a:ln>
            <a:noFill/>
          </a:ln>
          <a:effectLst>
            <a:softEdge rad="112500"/>
          </a:effectLst>
        </p:spPr>
      </p:pic>
      <p:pic>
        <p:nvPicPr>
          <p:cNvPr id="28680" name="Picture 8" descr="https://lh3.googleusercontent.com/PRadfApUWuk47-Hp6fgRD8PKVj-FKQ6IQheql6XkRnMUWksW4zt_A3gpIFtLWR5tMOeM66oxHjXz4bzt387xSQ_fNYZOcopx9ggIsqPMcmXIVrj52GXV2TYnevk91apPcqdFwBVCmE3uD1zxVXMsqxK1iufQkez1WI79dGDomHB2WkjQR8ZsjQcmh8wx_DQ6xFvKkgu9E0Ax6cyYORDu3M4RyvmwfBQnw4lmM3JUrflLzUryq7dwcCNLI8pzWY93_sRGfkxpFXzh38432hzDKchJ_DtRJV6HmOMtlK2vEy_--zjKJy1diknV9QdJRV5z2SlmaGOTGhl_nmT1q9WlzKF6rICYgJ-jSsByTbzE1FWVq5mmO2alj34rp_ggOLI3J0WBlOynt1JvbCwcMqSFrZhI0xEAnLCbcE2VGNpl4YwPJFu4GFG86HqBbi0WiFl0qLQa6mUs9lkV3ByZR99xxLpTt0Hqz6RqLbE4qqWHmoVO3rkr1pc16pX7vpzJFqTQLtktfdNd3IEFY_bsWU6QxYI3rjM9qCSHAG3AukrTTlAZWrQ66bguT3dl9R88K87g5rn7Mit3RciuDR9EJ_PrXQIKYNR5dpGa8Wd-bOpNJkk8KbfSgXphdA03_Thl2o24meafc2dnndSnsK2yWxUHebCRkj52Xr4=w352-h625-no"/>
          <p:cNvPicPr>
            <a:picLocks noChangeAspect="1" noChangeArrowheads="1"/>
          </p:cNvPicPr>
          <p:nvPr/>
        </p:nvPicPr>
        <p:blipFill>
          <a:blip r:embed="rId6"/>
          <a:srcRect t="15698"/>
          <a:stretch>
            <a:fillRect/>
          </a:stretch>
        </p:blipFill>
        <p:spPr bwMode="auto">
          <a:xfrm>
            <a:off x="6579036" y="2357430"/>
            <a:ext cx="2529468" cy="3786214"/>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05474" name="Picture 2" descr="http://lycey23.ru/images/museum/14.12.16_3.jpg"/>
          <p:cNvPicPr>
            <a:picLocks noChangeAspect="1" noChangeArrowheads="1"/>
          </p:cNvPicPr>
          <p:nvPr/>
        </p:nvPicPr>
        <p:blipFill>
          <a:blip r:embed="rId5" cstate="print"/>
          <a:srcRect/>
          <a:stretch>
            <a:fillRect/>
          </a:stretch>
        </p:blipFill>
        <p:spPr bwMode="auto">
          <a:xfrm>
            <a:off x="4572000" y="3500438"/>
            <a:ext cx="4498983" cy="3000372"/>
          </a:xfrm>
          <a:prstGeom prst="rect">
            <a:avLst/>
          </a:prstGeom>
          <a:ln>
            <a:noFill/>
          </a:ln>
          <a:effectLst>
            <a:softEdge rad="112500"/>
          </a:effectLst>
        </p:spPr>
      </p:pic>
      <p:pic>
        <p:nvPicPr>
          <p:cNvPr id="105476" name="Picture 4" descr="http://lycey23.ru/images/museum/14.12.16_1.jpg"/>
          <p:cNvPicPr>
            <a:picLocks noChangeAspect="1" noChangeArrowheads="1"/>
          </p:cNvPicPr>
          <p:nvPr/>
        </p:nvPicPr>
        <p:blipFill>
          <a:blip r:embed="rId6" cstate="print"/>
          <a:srcRect/>
          <a:stretch>
            <a:fillRect/>
          </a:stretch>
        </p:blipFill>
        <p:spPr bwMode="auto">
          <a:xfrm>
            <a:off x="71406" y="3500438"/>
            <a:ext cx="4502523" cy="3000372"/>
          </a:xfrm>
          <a:prstGeom prst="rect">
            <a:avLst/>
          </a:prstGeom>
          <a:ln>
            <a:noFill/>
          </a:ln>
          <a:effectLst>
            <a:softEdge rad="112500"/>
          </a:effectLst>
        </p:spPr>
      </p:pic>
      <p:sp>
        <p:nvSpPr>
          <p:cNvPr id="17" name="Прямоугольник 16"/>
          <p:cNvSpPr/>
          <p:nvPr/>
        </p:nvSpPr>
        <p:spPr>
          <a:xfrm>
            <a:off x="0" y="2148480"/>
            <a:ext cx="9144000" cy="923330"/>
          </a:xfrm>
          <a:prstGeom prst="rect">
            <a:avLst/>
          </a:prstGeom>
        </p:spPr>
        <p:txBody>
          <a:bodyPr wrap="square">
            <a:spAutoFit/>
          </a:bodyPr>
          <a:lstStyle/>
          <a:p>
            <a:pPr algn="just"/>
            <a:r>
              <a:rPr lang="ru-RU" b="1" i="1" dirty="0" smtClean="0">
                <a:solidFill>
                  <a:srgbClr val="002060"/>
                </a:solidFill>
                <a:latin typeface="Arial" pitchFamily="34" charset="0"/>
                <a:cs typeface="Arial" pitchFamily="34" charset="0"/>
              </a:rPr>
              <a:t>6 сентября 2016</a:t>
            </a:r>
            <a:r>
              <a:rPr lang="ru-RU" dirty="0" smtClean="0">
                <a:solidFill>
                  <a:srgbClr val="002060"/>
                </a:solidFill>
                <a:latin typeface="Arial" pitchFamily="34" charset="0"/>
                <a:cs typeface="Arial" pitchFamily="34" charset="0"/>
              </a:rPr>
              <a:t> года на торжественном приеме в областной администрации  </a:t>
            </a:r>
            <a:r>
              <a:rPr lang="ru-RU" b="1" dirty="0" smtClean="0">
                <a:solidFill>
                  <a:srgbClr val="002060"/>
                </a:solidFill>
                <a:latin typeface="Arial" pitchFamily="34" charset="0"/>
                <a:cs typeface="Arial" pitchFamily="34" charset="0"/>
              </a:rPr>
              <a:t>Учителю истории и обществознания кемеровского лицея №23 Елене </a:t>
            </a:r>
            <a:r>
              <a:rPr lang="ru-RU" b="1" dirty="0" err="1" smtClean="0">
                <a:solidFill>
                  <a:srgbClr val="002060"/>
                </a:solidFill>
                <a:latin typeface="Arial" pitchFamily="34" charset="0"/>
                <a:cs typeface="Arial" pitchFamily="34" charset="0"/>
              </a:rPr>
              <a:t>Феофановне</a:t>
            </a:r>
            <a:r>
              <a:rPr lang="ru-RU" b="1" dirty="0" smtClean="0">
                <a:solidFill>
                  <a:srgbClr val="002060"/>
                </a:solidFill>
                <a:latin typeface="Arial" pitchFamily="34" charset="0"/>
                <a:cs typeface="Arial" pitchFamily="34" charset="0"/>
              </a:rPr>
              <a:t> Черновой присвоено звание Герой Кузбасса</a:t>
            </a:r>
            <a:endParaRPr lang="ru-RU" dirty="0">
              <a:solidFill>
                <a:srgbClr val="002060"/>
              </a:solidFill>
              <a:latin typeface="Arial" pitchFamily="34" charset="0"/>
              <a:cs typeface="Arial" pitchFamily="34" charset="0"/>
            </a:endParaRPr>
          </a:p>
        </p:txBody>
      </p:sp>
      <p:sp>
        <p:nvSpPr>
          <p:cNvPr id="12" name="Прямоугольник 11"/>
          <p:cNvSpPr/>
          <p:nvPr/>
        </p:nvSpPr>
        <p:spPr>
          <a:xfrm>
            <a:off x="0" y="652659"/>
            <a:ext cx="9144000" cy="1061829"/>
          </a:xfrm>
          <a:prstGeom prst="rect">
            <a:avLst/>
          </a:prstGeom>
          <a:noFill/>
        </p:spPr>
        <p:txBody>
          <a:bodyPr wrap="square" lIns="91440" tIns="45720" rIns="91440" bIns="45720">
            <a:spAutoFit/>
          </a:bodyPr>
          <a:lstStyle/>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Сведения о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педагогических работниках, достигших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определенных успехов в профессиональной деятельности</a:t>
            </a:r>
            <a:endParaRPr lang="ru-RU" sz="21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652659"/>
            <a:ext cx="9144000" cy="1061829"/>
          </a:xfrm>
          <a:prstGeom prst="rect">
            <a:avLst/>
          </a:prstGeom>
          <a:noFill/>
        </p:spPr>
        <p:txBody>
          <a:bodyPr wrap="square" lIns="91440" tIns="45720" rIns="91440" bIns="45720">
            <a:spAutoFit/>
          </a:bodyPr>
          <a:lstStyle/>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Сведения о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педагогических работниках, достигших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определенных успехов в профессиональной деятельности</a:t>
            </a:r>
            <a:endParaRPr lang="ru-RU" sz="21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3" name="Прямоугольник 12"/>
          <p:cNvSpPr/>
          <p:nvPr/>
        </p:nvSpPr>
        <p:spPr>
          <a:xfrm>
            <a:off x="71438" y="1769828"/>
            <a:ext cx="9144032" cy="5016758"/>
          </a:xfrm>
          <a:prstGeom prst="rect">
            <a:avLst/>
          </a:prstGeom>
        </p:spPr>
        <p:txBody>
          <a:bodyPr wrap="square">
            <a:spAutoFit/>
          </a:bodyPr>
          <a:lstStyle/>
          <a:p>
            <a:r>
              <a:rPr lang="ru-RU" sz="1600" dirty="0" smtClean="0">
                <a:solidFill>
                  <a:srgbClr val="002060"/>
                </a:solidFill>
                <a:latin typeface="Arial" pitchFamily="34" charset="0"/>
                <a:cs typeface="Arial" pitchFamily="34" charset="0"/>
              </a:rPr>
              <a:t>В лицее работает:</a:t>
            </a:r>
          </a:p>
          <a:p>
            <a:r>
              <a:rPr lang="ru-RU" sz="1600" dirty="0" smtClean="0">
                <a:solidFill>
                  <a:srgbClr val="002060"/>
                </a:solidFill>
                <a:latin typeface="Arial" pitchFamily="34" charset="0"/>
                <a:cs typeface="Arial" pitchFamily="34" charset="0"/>
              </a:rPr>
              <a:t>             1 кандидат наук;</a:t>
            </a:r>
          </a:p>
          <a:p>
            <a:r>
              <a:rPr lang="ru-RU" sz="1600" dirty="0" smtClean="0">
                <a:solidFill>
                  <a:srgbClr val="002060"/>
                </a:solidFill>
                <a:latin typeface="Arial" pitchFamily="34" charset="0"/>
                <a:cs typeface="Arial" pitchFamily="34" charset="0"/>
              </a:rPr>
              <a:t>             1 заслуженный учитель РФ.</a:t>
            </a:r>
          </a:p>
          <a:p>
            <a:r>
              <a:rPr lang="ru-RU" sz="1600" dirty="0" smtClean="0">
                <a:solidFill>
                  <a:srgbClr val="002060"/>
                </a:solidFill>
                <a:latin typeface="Arial" pitchFamily="34" charset="0"/>
                <a:cs typeface="Arial" pitchFamily="34" charset="0"/>
              </a:rPr>
              <a:t> Почётное звание:</a:t>
            </a:r>
          </a:p>
          <a:p>
            <a:r>
              <a:rPr lang="ru-RU" sz="1600" dirty="0" smtClean="0">
                <a:solidFill>
                  <a:srgbClr val="002060"/>
                </a:solidFill>
                <a:latin typeface="Arial" pitchFamily="34" charset="0"/>
                <a:cs typeface="Arial" pitchFamily="34" charset="0"/>
              </a:rPr>
              <a:t>-«Почётный работник общего образования Российской Федерации» имеют  - 11 педагогов; </a:t>
            </a:r>
          </a:p>
          <a:p>
            <a:r>
              <a:rPr lang="ru-RU" sz="1600" dirty="0" smtClean="0">
                <a:solidFill>
                  <a:srgbClr val="002060"/>
                </a:solidFill>
                <a:latin typeface="Arial" pitchFamily="34" charset="0"/>
                <a:cs typeface="Arial" pitchFamily="34" charset="0"/>
              </a:rPr>
              <a:t>- Почётное звание «Отличник просвещения»  имеют  - 7 педагогов.</a:t>
            </a:r>
          </a:p>
          <a:p>
            <a:r>
              <a:rPr lang="ru-RU" sz="1600" dirty="0">
                <a:solidFill>
                  <a:srgbClr val="002060"/>
                </a:solidFill>
                <a:latin typeface="Arial" pitchFamily="34" charset="0"/>
                <a:cs typeface="Arial" pitchFamily="34" charset="0"/>
              </a:rPr>
              <a:t>Н</a:t>
            </a:r>
            <a:r>
              <a:rPr lang="ru-RU" sz="1600" dirty="0" smtClean="0">
                <a:solidFill>
                  <a:srgbClr val="002060"/>
                </a:solidFill>
                <a:latin typeface="Arial" pitchFamily="34" charset="0"/>
                <a:cs typeface="Arial" pitchFamily="34" charset="0"/>
              </a:rPr>
              <a:t>аграждены  областными  медалями: </a:t>
            </a:r>
          </a:p>
          <a:p>
            <a:r>
              <a:rPr lang="ru-RU" sz="1600" dirty="0" smtClean="0">
                <a:solidFill>
                  <a:srgbClr val="002060"/>
                </a:solidFill>
                <a:latin typeface="Arial" pitchFamily="34" charset="0"/>
                <a:cs typeface="Arial" pitchFamily="34" charset="0"/>
              </a:rPr>
              <a:t>- «За веру и добро» - 6 педагогов;</a:t>
            </a:r>
          </a:p>
          <a:p>
            <a:r>
              <a:rPr lang="ru-RU" sz="1600" dirty="0" smtClean="0">
                <a:solidFill>
                  <a:srgbClr val="002060"/>
                </a:solidFill>
                <a:latin typeface="Arial" pitchFamily="34" charset="0"/>
                <a:cs typeface="Arial" pitchFamily="34" charset="0"/>
              </a:rPr>
              <a:t>-  «За достойное воспитание детей» - 9 педагогов;</a:t>
            </a:r>
          </a:p>
          <a:p>
            <a:r>
              <a:rPr lang="ru-RU" sz="1600" dirty="0" smtClean="0">
                <a:solidFill>
                  <a:srgbClr val="002060"/>
                </a:solidFill>
                <a:latin typeface="Arial" pitchFamily="34" charset="0"/>
                <a:cs typeface="Arial" pitchFamily="34" charset="0"/>
              </a:rPr>
              <a:t>- «За вклад в развитие г. Кемерово» - 1 педагог;</a:t>
            </a:r>
          </a:p>
          <a:p>
            <a:r>
              <a:rPr lang="ru-RU" sz="1600" dirty="0" smtClean="0">
                <a:solidFill>
                  <a:srgbClr val="002060"/>
                </a:solidFill>
                <a:latin typeface="Arial" pitchFamily="34" charset="0"/>
                <a:cs typeface="Arial" pitchFamily="34" charset="0"/>
              </a:rPr>
              <a:t>- «За особый вклад в развитие Кузбасса» - 1 педагог;</a:t>
            </a:r>
          </a:p>
          <a:p>
            <a:r>
              <a:rPr lang="ru-RU" sz="1600" dirty="0" smtClean="0">
                <a:solidFill>
                  <a:srgbClr val="002060"/>
                </a:solidFill>
                <a:latin typeface="Arial" pitchFamily="34" charset="0"/>
                <a:cs typeface="Arial" pitchFamily="34" charset="0"/>
              </a:rPr>
              <a:t>- «За вклад в развитие образования» - 1 педагог;</a:t>
            </a:r>
          </a:p>
          <a:p>
            <a:r>
              <a:rPr lang="ru-RU" sz="1600" dirty="0" smtClean="0">
                <a:solidFill>
                  <a:srgbClr val="002060"/>
                </a:solidFill>
                <a:latin typeface="Arial" pitchFamily="34" charset="0"/>
                <a:cs typeface="Arial" pitchFamily="34" charset="0"/>
              </a:rPr>
              <a:t>- «За личный вклад в реализацию национальных проектов в Кузбассе» - 1 педагог;</a:t>
            </a:r>
          </a:p>
          <a:p>
            <a:pPr>
              <a:buFontTx/>
              <a:buChar char="-"/>
            </a:pPr>
            <a:r>
              <a:rPr lang="ru-RU" sz="1600" dirty="0" smtClean="0">
                <a:solidFill>
                  <a:srgbClr val="002060"/>
                </a:solidFill>
                <a:latin typeface="Arial" pitchFamily="34" charset="0"/>
                <a:cs typeface="Arial" pitchFamily="34" charset="0"/>
              </a:rPr>
              <a:t>«65 лет Кемеровской области» - 1 педагог;</a:t>
            </a:r>
          </a:p>
          <a:p>
            <a:pPr>
              <a:buFontTx/>
              <a:buChar char="-"/>
            </a:pPr>
            <a:r>
              <a:rPr lang="ru-RU" sz="1600" dirty="0" smtClean="0">
                <a:solidFill>
                  <a:srgbClr val="002060"/>
                </a:solidFill>
                <a:latin typeface="Arial" pitchFamily="34" charset="0"/>
                <a:cs typeface="Arial" pitchFamily="34" charset="0"/>
              </a:rPr>
              <a:t>«75 лет Кемеровской области» - 2 педагога;</a:t>
            </a:r>
          </a:p>
          <a:p>
            <a:r>
              <a:rPr lang="ru-RU" sz="1600" dirty="0" smtClean="0">
                <a:solidFill>
                  <a:srgbClr val="002060"/>
                </a:solidFill>
                <a:latin typeface="Arial" pitchFamily="34" charset="0"/>
                <a:cs typeface="Arial" pitchFamily="34" charset="0"/>
              </a:rPr>
              <a:t>- «За  труд во славу Кузбасса» - 1 педагог;</a:t>
            </a:r>
          </a:p>
          <a:p>
            <a:r>
              <a:rPr lang="ru-RU" sz="1600" dirty="0" smtClean="0">
                <a:solidFill>
                  <a:srgbClr val="002060"/>
                </a:solidFill>
                <a:latin typeface="Arial" pitchFamily="34" charset="0"/>
                <a:cs typeface="Arial" pitchFamily="34" charset="0"/>
              </a:rPr>
              <a:t>- 3 педагога лицея – лауреаты конкурса «Лучший учитель России»;</a:t>
            </a:r>
          </a:p>
          <a:p>
            <a:r>
              <a:rPr lang="ru-RU" sz="1600" dirty="0" smtClean="0">
                <a:solidFill>
                  <a:srgbClr val="002060"/>
                </a:solidFill>
                <a:latin typeface="Arial" pitchFamily="34" charset="0"/>
                <a:cs typeface="Arial" pitchFamily="34" charset="0"/>
              </a:rPr>
              <a:t>- 2 педагога лицея – лауреаты конкурса  -  «100 лучших учителей Кузбасса»;</a:t>
            </a:r>
          </a:p>
          <a:p>
            <a:r>
              <a:rPr lang="ru-RU" sz="1600" dirty="0" smtClean="0">
                <a:solidFill>
                  <a:srgbClr val="002060"/>
                </a:solidFill>
                <a:latin typeface="Arial" pitchFamily="34" charset="0"/>
                <a:cs typeface="Arial" pitchFamily="34" charset="0"/>
              </a:rPr>
              <a:t>-«Герой Кузбасса» - 1 педагог.</a:t>
            </a:r>
          </a:p>
          <a:p>
            <a:endParaRPr lang="ru-RU" sz="16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938411"/>
            <a:ext cx="9144000" cy="1061829"/>
          </a:xfrm>
          <a:prstGeom prst="rect">
            <a:avLst/>
          </a:prstGeom>
          <a:noFill/>
        </p:spPr>
        <p:txBody>
          <a:bodyPr wrap="square" lIns="91440" tIns="45720" rIns="91440" bIns="45720">
            <a:spAutoFit/>
          </a:bodyPr>
          <a:lstStyle/>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Педагогические работники,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достигшие определенных успехов в профессиональной деятельности</a:t>
            </a:r>
            <a:endParaRPr lang="ru-RU" sz="21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07522" name="Picture 2" descr="C:\Users\LVKozireva\Desktop\фото педагогов\IMG_4102.JPG"/>
          <p:cNvPicPr>
            <a:picLocks noChangeAspect="1" noChangeArrowheads="1"/>
          </p:cNvPicPr>
          <p:nvPr/>
        </p:nvPicPr>
        <p:blipFill>
          <a:blip r:embed="rId5" cstate="print"/>
          <a:srcRect t="6250"/>
          <a:stretch>
            <a:fillRect/>
          </a:stretch>
        </p:blipFill>
        <p:spPr bwMode="auto">
          <a:xfrm>
            <a:off x="2857488" y="2000240"/>
            <a:ext cx="1524310" cy="2143140"/>
          </a:xfrm>
          <a:prstGeom prst="rect">
            <a:avLst/>
          </a:prstGeom>
          <a:ln>
            <a:noFill/>
          </a:ln>
          <a:effectLst>
            <a:softEdge rad="112500"/>
          </a:effectLst>
        </p:spPr>
      </p:pic>
      <p:pic>
        <p:nvPicPr>
          <p:cNvPr id="107524" name="Picture 4" descr="C:\Users\LVKozireva\Desktop\фото педагогов\DSC_4067.JPG"/>
          <p:cNvPicPr>
            <a:picLocks noChangeAspect="1" noChangeArrowheads="1"/>
          </p:cNvPicPr>
          <p:nvPr/>
        </p:nvPicPr>
        <p:blipFill>
          <a:blip r:embed="rId6" cstate="print"/>
          <a:srcRect/>
          <a:stretch>
            <a:fillRect/>
          </a:stretch>
        </p:blipFill>
        <p:spPr bwMode="auto">
          <a:xfrm>
            <a:off x="4286248" y="2071678"/>
            <a:ext cx="1377548" cy="2071702"/>
          </a:xfrm>
          <a:prstGeom prst="rect">
            <a:avLst/>
          </a:prstGeom>
          <a:ln>
            <a:noFill/>
          </a:ln>
          <a:effectLst>
            <a:softEdge rad="112500"/>
          </a:effectLst>
        </p:spPr>
      </p:pic>
      <p:pic>
        <p:nvPicPr>
          <p:cNvPr id="107526" name="Picture 6" descr="https://lh3.googleusercontent.com/m-jyqo6B7CNpZXf28BvtByNBL0lA9-SxVQPNGzYwOzrTh5rHxXulsEeuXUXFRE-yZdz4kZcD5yBM7soPuqfiEKtEkXb2JrlsRAPjSc-EvdWyp6XK0UG1Y0NcYgnU2WkEDycb5gAzuO-capvcgBLnKI65Kr8GcV8yrs9wCM0xGbuHCX2Yw2uO4HugeffyT3a9R5N2kyQmBMx7fikfj4eOyGqrISC15hfMrT3R-pFy26OOtuans0NqV2jK9_WdCepftNSpe3CTqlURrslqC8AHGVw3j2rUUkfN1iL2a0pb2Z7ydcHSYnre8Crg8We_l8O8mqmbP7wT_bCjot7wvDHt_2N9mjami73vdg06JL4P0xJSnSaDF06xya51BO1SWvaTEFbPQPrd1aAL8BszjghVohelr42buHqTVYVmfcZ11QANmWxSxkCphtAYg0kBL_9oQ7P6Oxw1lw3nBP9kAxRUHXPzmFw_0bUQa1qtGA-OapaskJskjdu-3e_hriYv4u25yO6seQgU9FoMNmg13t4cNxDmFTBOyWmAJVbCHCg-3OQ-Un260lYfZgXxhBMrjXy65aQuwclILVPlQTUIm7a0pZe9cSqBTebIzZCkMqX7AdNixrg=w250-h333-no"/>
          <p:cNvPicPr>
            <a:picLocks noChangeAspect="1" noChangeArrowheads="1"/>
          </p:cNvPicPr>
          <p:nvPr/>
        </p:nvPicPr>
        <p:blipFill>
          <a:blip r:embed="rId7"/>
          <a:srcRect/>
          <a:stretch>
            <a:fillRect/>
          </a:stretch>
        </p:blipFill>
        <p:spPr bwMode="auto">
          <a:xfrm rot="21198732">
            <a:off x="1471018" y="2154026"/>
            <a:ext cx="1533544" cy="2042681"/>
          </a:xfrm>
          <a:prstGeom prst="rect">
            <a:avLst/>
          </a:prstGeom>
          <a:ln>
            <a:noFill/>
          </a:ln>
          <a:effectLst>
            <a:softEdge rad="112500"/>
          </a:effectLst>
        </p:spPr>
      </p:pic>
      <p:pic>
        <p:nvPicPr>
          <p:cNvPr id="107528" name="Picture 8" descr="https://lh3.googleusercontent.com/fyEFLnRpAK66gb9hGlbhBc6qcE-lgEI_YHDBUSj7Tk0lu79e1_bVsQ24cmDKHTavMq1uF64thxxlfMLxXxr1u9ID4nX57Ub5uTGR7cm_Hf4dfCH48OOvi1v8BGD29xe8Y_iy-MJrSC5I25WU-yNWtHuL7yiEI-ZQ--0WftrUOMB61pQA9LII46uqUWXKo-iZZDHbRogcLMvG4IJ4G-yx-NzsDR-d0vSETl6PrUWefLlbM-2fP-IwQgpQjTmTuCxGp3lNawTxmnnIHTtA3Uoe1O1KmuU3ycFJ0WmnEsg9_ooG2CAu_P7G7NDBwqEFs4vkmorb12V-2Bvbx4hadzeQO2B05AojoppmiEJnJWmcRzGG6MrsmrFmrjKtXr-ognjZV1zDXvLajZmdJD0CCQoirnd3aDt4_cHEHuekOjDpqh8L_gb2qvYzwdK0H5cJUBdkm461HMM3kbM4qHpPpFVvj4dDC_iSu_TaKwpgeWTKvgk9mp_2ZoKeRFUDX7irxj8VgF8GXNyqqiwzFtdNGoi17uHMrt8TsgL9pGaTLM6Uoclh4YNHxESsgyS0ltFeA-Euy3zXIokholVnYfcTecDUb9YcdgPVs3WtH0k7lIIL90M-OH0=w386-h458-no"/>
          <p:cNvPicPr>
            <a:picLocks noChangeAspect="1" noChangeArrowheads="1"/>
          </p:cNvPicPr>
          <p:nvPr/>
        </p:nvPicPr>
        <p:blipFill>
          <a:blip r:embed="rId8"/>
          <a:srcRect/>
          <a:stretch>
            <a:fillRect/>
          </a:stretch>
        </p:blipFill>
        <p:spPr bwMode="auto">
          <a:xfrm rot="20740850">
            <a:off x="-112254" y="2268166"/>
            <a:ext cx="1867212" cy="2215501"/>
          </a:xfrm>
          <a:prstGeom prst="rect">
            <a:avLst/>
          </a:prstGeom>
          <a:ln>
            <a:noFill/>
          </a:ln>
          <a:effectLst>
            <a:softEdge rad="112500"/>
          </a:effectLst>
        </p:spPr>
      </p:pic>
      <p:pic>
        <p:nvPicPr>
          <p:cNvPr id="107532" name="Picture 12" descr="https://lh3.googleusercontent.com/8HCBnAmZt6_sFc22LJUca96vFJln-3PgE_k-n68ik-r7snLzorpbXJ0ui_PtSIyaB5xV3E_YMiB79FHjhamy3YvIaUAfkgxNva_ElcU6aex6hXBuy2BWmU-NlB7_Yu_ziVl66jxq0nLsgE_aA9KMAgn3dsvyrbcvKY6F6R6WkgYOoXYb8YVbmqzPbwebuQ4OnzR5zHnr1zdz5IUBlv4ZFNr2C6qFpRuIe9av3AeOgGW2RoL2r-mPZYF1sPf6sSlGTb9WqM6WXfoUHFBpdspUzGr7NFE2Lhv75KaH23XcDckOG9lm_EhK7xUDmNkhiAEl16VSw-ypcn_ZS9kD2ckBaYTh922lmbj8wLHycXHXgjLSjCUBPRSmkkF4nxMjJ9BtDvEKV8n11Vx67wGPNjT1XV_WhjFRG3klnpN9MJKrsSxsxPa0gI4gu2F1jHdmwx-jLcqr3uAuNFDjnzsQRC011ohx_jFrlI2hLEqav5HrpDnxXy6iBhGMrgqBa89xHrmZyuFhgTItDVrTXKqKEqLKcHr64HiHJDnnUHb96eYbJy5JBUBqLDHi8dw3EbqZ81GCANUxfS28c8bCAHdPDBnJkoVLMv2GQOXMa6I1SP-jjzRt1kI=w200-h300-no"/>
          <p:cNvPicPr>
            <a:picLocks noChangeAspect="1" noChangeArrowheads="1"/>
          </p:cNvPicPr>
          <p:nvPr/>
        </p:nvPicPr>
        <p:blipFill>
          <a:blip r:embed="rId9"/>
          <a:srcRect t="5750"/>
          <a:stretch>
            <a:fillRect/>
          </a:stretch>
        </p:blipFill>
        <p:spPr bwMode="auto">
          <a:xfrm rot="332981">
            <a:off x="5458430" y="2059938"/>
            <a:ext cx="1524011" cy="2154572"/>
          </a:xfrm>
          <a:prstGeom prst="rect">
            <a:avLst/>
          </a:prstGeom>
          <a:ln>
            <a:noFill/>
          </a:ln>
          <a:effectLst>
            <a:softEdge rad="112500"/>
          </a:effectLst>
        </p:spPr>
      </p:pic>
      <p:pic>
        <p:nvPicPr>
          <p:cNvPr id="107530" name="Picture 10" descr="http://lycey23.ru/images/teacher/trel.jpg"/>
          <p:cNvPicPr>
            <a:picLocks noChangeAspect="1" noChangeArrowheads="1"/>
          </p:cNvPicPr>
          <p:nvPr/>
        </p:nvPicPr>
        <p:blipFill>
          <a:blip r:embed="rId10" cstate="print"/>
          <a:srcRect/>
          <a:stretch>
            <a:fillRect/>
          </a:stretch>
        </p:blipFill>
        <p:spPr bwMode="auto">
          <a:xfrm rot="853238">
            <a:off x="6512489" y="2246183"/>
            <a:ext cx="1468319" cy="2071702"/>
          </a:xfrm>
          <a:prstGeom prst="rect">
            <a:avLst/>
          </a:prstGeom>
          <a:ln>
            <a:noFill/>
          </a:ln>
          <a:effectLst>
            <a:softEdge rad="112500"/>
          </a:effectLst>
        </p:spPr>
      </p:pic>
      <p:pic>
        <p:nvPicPr>
          <p:cNvPr id="17" name="Picture 3" descr="C:\Users\LVKozireva\Desktop\фото педагогов\IMG_4052.JPG"/>
          <p:cNvPicPr>
            <a:picLocks noChangeAspect="1" noChangeArrowheads="1"/>
          </p:cNvPicPr>
          <p:nvPr/>
        </p:nvPicPr>
        <p:blipFill>
          <a:blip r:embed="rId11" cstate="print"/>
          <a:srcRect t="4669"/>
          <a:stretch>
            <a:fillRect/>
          </a:stretch>
        </p:blipFill>
        <p:spPr bwMode="auto">
          <a:xfrm rot="933755" flipH="1">
            <a:off x="7647325" y="2285256"/>
            <a:ext cx="1616740" cy="2299078"/>
          </a:xfrm>
          <a:prstGeom prst="rect">
            <a:avLst/>
          </a:prstGeom>
          <a:ln>
            <a:noFill/>
          </a:ln>
          <a:effectLst>
            <a:softEdge rad="112500"/>
          </a:effectLst>
        </p:spPr>
      </p:pic>
      <p:pic>
        <p:nvPicPr>
          <p:cNvPr id="107534" name="Picture 14" descr="https://lh3.googleusercontent.com/fHlkvcnZ-xxe9vMmlwbqcHt11ehwVUdkbgmaqaI_5us1zd_mUWTY2WBCvtmJ81F0ulGGqjKqu3Mb9gpYq7fkuG9HCJNfszvcEmlhUj028cLSX9usqtbSqacL2tnczj1d3dNXAM-Cg5-1Ml2uSywd043tcmbDUrSVX_UnTwzh11nRj5tp0AXWGCJbFVojY9BXiDyMEQjXPcJl0x5HtR6eoCVttzvp8yPinm3WVKAg6qFutI5K2ZQMA4LEMSZiyZxoCyvaz-IShOSzjjKFWDivM3lZhJy4SmgYs-9wSAQQp-kZGKHv-mtxZMrHdCXth_yrJu4M_XJ9d9W9SApOHu0O6vJFb0lPId_woHrQcVsnzf0IIhMDZc9sz-FsgceLXeiGOOy4ebiVlwtfun7T6cDf4TtzhvfBA5DLel0sDHxn04jZT0vLyJ0yNpHhnKxV-H329tMyQsJvkiTfJHTKdm4YhVfstj2WIghz2aRG2oAjT6qHebc4S0yDQLQ5vFurasCfU7xHce1xZUL86sX0sbDVEudA10KZoOy7o7zd3YmuCWpDPo01qlovBmWn7F6-_QDdmwlNMNlUKxh6xbWVC8zh34dJX5JNqNY7hmrLh9ooPrkXdrk=w250-h365-no"/>
          <p:cNvPicPr>
            <a:picLocks noChangeAspect="1" noChangeArrowheads="1"/>
          </p:cNvPicPr>
          <p:nvPr/>
        </p:nvPicPr>
        <p:blipFill>
          <a:blip r:embed="rId12"/>
          <a:srcRect/>
          <a:stretch>
            <a:fillRect/>
          </a:stretch>
        </p:blipFill>
        <p:spPr bwMode="auto">
          <a:xfrm>
            <a:off x="473612" y="4376267"/>
            <a:ext cx="1455182" cy="2124567"/>
          </a:xfrm>
          <a:prstGeom prst="rect">
            <a:avLst/>
          </a:prstGeom>
          <a:ln>
            <a:noFill/>
          </a:ln>
          <a:effectLst>
            <a:softEdge rad="112500"/>
          </a:effectLst>
        </p:spPr>
      </p:pic>
      <p:pic>
        <p:nvPicPr>
          <p:cNvPr id="107536" name="Picture 16" descr="https://lh3.googleusercontent.com/Ak8ja1REQUwYqE83hB3ErXN6dmO_z1NBOmqjyYuJVNGVVwFyxhlroPLQ9HA2NZiUk4l3tSfvAyTtF9rRLLjjjlgaGnNE7KX-26ppBnM3aUr8qHtBC4fXEeYgvjPMnk06mXBbeguTqypFrCHd_XUngmGVNIUKlfOh5Mn8WCKsZ0dAFR98j-EGBD5ZEe1H03vg4InDe7SyN7UgjM1k6ohFKYWFDFa_XaDmNELWF-01z6hthDZlCAsWGxyKGkMYJNByrg8CJO2BSTlmhv3DimIF6Ewz5vNsG2FXWr0X_KyUbdLrTnfaObQO-w8jqUqrVZoJSvbwytOwHPFMA4FHtO_0oMuCc_tk8Bjny0GhbVjjmS3GZ3qAeCwZd1S2BiNsqsGBNwDPDw4N_DSu34_R1rStABzX2zjEnXHIAKYFJhb8ZD3_bBDQjjb1Gg8ZszK5XcI801IToxi1IX-K5KjhXeHo_op3EXVPeVuDKKg1zgMC7ynJtuEQ-JKWCiojHNwDQo1LCeQZN7Y-StlepnSqgQj-8WSUnIYaGcfHFZuPpGw60aNeYuqjAdOufWbLftiWjhconU0DpQIOcMfUsVxhXeTa2ktOsDhZpqvEo4Xm0wfX-A=w199-h240-no"/>
          <p:cNvPicPr>
            <a:picLocks noChangeAspect="1" noChangeArrowheads="1"/>
          </p:cNvPicPr>
          <p:nvPr/>
        </p:nvPicPr>
        <p:blipFill>
          <a:blip r:embed="rId13"/>
          <a:srcRect/>
          <a:stretch>
            <a:fillRect/>
          </a:stretch>
        </p:blipFill>
        <p:spPr bwMode="auto">
          <a:xfrm>
            <a:off x="1928794" y="4286256"/>
            <a:ext cx="1717785" cy="2071702"/>
          </a:xfrm>
          <a:prstGeom prst="rect">
            <a:avLst/>
          </a:prstGeom>
          <a:ln>
            <a:noFill/>
          </a:ln>
          <a:effectLst>
            <a:softEdge rad="112500"/>
          </a:effectLst>
        </p:spPr>
      </p:pic>
      <p:pic>
        <p:nvPicPr>
          <p:cNvPr id="107538" name="Picture 18" descr="https://lh3.googleusercontent.com/ONwHj4x8P4MS2eusdJ9ib9wXOoTpAYTi-96qsYGi6Es2TLpDHGWwksP7IaJF3E2fMRjT_HJT6XW64-_mISwuWv11zIj0ZpG8XQV6d6-u5PcVkTAZte8vxHqMA_p4mFVgItMiKTnm-F5jtNmu2XQE5Sn84EVOyyKdsND4eEk0JtwfCU-zLAUepQMUj8k5earjHd9y9H_-wOgK6golt5yO7xJCiYClZRGVjJM-kUrv3MyHnTTRTBu6VF1PNy94aKrok2HRnqGyOqftp8UQwxXMLz8JxTlHxen0w-FUunfI27JVghZrW_8udWkbSLngEl_GDmD_WB6OllEasVQG_eOH9j7wIKiXsWwgU8LWYyNeU2YpCc4AqEF_1PnjNdBiOMJDmxhgzH4avxfGD5LVaSw0n-hNGdxMqrLH3wUgW48UlIVzMakg-X0ZtoX5hscIqkVIqiR-fXuFrcL8wq8jScgUSsZJYZ-BJUS27Bfli0EjJGb-SKNR883Qj-hcylz9jfDLOxQU20Hy8cpTqIf-ez14rXK466doje54mgi_KxyCvLASxCD_E_hVE2_6sTiJGTLmENOsa6TH65aNT5DgPQTkhpjVbAG5yQxAF_UUUque7Y6MmZw=w250-h375-no"/>
          <p:cNvPicPr>
            <a:picLocks noChangeAspect="1" noChangeArrowheads="1"/>
          </p:cNvPicPr>
          <p:nvPr/>
        </p:nvPicPr>
        <p:blipFill>
          <a:blip r:embed="rId14"/>
          <a:srcRect/>
          <a:stretch>
            <a:fillRect/>
          </a:stretch>
        </p:blipFill>
        <p:spPr bwMode="auto">
          <a:xfrm>
            <a:off x="3643306" y="4214818"/>
            <a:ext cx="1476385" cy="2214578"/>
          </a:xfrm>
          <a:prstGeom prst="rect">
            <a:avLst/>
          </a:prstGeom>
          <a:ln>
            <a:noFill/>
          </a:ln>
          <a:effectLst>
            <a:softEdge rad="112500"/>
          </a:effectLst>
        </p:spPr>
      </p:pic>
      <p:pic>
        <p:nvPicPr>
          <p:cNvPr id="107540" name="Picture 20" descr="https://lh3.googleusercontent.com/ffLenOJvJRmECWd_2UkYXCVwots9Qez38FUMWt864zCRYdWQtUl-jwkmcSCHFYnbPN3SKaCWPFVa_BtGUPi8fRUdrO9Lx1WlLiyrpbVdrPX_rGC-6BMWDsRId7lMmyP_C-PAEo-TyyI2AdmV9mBgD3LxfsNbFYhpKb1Qn-7zj6_7yGgtn0QTsEEGiqZYq2lID0QL0HRfSJrDFsuD_q0F5jYzsCQoe64MNXTYOP-j6ujNhuOcFh-qVs07zPYoDkTH1Sy-aCAc4S27ud3PNBFDstZ1JILmq5naEa58ANOgb6KuQXoMrFyX-G3TJwG-kOf_C1XspRE5FqwjAEmfI56PIWODBBBYH7cq27imylA-LCLQKWLdYfMyDDb4Kk5zQiu6ziwIOK2XJm8uHDpSh1P-oy6kQzvKYm4gQDdQ0LG5QYjE9tOZRDfxPsNF5jwIAZTdu2HLzZZyz7sEvMiP17bSl1r3-Kk68TCWlRx_MFbqXJRSk2q5Wr_Wpu6SOMk-eEQhGPPJvmBiADJLbQtGSt8KPogkUqgUfhXY6HBCJmBdEeeBDH6h5VyCEd7LOr4Y1x2sl3WQZOJr_1nb7kpP8rE70-cmrRAKBzA_mzEXArzUa568kiQ=w250-h375-no"/>
          <p:cNvPicPr>
            <a:picLocks noChangeAspect="1" noChangeArrowheads="1"/>
          </p:cNvPicPr>
          <p:nvPr/>
        </p:nvPicPr>
        <p:blipFill>
          <a:blip r:embed="rId15"/>
          <a:srcRect/>
          <a:stretch>
            <a:fillRect/>
          </a:stretch>
        </p:blipFill>
        <p:spPr bwMode="auto">
          <a:xfrm>
            <a:off x="5214942" y="4214818"/>
            <a:ext cx="1476385" cy="2214578"/>
          </a:xfrm>
          <a:prstGeom prst="rect">
            <a:avLst/>
          </a:prstGeom>
          <a:ln>
            <a:noFill/>
          </a:ln>
          <a:effectLst>
            <a:softEdge rad="112500"/>
          </a:effectLst>
        </p:spPr>
      </p:pic>
      <p:pic>
        <p:nvPicPr>
          <p:cNvPr id="107542" name="Picture 22" descr="https://lh3.googleusercontent.com/Mi6eUx-QSJJIsMSGzhtX_00dtwKIue8_gzKJ9C8gdM1LGa-Ax30LJEf0L1L0AWPL6_GOuwiVZ38S5RNQJlXLUZpkmVyU3FK9Kg1VH_-Nf-aqiE2k6KFVHR9Ze37LwhvcHRCLprqNeSIt_5Rile2krTvkuQ8aJdGTmD2N83K2uSJ-UwmxlwTjoul-jRh16LH0P7TwnLg8yf5amA-aTPXbLDK_AXnjYNjwzLtgMF3E2_U0MZXYMyWm41zkquVnn-lEGgXLCIH4UCCcKS1gogqWLalEWVqsqVMMJnr1H5qo_Q_F9W9Cy6NluxxVietrRNcg-rVJfY5O8OBflHCtAoztHD0-OAmq09MWUBtnNe08g0plZmXTsZ46zBtL9tWVHjki7-IsH-SBnrkVgmDI9QB-5_d9PVOmAcKrCXxx9w4OIAkBF1DS60j-MyuW-Lqm8D2tx4Avk6hlEXKZzfh3iHjOsCZBJqoaoO1ZVPa6N1mJMFx2_ETZDpmHYni3WqR2xZo5_Hpx4PID3jdCf2wtkrAPFyxHU1HLFYJUSRV_rhJE2DBISHaR2pWPR2g3HIs2QsiHIHvw7TI95Fq8iGi1I0HL3oYz4xwyYztZ2zBf1m3vv2KH-DM=w250-h374-no"/>
          <p:cNvPicPr>
            <a:picLocks noChangeAspect="1" noChangeArrowheads="1"/>
          </p:cNvPicPr>
          <p:nvPr/>
        </p:nvPicPr>
        <p:blipFill>
          <a:blip r:embed="rId16"/>
          <a:srcRect/>
          <a:stretch>
            <a:fillRect/>
          </a:stretch>
        </p:blipFill>
        <p:spPr bwMode="auto">
          <a:xfrm>
            <a:off x="6786578" y="4286256"/>
            <a:ext cx="1426197" cy="2133591"/>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543807"/>
            <a:ext cx="9144000" cy="1384995"/>
          </a:xfrm>
          <a:prstGeom prst="rect">
            <a:avLst/>
          </a:prstGeom>
          <a:noFill/>
        </p:spPr>
        <p:txBody>
          <a:bodyPr wrap="square" lIns="91440" tIns="45720" rIns="91440" bIns="45720">
            <a:spAutoFit/>
          </a:bodyPr>
          <a:lstStyle/>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Молодые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педагогические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работники и их наставники, достигшие определенных успехов в профессиональной деятельности</a:t>
            </a:r>
            <a:endParaRPr lang="ru-RU" sz="21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09570" name="Picture 2" descr="https://lh3.googleusercontent.com/fWtSkwwmy3AE9Z1s_Wen7tVMCA5AnRf16ubghIKRtUsswHacobUGwCQ3kPnbPfp1JeRvDfzbhi2GkwGerfrocLkeTkGTkVE3J66gJuPd90r0KDVIUVj2bkFGmEQEytbVN2dqXNXiNFQtKNI2aQ97YUPCqjVRxB-hZ1K6pmPoDy4DoerDS617G4l0qElPM99HqrCaUWoDqPNXMtBd7VxYZdg7jAgURQjTd861qLJlXLQNQuUvEZxtktwQ0h1XPQJFgGa6wHkHE_dVTutk5YwmVNaOL8LicjYpy8jtVZG2o2tOdVjyr0tPgeQ6IZI3eMw1rjAXZxDHkQdKOvzPuQ47QpPNGM9dsKSD_mn4xFS_xJ9Y6I-pAtwTKUG76f4N2o7Ck-tAbUXX6VUst96GSYw5PvAv7bZ1X-Y-4b7XcbI8uwMMsCAY8DMXHilhYHgqMcvpRxduxRhvxpa1K8ShAwLfWQo7aVpQdQ-9lTu1wOiDXql4wq7IESKGgPSsoIv4drgtl4OIdZsWM-d1FfDYnN9pf1je_EF2DP0Fls6ufs1t4rFpoSzTfMhw36QrITgi_nTJhAInIFMG5k9TRgIsZTInEcV2gN4_6SpB01I7vKDPpQaXGFA=w324-h427-no"/>
          <p:cNvPicPr>
            <a:picLocks noChangeAspect="1" noChangeArrowheads="1"/>
          </p:cNvPicPr>
          <p:nvPr/>
        </p:nvPicPr>
        <p:blipFill>
          <a:blip r:embed="rId5" cstate="print"/>
          <a:srcRect/>
          <a:stretch>
            <a:fillRect/>
          </a:stretch>
        </p:blipFill>
        <p:spPr bwMode="auto">
          <a:xfrm>
            <a:off x="214281" y="2000240"/>
            <a:ext cx="1246735" cy="1643074"/>
          </a:xfrm>
          <a:prstGeom prst="rect">
            <a:avLst/>
          </a:prstGeom>
          <a:ln>
            <a:noFill/>
          </a:ln>
          <a:effectLst>
            <a:softEdge rad="112500"/>
          </a:effectLst>
        </p:spPr>
      </p:pic>
      <p:pic>
        <p:nvPicPr>
          <p:cNvPr id="109572" name="Picture 4" descr="https://lh3.googleusercontent.com/LI8YlkAD61_4AxMWHKUWm0emI6m3z5K_yKNH8eALO92qYUd2ig40N2U2IzZatqC-7pPd68on-FtP2skpkhAtjwktHn_2dari7yOQteLWPm9KtR5tm4FJ_BNEtW2bl13fPvlo6AwCiC2rmHQ_ykSlCpNaTRA3OyK7pYQgzsIrQKKu_YGVVj9KwWAKwnSdWTGU8d98dtJMScQLqhI0SlKf9OcSk2dBRh8FemJhBFoM6OQh6m9ByIpgj-1CJUm9VpnojhHHBjwu6CxRxQR3m8p5xIeQO3KFwRw8d8j0mi8SUesu8VSS5tjLDp3dv0WhNuTBKiz2N7RY5bvUInnHiU9cQ9M1eNr3JRtuKy0ictd4lpgQZ2oHkwGv8c2w2Df64oDt_usJNgm_01AwHuZXovyLpyFT-nw8R7Dy7jtu-LbOQ8nHDhpYiuUs4sxljyejY2wYuL4y7TcHe5m8Urxi7V3eGi5bjiLYSdTyQY8-waAR29ZoeFZX3Pkkj9TzmH2Bii1c50s_nbUyRA8MWkpmo7Hvuz5_Ie4K8rWT5C_rZNssgNZpBdIdD4ZTPdPuKkPtS-yRLDg7yPZ1VlzXM0lPRtzItbWTO4HhLRWm0DFDJGOBMjFmPlklGhOz=w225-h399-no"/>
          <p:cNvPicPr>
            <a:picLocks noChangeAspect="1" noChangeArrowheads="1"/>
          </p:cNvPicPr>
          <p:nvPr/>
        </p:nvPicPr>
        <p:blipFill>
          <a:blip r:embed="rId6"/>
          <a:srcRect/>
          <a:stretch>
            <a:fillRect/>
          </a:stretch>
        </p:blipFill>
        <p:spPr bwMode="auto">
          <a:xfrm>
            <a:off x="1428728" y="1928802"/>
            <a:ext cx="1000132" cy="1773568"/>
          </a:xfrm>
          <a:prstGeom prst="rect">
            <a:avLst/>
          </a:prstGeom>
          <a:ln>
            <a:noFill/>
          </a:ln>
          <a:effectLst>
            <a:softEdge rad="112500"/>
          </a:effectLst>
        </p:spPr>
      </p:pic>
      <p:sp>
        <p:nvSpPr>
          <p:cNvPr id="23" name="TextBox 22"/>
          <p:cNvSpPr txBox="1"/>
          <p:nvPr/>
        </p:nvSpPr>
        <p:spPr>
          <a:xfrm>
            <a:off x="-571536" y="3571876"/>
            <a:ext cx="3643306" cy="461665"/>
          </a:xfrm>
          <a:prstGeom prst="rect">
            <a:avLst/>
          </a:prstGeom>
          <a:noFill/>
        </p:spPr>
        <p:txBody>
          <a:bodyPr wrap="square" rtlCol="0">
            <a:spAutoFit/>
          </a:bodyPr>
          <a:lstStyle/>
          <a:p>
            <a:pPr algn="ctr"/>
            <a:r>
              <a:rPr lang="ru-RU" sz="1200" dirty="0" smtClean="0">
                <a:solidFill>
                  <a:srgbClr val="002060"/>
                </a:solidFill>
                <a:latin typeface="Arial" pitchFamily="34" charset="0"/>
                <a:cs typeface="Arial" pitchFamily="34" charset="0"/>
              </a:rPr>
              <a:t>Учителя информатики </a:t>
            </a:r>
          </a:p>
          <a:p>
            <a:pPr algn="ctr"/>
            <a:r>
              <a:rPr lang="ru-RU" sz="1200" dirty="0" err="1" smtClean="0">
                <a:solidFill>
                  <a:srgbClr val="002060"/>
                </a:solidFill>
                <a:latin typeface="Arial" pitchFamily="34" charset="0"/>
                <a:cs typeface="Arial" pitchFamily="34" charset="0"/>
              </a:rPr>
              <a:t>Полухина</a:t>
            </a:r>
            <a:r>
              <a:rPr lang="ru-RU" sz="1200" dirty="0" smtClean="0">
                <a:solidFill>
                  <a:srgbClr val="002060"/>
                </a:solidFill>
                <a:latin typeface="Arial" pitchFamily="34" charset="0"/>
                <a:cs typeface="Arial" pitchFamily="34" charset="0"/>
              </a:rPr>
              <a:t> П.А.  </a:t>
            </a:r>
            <a:r>
              <a:rPr lang="ru-RU" sz="1200" dirty="0" err="1" smtClean="0">
                <a:solidFill>
                  <a:srgbClr val="002060"/>
                </a:solidFill>
                <a:latin typeface="Arial" pitchFamily="34" charset="0"/>
                <a:cs typeface="Arial" pitchFamily="34" charset="0"/>
              </a:rPr>
              <a:t>Гараничева</a:t>
            </a:r>
            <a:r>
              <a:rPr lang="ru-RU" sz="1200" dirty="0" smtClean="0">
                <a:solidFill>
                  <a:srgbClr val="002060"/>
                </a:solidFill>
                <a:latin typeface="Arial" pitchFamily="34" charset="0"/>
                <a:cs typeface="Arial" pitchFamily="34" charset="0"/>
              </a:rPr>
              <a:t> С.В.</a:t>
            </a:r>
            <a:endParaRPr lang="ru-RU" sz="1200" dirty="0">
              <a:solidFill>
                <a:srgbClr val="002060"/>
              </a:solidFill>
              <a:latin typeface="Arial" pitchFamily="34" charset="0"/>
              <a:cs typeface="Arial" pitchFamily="34" charset="0"/>
            </a:endParaRPr>
          </a:p>
        </p:txBody>
      </p:sp>
      <p:pic>
        <p:nvPicPr>
          <p:cNvPr id="109574" name="Picture 6" descr="https://lh3.googleusercontent.com/2wqe33zLWZ3N22QmEHtPAz0P6-MA4QcThJdXCiifgtaQCFTBejfdG4uiVxJJeZQCz1SgtJLSwXNIO9izuZ2t8WOSzwG9Muc0HT386lnIxnnBJx1Fok-p_6gdEUaSn4Wf8TwAAD57zAYE73mCxxSnCUplSBbGTCUseR8gWOwPPN2wcExm5UQ56X2U42o7NpVCCSjym65jtpkosXzTCAhQZWri22-XRMEMWhGBbL5iAnq67NXimOUa2CqvvI6EeuuUkoobRuWqdQocjum0fiJpAcj7bocTcOT6yDUnofRff8Ag7IQYQjPyX2pcagrfWsv0V5CUCV1AFjhx_qEJsPwi7vpup_lun-UqAYNqjE7gPhWmBwR5NsmRm85JGY5A7tU_2H-1EZPdR_FySi0LGa1vYpeb8kNPOdPz3ftzUvisUXLx5D0RhWwTXTBLU2n3PE6tfs9GSH8paENFKFukzNrsSam2vEV4bBiVjGWxRvq0qwYfA0rf9j2kJRxWQth3od4AlITamkyMrSs_H_339XZjUDDQUbRITuN0sPh3gj2If4EmpoIReH7W1XneYS03ZWLEOW_ktugOysV2A9ROhv_Enh33z155htUZN_qInStsZ8765a4=w502-h764-no"/>
          <p:cNvPicPr>
            <a:picLocks noChangeAspect="1" noChangeArrowheads="1"/>
          </p:cNvPicPr>
          <p:nvPr/>
        </p:nvPicPr>
        <p:blipFill>
          <a:blip r:embed="rId7" cstate="print"/>
          <a:srcRect/>
          <a:stretch>
            <a:fillRect/>
          </a:stretch>
        </p:blipFill>
        <p:spPr bwMode="auto">
          <a:xfrm>
            <a:off x="4500562" y="1857364"/>
            <a:ext cx="1214446" cy="1848280"/>
          </a:xfrm>
          <a:prstGeom prst="rect">
            <a:avLst/>
          </a:prstGeom>
          <a:ln>
            <a:noFill/>
          </a:ln>
          <a:effectLst>
            <a:softEdge rad="112500"/>
          </a:effectLst>
        </p:spPr>
      </p:pic>
      <p:sp>
        <p:nvSpPr>
          <p:cNvPr id="25" name="TextBox 24"/>
          <p:cNvSpPr txBox="1"/>
          <p:nvPr/>
        </p:nvSpPr>
        <p:spPr>
          <a:xfrm>
            <a:off x="3571868" y="3571876"/>
            <a:ext cx="3000396" cy="646331"/>
          </a:xfrm>
          <a:prstGeom prst="rect">
            <a:avLst/>
          </a:prstGeom>
          <a:noFill/>
        </p:spPr>
        <p:txBody>
          <a:bodyPr wrap="square" rtlCol="0">
            <a:spAutoFit/>
          </a:bodyPr>
          <a:lstStyle/>
          <a:p>
            <a:pPr algn="ctr"/>
            <a:r>
              <a:rPr lang="ru-RU" sz="1200" dirty="0" smtClean="0">
                <a:solidFill>
                  <a:srgbClr val="002060"/>
                </a:solidFill>
                <a:latin typeface="Arial" pitchFamily="34" charset="0"/>
                <a:cs typeface="Arial" pitchFamily="34" charset="0"/>
              </a:rPr>
              <a:t>Наставник  </a:t>
            </a:r>
          </a:p>
          <a:p>
            <a:pPr algn="ctr"/>
            <a:r>
              <a:rPr lang="ru-RU" sz="1200" dirty="0" smtClean="0">
                <a:solidFill>
                  <a:srgbClr val="002060"/>
                </a:solidFill>
                <a:latin typeface="Arial" pitchFamily="34" charset="0"/>
                <a:cs typeface="Arial" pitchFamily="34" charset="0"/>
              </a:rPr>
              <a:t>учитель математики </a:t>
            </a:r>
          </a:p>
          <a:p>
            <a:pPr algn="ctr"/>
            <a:r>
              <a:rPr lang="ru-RU" sz="1200" dirty="0" smtClean="0">
                <a:solidFill>
                  <a:srgbClr val="002060"/>
                </a:solidFill>
                <a:latin typeface="Arial" pitchFamily="34" charset="0"/>
                <a:cs typeface="Arial" pitchFamily="34" charset="0"/>
              </a:rPr>
              <a:t>Чистякова С.В.</a:t>
            </a:r>
            <a:endParaRPr lang="ru-RU" sz="1200" dirty="0">
              <a:solidFill>
                <a:srgbClr val="002060"/>
              </a:solidFill>
              <a:latin typeface="Arial" pitchFamily="34" charset="0"/>
              <a:cs typeface="Arial" pitchFamily="34" charset="0"/>
            </a:endParaRPr>
          </a:p>
        </p:txBody>
      </p:sp>
      <p:pic>
        <p:nvPicPr>
          <p:cNvPr id="109576" name="Picture 8" descr="https://lh3.googleusercontent.com/Lxv8KdScM5NHb10cZGExCbakobMusZiiS6flOdrqUC2Oia0futx-4SYnfuWfkLo45fiznG-OD9Ej-wuTXO4VnTjqL1wQP3yiFTgFEaA95rrk-MthmQSmoGtPOn-kOs4SHyCXfVOfAZbMrMw04_LgV_jh7OaczWY2vmabHv8WaQrK8qBmAvedpikCKUZuVgjZPnErVtjx93tu6amvPmmnZ9W-qzPmd1i1jgr0_Ge2M5jSx3Rp4-DjDSHhfD7PXY2ml24ZYu-mRiX86zB_mapOOsbfMz9C8DyxYjkmMXs4WdYINMrtEHS3RAouA8kO17FE-W3Ds2buY9nvQmzCi3Rg88Hej6yc_lwv6pfXbv9L6gr4qTObEGKOjDQc74Y9X2LgRt6_AjbJIss-gH6uHZKML-2_m1xRDUz-u_F4-_DcnVHydXJpBGZ60dgHeZJI-b3LzUvFeBPCjEsiyVHyhqFQE7pHgyt6gfbwJlNF1NNkzz5j5EGa1Ka9T5jDvexkPa2Ua7HblymbAuB2jGYUWGxB3Dx36J46tBc5ItrUQY9uIkjpyr7sKWRYaXvz_u10ZUo67V0Jf_sRT5h2IDdw2GgfFqI2GJ739XCGXPx5bW5GVfvrbdTD6kiEO6y2Qv2-Er_KgERzq8SdKtd63NnV_OYCEXAft6udeP8=w302-h370-no"/>
          <p:cNvPicPr>
            <a:picLocks noChangeAspect="1" noChangeArrowheads="1"/>
          </p:cNvPicPr>
          <p:nvPr/>
        </p:nvPicPr>
        <p:blipFill>
          <a:blip r:embed="rId8"/>
          <a:srcRect/>
          <a:stretch>
            <a:fillRect/>
          </a:stretch>
        </p:blipFill>
        <p:spPr bwMode="auto">
          <a:xfrm>
            <a:off x="2714612" y="1928802"/>
            <a:ext cx="1428760" cy="1750469"/>
          </a:xfrm>
          <a:prstGeom prst="rect">
            <a:avLst/>
          </a:prstGeom>
          <a:ln>
            <a:noFill/>
          </a:ln>
          <a:effectLst>
            <a:softEdge rad="112500"/>
          </a:effectLst>
        </p:spPr>
      </p:pic>
      <p:sp>
        <p:nvSpPr>
          <p:cNvPr id="27" name="TextBox 26"/>
          <p:cNvSpPr txBox="1"/>
          <p:nvPr/>
        </p:nvSpPr>
        <p:spPr>
          <a:xfrm>
            <a:off x="2214546" y="3571876"/>
            <a:ext cx="2428892" cy="461665"/>
          </a:xfrm>
          <a:prstGeom prst="rect">
            <a:avLst/>
          </a:prstGeom>
          <a:noFill/>
        </p:spPr>
        <p:txBody>
          <a:bodyPr wrap="square" rtlCol="0">
            <a:spAutoFit/>
          </a:bodyPr>
          <a:lstStyle/>
          <a:p>
            <a:pPr algn="ctr"/>
            <a:r>
              <a:rPr lang="ru-RU" sz="1200" dirty="0" smtClean="0">
                <a:solidFill>
                  <a:srgbClr val="002060"/>
                </a:solidFill>
                <a:latin typeface="Arial" pitchFamily="34" charset="0"/>
                <a:cs typeface="Arial" pitchFamily="34" charset="0"/>
              </a:rPr>
              <a:t>Учитель математики</a:t>
            </a:r>
          </a:p>
          <a:p>
            <a:pPr algn="ctr"/>
            <a:r>
              <a:rPr lang="ru-RU" sz="1200" dirty="0" err="1" smtClean="0">
                <a:solidFill>
                  <a:srgbClr val="002060"/>
                </a:solidFill>
                <a:latin typeface="Arial" pitchFamily="34" charset="0"/>
                <a:cs typeface="Arial" pitchFamily="34" charset="0"/>
              </a:rPr>
              <a:t>Кирясова</a:t>
            </a:r>
            <a:r>
              <a:rPr lang="ru-RU" sz="1200" dirty="0" smtClean="0">
                <a:solidFill>
                  <a:srgbClr val="002060"/>
                </a:solidFill>
                <a:latin typeface="Arial" pitchFamily="34" charset="0"/>
                <a:cs typeface="Arial" pitchFamily="34" charset="0"/>
              </a:rPr>
              <a:t> С.В.</a:t>
            </a:r>
            <a:endParaRPr lang="ru-RU" sz="1200" dirty="0">
              <a:solidFill>
                <a:srgbClr val="002060"/>
              </a:solidFill>
              <a:latin typeface="Arial" pitchFamily="34" charset="0"/>
              <a:cs typeface="Arial" pitchFamily="34" charset="0"/>
            </a:endParaRPr>
          </a:p>
        </p:txBody>
      </p:sp>
      <p:pic>
        <p:nvPicPr>
          <p:cNvPr id="109578" name="Picture 10" descr="https://lh3.googleusercontent.com/c9fFpewGI8rM_O6UkNFA2mG8zB6qjA6nW41Z8spyU9LGRD-PhO5_yNBSmxCPxYUkql8XcMFU1KnjthUuXFxoizyz_J5ARaijtwAOBcUfU3zJ6loib0PxuLVDUyVL1Hc7zwo8lh-htpa_ipZD3-SaO8sgVrkdvxnINJx0oM4EMrqwr_nPU6fc-H23WlJF7jr4FFkt7HmGn6H0lMfTgOQOC6CcQeFH_vbmeghF_dOYUCv0D2u4Djx3nev_7jfFp7NoxAAvpLQ1ynQ5kGZzz8YqcXAaATfCbnTHVgHEVkzkWM1FKMQnEd5tJ81jM8c7p_LPcvM1g_5jv6jdMYQodJjL813Y00okyXAeootW8VcEOiHgCcnj02jZQylfbHRycGNjQNoBfbNKEMGkYNYgcLtdMM7OuUKS1F_zoJGA2ZLjrwmL6HI0kJL3_TLqrOLEMfZFhOhK4qFUGZcaeuYMRleRVGns46NFkbfUCtevRAZ3s-n1NzWExUhyugP41pwlKWBi-uLcoIIqkZHvjl_Px4kvZ5C20OX7Zs_9YoPNGS-K6tenmn8UlV3QMaHU11aInaP7CKZj9XaKgWbNzg9yOrRUhQuTm42Zanb_z5YWb-yS9gBcG-Zg=w720-h960-no"/>
          <p:cNvPicPr>
            <a:picLocks noChangeAspect="1" noChangeArrowheads="1"/>
          </p:cNvPicPr>
          <p:nvPr/>
        </p:nvPicPr>
        <p:blipFill>
          <a:blip r:embed="rId9"/>
          <a:srcRect t="8854" r="39582" b="39063"/>
          <a:stretch>
            <a:fillRect/>
          </a:stretch>
        </p:blipFill>
        <p:spPr bwMode="auto">
          <a:xfrm>
            <a:off x="214282" y="4143379"/>
            <a:ext cx="1714512" cy="1970705"/>
          </a:xfrm>
          <a:prstGeom prst="rect">
            <a:avLst/>
          </a:prstGeom>
          <a:ln>
            <a:noFill/>
          </a:ln>
          <a:effectLst>
            <a:softEdge rad="112500"/>
          </a:effectLst>
        </p:spPr>
      </p:pic>
      <p:sp>
        <p:nvSpPr>
          <p:cNvPr id="29" name="TextBox 28"/>
          <p:cNvSpPr txBox="1"/>
          <p:nvPr/>
        </p:nvSpPr>
        <p:spPr>
          <a:xfrm>
            <a:off x="642910" y="6072206"/>
            <a:ext cx="2357422" cy="461665"/>
          </a:xfrm>
          <a:prstGeom prst="rect">
            <a:avLst/>
          </a:prstGeom>
          <a:noFill/>
        </p:spPr>
        <p:txBody>
          <a:bodyPr wrap="square" rtlCol="0">
            <a:spAutoFit/>
          </a:bodyPr>
          <a:lstStyle/>
          <a:p>
            <a:pPr algn="ctr"/>
            <a:r>
              <a:rPr lang="ru-RU" sz="1200" dirty="0" smtClean="0">
                <a:solidFill>
                  <a:srgbClr val="002060"/>
                </a:solidFill>
                <a:latin typeface="Arial" pitchFamily="34" charset="0"/>
                <a:cs typeface="Arial" pitchFamily="34" charset="0"/>
              </a:rPr>
              <a:t>Учителя начальных классов</a:t>
            </a:r>
          </a:p>
          <a:p>
            <a:pPr algn="ctr"/>
            <a:r>
              <a:rPr lang="ru-RU" sz="1200" dirty="0" smtClean="0">
                <a:solidFill>
                  <a:srgbClr val="002060"/>
                </a:solidFill>
                <a:latin typeface="Arial" pitchFamily="34" charset="0"/>
                <a:cs typeface="Arial" pitchFamily="34" charset="0"/>
              </a:rPr>
              <a:t>Карманова Н.В.  Альберт Е.А.</a:t>
            </a:r>
            <a:endParaRPr lang="ru-RU" sz="1200" dirty="0">
              <a:solidFill>
                <a:srgbClr val="002060"/>
              </a:solidFill>
              <a:latin typeface="Arial" pitchFamily="34" charset="0"/>
              <a:cs typeface="Arial" pitchFamily="34" charset="0"/>
            </a:endParaRPr>
          </a:p>
        </p:txBody>
      </p:sp>
      <p:pic>
        <p:nvPicPr>
          <p:cNvPr id="109580" name="Picture 12" descr="https://lh3.googleusercontent.com/EOx06gCrc9FDQ9SqnTzlpdfV0AWKHihfvCE01y71NkLnfl9D6PZljPaR1fCjjGvtZ0Itui-_YREiKlw9EqQ3ng0OIMMh8RqRONFMYmeoN6RIBfoE7O54QSNenBLp9bHgHGZ0Uo4yhtljeCCPp2zkOTNQ-LbVQmyN7WAKJSojtuZL0exynIVMyG-JsEZ1A16lblQ0t8v-EY_4sWzYnuQhng5ghZJRN4v_hITOEDnrLkbwT7w2TDxkgffDNDiCPMqb7BCCXPcvpgjXvPMT9EyXtZMH1JO_XRkKFkWoiyhMSistlRxJ_pg0CpF4amK4ZlghqrXthgXhQ66wSsLVusBtg-bOPtOPASCUyZ-hnZsuI4ypXDiLebyVMZE-7pv7VuFebG2aPfPJpbr2p_cb7F-mCr_yL_X_illNjt7Mo8fwa-zsyfPjb0bIzAyo_Pk2JUZO8ertN7M3cwUB8ik-YS97kWOSDO8QqXotBE-FpME91M4q9eYEjkdg30Lacoi5pxLOzkJm9VTYM4Z3e88c6nS6_lC-Aew94wnv-Nmzi7GL-YsAwL1zLb6VUgCiWTdYrgdpQrTNv68B-4YYCxnMQaABBbithsoq-yVxlzhQ54udGhgiecfK=w246-h328-no"/>
          <p:cNvPicPr>
            <a:picLocks noChangeAspect="1" noChangeArrowheads="1"/>
          </p:cNvPicPr>
          <p:nvPr/>
        </p:nvPicPr>
        <p:blipFill>
          <a:blip r:embed="rId10"/>
          <a:srcRect l="13636" r="13636" b="35227"/>
          <a:stretch>
            <a:fillRect/>
          </a:stretch>
        </p:blipFill>
        <p:spPr bwMode="auto">
          <a:xfrm>
            <a:off x="6858016" y="1785925"/>
            <a:ext cx="1571636" cy="1866317"/>
          </a:xfrm>
          <a:prstGeom prst="rect">
            <a:avLst/>
          </a:prstGeom>
          <a:ln>
            <a:noFill/>
          </a:ln>
          <a:effectLst>
            <a:softEdge rad="112500"/>
          </a:effectLst>
        </p:spPr>
      </p:pic>
      <p:pic>
        <p:nvPicPr>
          <p:cNvPr id="109582" name="Picture 14" descr="https://lh3.googleusercontent.com/yRYKtq88YFJ_PTxBdKjJi_7FrmXSbg42D2uf76Xqk1y70axd8ZE8N2CfMsuY2V74nfUSR0G7aD5TEDnI1eKsRYGfXmW5K1gCZ_KUhvB8mnSZOdFheIia8toj624D2XaWBxfV-ekiA7c72dImQrb5D_cLFoPz91UHNoPuExTCNTpfrWa3kKcNUiC9I8-PSRsSfbXn2n4UcajfnnD6M5rA1ni141K39Uc2rFYZjJfDxKZuClw8IFPq_kgmVS_GrJbxMiSNZ3dik5qvhjxwGViJZ99cBmaAmqX48mlDG_vTUMGTV9oLw1wXdTKNXK0TvCTXZkL1Au8ENGSQbd0jsPIcNxDfunTfXgG2UnQ3LmLXvkImuXdUy0gQwyD0ks7ks1bsnqXlQPYYEwNQ-c18hx1Ln2xpx-v-rujjnFviZ-IVqcYl1TZ2v6Rfubiqi8Ub9_a02VWQeh0uoOoLVbBmHGCpMsGVUAule0gUO3vmdW501v9UvpPpTcnAOzB_GEH1Eo2fCB1nBTwn5tt_IOTWfV83vVbTk4VOqg42l3IC9guj82INsXvTUc4QrIiaBhI2Jhkmw6e1qGFvjiTi-6T_vBX6Y-u_og60NJ2ZlXyXsTgSM_-iBTI=w200-h300-no"/>
          <p:cNvPicPr>
            <a:picLocks noChangeAspect="1" noChangeArrowheads="1"/>
          </p:cNvPicPr>
          <p:nvPr/>
        </p:nvPicPr>
        <p:blipFill>
          <a:blip r:embed="rId11"/>
          <a:srcRect t="10000"/>
          <a:stretch>
            <a:fillRect/>
          </a:stretch>
        </p:blipFill>
        <p:spPr bwMode="auto">
          <a:xfrm flipH="1">
            <a:off x="3786182" y="4071942"/>
            <a:ext cx="1500198" cy="2000264"/>
          </a:xfrm>
          <a:prstGeom prst="rect">
            <a:avLst/>
          </a:prstGeom>
          <a:ln>
            <a:noFill/>
          </a:ln>
          <a:effectLst>
            <a:softEdge rad="112500"/>
          </a:effectLst>
        </p:spPr>
      </p:pic>
      <p:sp>
        <p:nvSpPr>
          <p:cNvPr id="32" name="TextBox 31"/>
          <p:cNvSpPr txBox="1"/>
          <p:nvPr/>
        </p:nvSpPr>
        <p:spPr>
          <a:xfrm>
            <a:off x="3000364" y="6072206"/>
            <a:ext cx="2714644" cy="646331"/>
          </a:xfrm>
          <a:prstGeom prst="rect">
            <a:avLst/>
          </a:prstGeom>
          <a:noFill/>
        </p:spPr>
        <p:txBody>
          <a:bodyPr wrap="square" rtlCol="0">
            <a:spAutoFit/>
          </a:bodyPr>
          <a:lstStyle/>
          <a:p>
            <a:pPr algn="ctr"/>
            <a:r>
              <a:rPr lang="ru-RU" sz="1200" dirty="0" smtClean="0">
                <a:solidFill>
                  <a:srgbClr val="002060"/>
                </a:solidFill>
                <a:latin typeface="Arial" pitchFamily="34" charset="0"/>
                <a:cs typeface="Arial" pitchFamily="34" charset="0"/>
              </a:rPr>
              <a:t>Наставник </a:t>
            </a:r>
          </a:p>
          <a:p>
            <a:pPr algn="ctr"/>
            <a:r>
              <a:rPr lang="ru-RU" sz="1200" dirty="0" smtClean="0">
                <a:solidFill>
                  <a:srgbClr val="002060"/>
                </a:solidFill>
                <a:latin typeface="Arial" pitchFamily="34" charset="0"/>
                <a:cs typeface="Arial" pitchFamily="34" charset="0"/>
              </a:rPr>
              <a:t>Учитель начальных классов </a:t>
            </a:r>
            <a:r>
              <a:rPr lang="ru-RU" sz="1200" dirty="0" err="1" smtClean="0">
                <a:solidFill>
                  <a:srgbClr val="002060"/>
                </a:solidFill>
                <a:latin typeface="Arial" pitchFamily="34" charset="0"/>
                <a:cs typeface="Arial" pitchFamily="34" charset="0"/>
              </a:rPr>
              <a:t>Шабарова</a:t>
            </a:r>
            <a:r>
              <a:rPr lang="ru-RU" sz="1200" dirty="0" smtClean="0">
                <a:solidFill>
                  <a:srgbClr val="002060"/>
                </a:solidFill>
                <a:latin typeface="Arial" pitchFamily="34" charset="0"/>
                <a:cs typeface="Arial" pitchFamily="34" charset="0"/>
              </a:rPr>
              <a:t> Н.Н..</a:t>
            </a:r>
            <a:endParaRPr lang="ru-RU" sz="1200" dirty="0">
              <a:solidFill>
                <a:srgbClr val="002060"/>
              </a:solidFill>
              <a:latin typeface="Arial" pitchFamily="34" charset="0"/>
              <a:cs typeface="Arial" pitchFamily="34" charset="0"/>
            </a:endParaRPr>
          </a:p>
        </p:txBody>
      </p:sp>
      <p:pic>
        <p:nvPicPr>
          <p:cNvPr id="109584" name="Picture 16" descr="https://lh3.googleusercontent.com/tEFcWxYnWlAfy2_HLIfMm8VvqKGTvHOQUNiH4HJQM1KS2ni8yY5ufr2tvujByMz4vtAub8pDfScSKsjoql2McBR-a7I2P9hpu3MINXmoxB8EDwejPG3bOEI3oCieLGhrAaflJ57oHHkHq3m4sjSGAoLY-fFWbamLyFd_DbCfFZOz8ix7eBo8m5qA_ST2N9w9f2MIBXgty75eLdM8KGTKpz62tG_Mz489Sl25V-TSA0Dc4OCAYWHKrAZmla_zC-ioqMH3S-XrGqKrlM0B3u0876dklfnAlFukHqzP9igxNq_b0PxMBPYGp0_TAN1jQv7244sc56mPn3YRUu3Qym5_rL1BPhFTZg0nn5l3bcjuewkrEYEB7KWTjkFpRq98t3KomaEbErZzB6i0fU9j9eEv7z4furs0H67hFZsdeYoogWk9qzNOeP6KnJKMMuzH2CHZ__RkOV5oXDb5csnB1nkX0nO2ITlJMo1mKYgz17YF8P8xxs-c_v8m5omaTQ7eUH2gJPt8jp5trX18aLkkhHxPQD1jTThyuZB2NXHrI6Bjjf-KlzziKuYBBraaqpo7LliWrz2nw7yTrKh2D-JBcTBNM1Qj9TamVNEVEKX1a7AaSSTgAyY=w336-h441-no"/>
          <p:cNvPicPr>
            <a:picLocks noChangeAspect="1" noChangeArrowheads="1"/>
          </p:cNvPicPr>
          <p:nvPr/>
        </p:nvPicPr>
        <p:blipFill>
          <a:blip r:embed="rId12"/>
          <a:srcRect/>
          <a:stretch>
            <a:fillRect/>
          </a:stretch>
        </p:blipFill>
        <p:spPr bwMode="auto">
          <a:xfrm>
            <a:off x="6858016" y="4144302"/>
            <a:ext cx="1414450" cy="1856466"/>
          </a:xfrm>
          <a:prstGeom prst="rect">
            <a:avLst/>
          </a:prstGeom>
          <a:ln>
            <a:noFill/>
          </a:ln>
          <a:effectLst>
            <a:softEdge rad="112500"/>
          </a:effectLst>
        </p:spPr>
      </p:pic>
      <p:sp>
        <p:nvSpPr>
          <p:cNvPr id="34" name="TextBox 33"/>
          <p:cNvSpPr txBox="1"/>
          <p:nvPr/>
        </p:nvSpPr>
        <p:spPr>
          <a:xfrm>
            <a:off x="5715008" y="3643314"/>
            <a:ext cx="3643306" cy="461665"/>
          </a:xfrm>
          <a:prstGeom prst="rect">
            <a:avLst/>
          </a:prstGeom>
          <a:noFill/>
        </p:spPr>
        <p:txBody>
          <a:bodyPr wrap="square" rtlCol="0">
            <a:spAutoFit/>
          </a:bodyPr>
          <a:lstStyle/>
          <a:p>
            <a:pPr algn="ctr"/>
            <a:r>
              <a:rPr lang="ru-RU" sz="1200" dirty="0" smtClean="0">
                <a:solidFill>
                  <a:srgbClr val="002060"/>
                </a:solidFill>
                <a:latin typeface="Arial" pitchFamily="34" charset="0"/>
                <a:cs typeface="Arial" pitchFamily="34" charset="0"/>
              </a:rPr>
              <a:t>Учитель иностранного языка</a:t>
            </a:r>
          </a:p>
          <a:p>
            <a:pPr algn="ctr"/>
            <a:r>
              <a:rPr lang="ru-RU" sz="1200" dirty="0" err="1" smtClean="0">
                <a:solidFill>
                  <a:srgbClr val="002060"/>
                </a:solidFill>
                <a:latin typeface="Arial" pitchFamily="34" charset="0"/>
                <a:cs typeface="Arial" pitchFamily="34" charset="0"/>
              </a:rPr>
              <a:t>Соломатова</a:t>
            </a:r>
            <a:r>
              <a:rPr lang="ru-RU" sz="1200" dirty="0" smtClean="0">
                <a:solidFill>
                  <a:srgbClr val="002060"/>
                </a:solidFill>
                <a:latin typeface="Arial" pitchFamily="34" charset="0"/>
                <a:cs typeface="Arial" pitchFamily="34" charset="0"/>
              </a:rPr>
              <a:t> Л.В.</a:t>
            </a:r>
            <a:endParaRPr lang="ru-RU" sz="1200" dirty="0">
              <a:solidFill>
                <a:srgbClr val="002060"/>
              </a:solidFill>
              <a:latin typeface="Arial" pitchFamily="34" charset="0"/>
              <a:cs typeface="Arial" pitchFamily="34" charset="0"/>
            </a:endParaRPr>
          </a:p>
        </p:txBody>
      </p:sp>
      <p:pic>
        <p:nvPicPr>
          <p:cNvPr id="109586" name="Picture 18" descr="https://lh3.googleusercontent.com/5tw_siuT_J17LhfocHRetGfa6e0aKn5gJDLePBk-_HQTzfG5oSjILOvhCCvwNsnCBEkZ9tMZcP069E7WPgc-5JqzIev0jXuO5ArK2R1dRmCTQ6kXZMMbORQfnLRIjp7QtqKSAYHJIVm9esL3B4k-ZmndSiFL_c1J7hJhhu9sTkVqkB_Q9s0CNJT_X5_E7FccFO68BdjSbwfjK_EtZAegJh1qNGDBeoYnB9yFFfD6nrzQVLv1obTILxD98A5q4tkL_6ft82fYFjvJzHAf9dxd5RFVt_ak5y7lnAXkuhXPtNK9RhIfe17Fdkf3RXTotP8FwnrClKKn-3fds0gH5eGC4w1dAvtdXaoQsISXuYcLHt68Tr3LLtWAhbnGJRBCNw3vzboi6M2FmbUIHx_i0y9Icy_caZ08odQbkQDPSIssoK0_dtoW-v7YNRGLW2iTFZDuRLbqs5ieKkkNu2TlJQewz6y1dR4doDWKYLFxqKhLY7iye1RM9RuwETbMKhH0rFystUPQuzCyR7tIGelqCvDQgZSYkY5Td8oAFxV8zXEz-4nyZZOoi2VYG8rwj_hK2gtQ3L0ix6vvz4xMvGRLgA3sCy6J2g2zF0OvRDaK8ZRC4L9vZ4g=w574-h768-no"/>
          <p:cNvPicPr>
            <a:picLocks noChangeAspect="1" noChangeArrowheads="1"/>
          </p:cNvPicPr>
          <p:nvPr/>
        </p:nvPicPr>
        <p:blipFill>
          <a:blip r:embed="rId13" cstate="print"/>
          <a:srcRect t="7758"/>
          <a:stretch>
            <a:fillRect/>
          </a:stretch>
        </p:blipFill>
        <p:spPr bwMode="auto">
          <a:xfrm>
            <a:off x="1857356" y="4071942"/>
            <a:ext cx="1620732" cy="2000264"/>
          </a:xfrm>
          <a:prstGeom prst="rect">
            <a:avLst/>
          </a:prstGeom>
          <a:ln>
            <a:noFill/>
          </a:ln>
          <a:effectLst>
            <a:softEdge rad="112500"/>
          </a:effectLst>
        </p:spPr>
      </p:pic>
      <p:sp>
        <p:nvSpPr>
          <p:cNvPr id="36" name="TextBox 35"/>
          <p:cNvSpPr txBox="1"/>
          <p:nvPr/>
        </p:nvSpPr>
        <p:spPr>
          <a:xfrm>
            <a:off x="5786446" y="5997379"/>
            <a:ext cx="3643306" cy="646331"/>
          </a:xfrm>
          <a:prstGeom prst="rect">
            <a:avLst/>
          </a:prstGeom>
          <a:noFill/>
        </p:spPr>
        <p:txBody>
          <a:bodyPr wrap="square" rtlCol="0">
            <a:spAutoFit/>
          </a:bodyPr>
          <a:lstStyle/>
          <a:p>
            <a:pPr algn="ctr"/>
            <a:r>
              <a:rPr lang="ru-RU" sz="1200" dirty="0" smtClean="0">
                <a:solidFill>
                  <a:srgbClr val="002060"/>
                </a:solidFill>
                <a:latin typeface="Arial" pitchFamily="34" charset="0"/>
                <a:cs typeface="Arial" pitchFamily="34" charset="0"/>
              </a:rPr>
              <a:t>Наставник</a:t>
            </a:r>
          </a:p>
          <a:p>
            <a:pPr algn="ctr"/>
            <a:r>
              <a:rPr lang="ru-RU" sz="1200" dirty="0" smtClean="0">
                <a:solidFill>
                  <a:srgbClr val="002060"/>
                </a:solidFill>
                <a:latin typeface="Arial" pitchFamily="34" charset="0"/>
                <a:cs typeface="Arial" pitchFamily="34" charset="0"/>
              </a:rPr>
              <a:t>Учителя иностранного языка</a:t>
            </a:r>
          </a:p>
          <a:p>
            <a:pPr algn="ctr"/>
            <a:r>
              <a:rPr lang="ru-RU" sz="1200" dirty="0" err="1" smtClean="0">
                <a:solidFill>
                  <a:srgbClr val="002060"/>
                </a:solidFill>
                <a:latin typeface="Arial" pitchFamily="34" charset="0"/>
                <a:cs typeface="Arial" pitchFamily="34" charset="0"/>
              </a:rPr>
              <a:t>Курохтина</a:t>
            </a:r>
            <a:r>
              <a:rPr lang="ru-RU" sz="1200" dirty="0" smtClean="0">
                <a:solidFill>
                  <a:srgbClr val="002060"/>
                </a:solidFill>
                <a:latin typeface="Arial" pitchFamily="34" charset="0"/>
                <a:cs typeface="Arial" pitchFamily="34" charset="0"/>
              </a:rPr>
              <a:t> Н.Ю.</a:t>
            </a:r>
            <a:endParaRPr lang="ru-RU" sz="12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grpSp>
        <p:nvGrpSpPr>
          <p:cNvPr id="4"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669177"/>
            <a:ext cx="8786874" cy="830997"/>
          </a:xfrm>
          <a:prstGeom prst="rect">
            <a:avLst/>
          </a:prstGeom>
          <a:noFill/>
        </p:spPr>
        <p:txBody>
          <a:bodyPr wrap="square" lIns="91440" tIns="45720" rIns="91440" bIns="45720">
            <a:spAutoFit/>
          </a:bodyPr>
          <a:lstStyle/>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История </a:t>
            </a:r>
          </a:p>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образовательной организации</a:t>
            </a:r>
            <a:endParaRPr lang="ru-RU"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1" name="Прямоугольник 10"/>
          <p:cNvSpPr/>
          <p:nvPr/>
        </p:nvSpPr>
        <p:spPr>
          <a:xfrm>
            <a:off x="785786" y="1500174"/>
            <a:ext cx="8143932" cy="646331"/>
          </a:xfrm>
          <a:prstGeom prst="rect">
            <a:avLst/>
          </a:prstGeom>
        </p:spPr>
        <p:txBody>
          <a:bodyPr wrap="square">
            <a:spAutoFit/>
          </a:bodyPr>
          <a:lstStyle/>
          <a:p>
            <a:pPr algn="ctr">
              <a:defRPr/>
            </a:pP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rPr>
              <a:t>Общеобразовательная школа №23 была открыта в 1934 году. </a:t>
            </a:r>
          </a:p>
          <a:p>
            <a:pPr algn="ctr">
              <a:defRPr/>
            </a:pP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rPr>
              <a:t>Новое здание школы №23 было построено в 1974 году. </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endParaRPr>
          </a:p>
        </p:txBody>
      </p:sp>
      <p:pic>
        <p:nvPicPr>
          <p:cNvPr id="13" name="Picture 2" descr="IMG_0035"/>
          <p:cNvPicPr>
            <a:picLocks noChangeAspect="1" noChangeArrowheads="1"/>
          </p:cNvPicPr>
          <p:nvPr/>
        </p:nvPicPr>
        <p:blipFill>
          <a:blip r:embed="rId5"/>
          <a:srcRect/>
          <a:stretch>
            <a:fillRect/>
          </a:stretch>
        </p:blipFill>
        <p:spPr bwMode="auto">
          <a:xfrm>
            <a:off x="1142976" y="2214554"/>
            <a:ext cx="3436142" cy="2577107"/>
          </a:xfrm>
          <a:prstGeom prst="rect">
            <a:avLst/>
          </a:prstGeom>
          <a:noFill/>
          <a:ln w="9525">
            <a:noFill/>
            <a:miter lim="800000"/>
            <a:headEnd/>
            <a:tailEnd/>
          </a:ln>
        </p:spPr>
      </p:pic>
      <p:pic>
        <p:nvPicPr>
          <p:cNvPr id="14" name="Picture 3" descr="IMG_0036"/>
          <p:cNvPicPr>
            <a:picLocks noChangeAspect="1" noChangeArrowheads="1"/>
          </p:cNvPicPr>
          <p:nvPr/>
        </p:nvPicPr>
        <p:blipFill>
          <a:blip r:embed="rId6"/>
          <a:srcRect/>
          <a:stretch>
            <a:fillRect/>
          </a:stretch>
        </p:blipFill>
        <p:spPr bwMode="auto">
          <a:xfrm>
            <a:off x="4714876" y="2357430"/>
            <a:ext cx="3241752" cy="2429884"/>
          </a:xfrm>
          <a:prstGeom prst="rect">
            <a:avLst/>
          </a:prstGeom>
          <a:noFill/>
          <a:ln w="9525">
            <a:noFill/>
            <a:miter lim="800000"/>
            <a:headEnd/>
            <a:tailEnd/>
          </a:ln>
        </p:spPr>
      </p:pic>
      <p:pic>
        <p:nvPicPr>
          <p:cNvPr id="15" name="Picture 5" descr="100_0076"/>
          <p:cNvPicPr>
            <a:picLocks noChangeAspect="1" noChangeArrowheads="1"/>
          </p:cNvPicPr>
          <p:nvPr/>
        </p:nvPicPr>
        <p:blipFill>
          <a:blip r:embed="rId7"/>
          <a:srcRect/>
          <a:stretch>
            <a:fillRect/>
          </a:stretch>
        </p:blipFill>
        <p:spPr bwMode="auto">
          <a:xfrm>
            <a:off x="357158" y="4143380"/>
            <a:ext cx="2917291" cy="2186896"/>
          </a:xfrm>
          <a:prstGeom prst="rect">
            <a:avLst/>
          </a:prstGeom>
          <a:noFill/>
          <a:ln w="9525">
            <a:noFill/>
            <a:miter lim="800000"/>
            <a:headEnd/>
            <a:tailEnd/>
          </a:ln>
        </p:spPr>
      </p:pic>
      <p:pic>
        <p:nvPicPr>
          <p:cNvPr id="17" name="Picture 7" descr="reform"/>
          <p:cNvPicPr>
            <a:picLocks noChangeAspect="1" noChangeArrowheads="1"/>
          </p:cNvPicPr>
          <p:nvPr/>
        </p:nvPicPr>
        <p:blipFill>
          <a:blip r:embed="rId8"/>
          <a:srcRect/>
          <a:stretch>
            <a:fillRect/>
          </a:stretch>
        </p:blipFill>
        <p:spPr bwMode="auto">
          <a:xfrm>
            <a:off x="5357818" y="3929066"/>
            <a:ext cx="3500462" cy="2186896"/>
          </a:xfrm>
          <a:prstGeom prst="rect">
            <a:avLst/>
          </a:prstGeom>
          <a:noFill/>
          <a:ln w="9525">
            <a:noFill/>
            <a:miter lim="800000"/>
            <a:headEnd/>
            <a:tailEnd/>
          </a:ln>
        </p:spPr>
      </p:pic>
      <p:pic>
        <p:nvPicPr>
          <p:cNvPr id="18" name="Picture 6" descr="oldteach"/>
          <p:cNvPicPr>
            <a:picLocks noChangeAspect="1" noChangeArrowheads="1"/>
          </p:cNvPicPr>
          <p:nvPr/>
        </p:nvPicPr>
        <p:blipFill>
          <a:blip r:embed="rId9"/>
          <a:srcRect/>
          <a:stretch>
            <a:fillRect/>
          </a:stretch>
        </p:blipFill>
        <p:spPr bwMode="auto">
          <a:xfrm>
            <a:off x="3000364" y="5099906"/>
            <a:ext cx="2667156" cy="1758094"/>
          </a:xfrm>
          <a:prstGeom prst="rect">
            <a:avLst/>
          </a:prstGeom>
          <a:noFill/>
          <a:ln w="9525">
            <a:noFill/>
            <a:miter lim="800000"/>
            <a:headEnd/>
            <a:tailEnd/>
          </a:ln>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nodeType="withEffect">
                                  <p:stCondLst>
                                    <p:cond delay="300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 calcmode="lin" valueType="num">
                                      <p:cBhvr>
                                        <p:cTn id="15" dur="500" fill="hold"/>
                                        <p:tgtEl>
                                          <p:spTgt spid="14"/>
                                        </p:tgtEl>
                                        <p:attrNameLst>
                                          <p:attrName>style.rotation</p:attrName>
                                        </p:attrNameLst>
                                      </p:cBhvr>
                                      <p:tavLst>
                                        <p:tav tm="0">
                                          <p:val>
                                            <p:fltVal val="360"/>
                                          </p:val>
                                        </p:tav>
                                        <p:tav tm="100000">
                                          <p:val>
                                            <p:fltVal val="0"/>
                                          </p:val>
                                        </p:tav>
                                      </p:tavLst>
                                    </p:anim>
                                    <p:animEffect transition="in" filter="fade">
                                      <p:cBhvr>
                                        <p:cTn id="16" dur="500"/>
                                        <p:tgtEl>
                                          <p:spTgt spid="14"/>
                                        </p:tgtEl>
                                      </p:cBhvr>
                                    </p:animEffect>
                                  </p:childTnLst>
                                </p:cTn>
                              </p:par>
                              <p:par>
                                <p:cTn id="17" presetID="49" presetClass="entr" presetSubtype="0" decel="100000" fill="hold" nodeType="withEffect">
                                  <p:stCondLst>
                                    <p:cond delay="4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 calcmode="lin" valueType="num">
                                      <p:cBhvr>
                                        <p:cTn id="21" dur="500" fill="hold"/>
                                        <p:tgtEl>
                                          <p:spTgt spid="15"/>
                                        </p:tgtEl>
                                        <p:attrNameLst>
                                          <p:attrName>style.rotation</p:attrName>
                                        </p:attrNameLst>
                                      </p:cBhvr>
                                      <p:tavLst>
                                        <p:tav tm="0">
                                          <p:val>
                                            <p:fltVal val="360"/>
                                          </p:val>
                                        </p:tav>
                                        <p:tav tm="100000">
                                          <p:val>
                                            <p:fltVal val="0"/>
                                          </p:val>
                                        </p:tav>
                                      </p:tavLst>
                                    </p:anim>
                                    <p:animEffect transition="in" filter="fade">
                                      <p:cBhvr>
                                        <p:cTn id="22" dur="500"/>
                                        <p:tgtEl>
                                          <p:spTgt spid="15"/>
                                        </p:tgtEl>
                                      </p:cBhvr>
                                    </p:animEffect>
                                  </p:childTnLst>
                                </p:cTn>
                              </p:par>
                              <p:par>
                                <p:cTn id="23" presetID="49" presetClass="entr" presetSubtype="0" decel="100000" fill="hold" nodeType="withEffect">
                                  <p:stCondLst>
                                    <p:cond delay="600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 calcmode="lin" valueType="num">
                                      <p:cBhvr>
                                        <p:cTn id="27" dur="500" fill="hold"/>
                                        <p:tgtEl>
                                          <p:spTgt spid="17"/>
                                        </p:tgtEl>
                                        <p:attrNameLst>
                                          <p:attrName>style.rotation</p:attrName>
                                        </p:attrNameLst>
                                      </p:cBhvr>
                                      <p:tavLst>
                                        <p:tav tm="0">
                                          <p:val>
                                            <p:fltVal val="360"/>
                                          </p:val>
                                        </p:tav>
                                        <p:tav tm="100000">
                                          <p:val>
                                            <p:fltVal val="0"/>
                                          </p:val>
                                        </p:tav>
                                      </p:tavLst>
                                    </p:anim>
                                    <p:animEffect transition="in" filter="fade">
                                      <p:cBhvr>
                                        <p:cTn id="28" dur="500"/>
                                        <p:tgtEl>
                                          <p:spTgt spid="17"/>
                                        </p:tgtEl>
                                      </p:cBhvr>
                                    </p:animEffect>
                                  </p:childTnLst>
                                </p:cTn>
                              </p:par>
                              <p:par>
                                <p:cTn id="29" presetID="49" presetClass="entr" presetSubtype="0" decel="100000" fill="hold" nodeType="withEffect">
                                  <p:stCondLst>
                                    <p:cond delay="50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 calcmode="lin" valueType="num">
                                      <p:cBhvr>
                                        <p:cTn id="33" dur="500" fill="hold"/>
                                        <p:tgtEl>
                                          <p:spTgt spid="18"/>
                                        </p:tgtEl>
                                        <p:attrNameLst>
                                          <p:attrName>style.rotation</p:attrName>
                                        </p:attrNameLst>
                                      </p:cBhvr>
                                      <p:tavLst>
                                        <p:tav tm="0">
                                          <p:val>
                                            <p:fltVal val="360"/>
                                          </p:val>
                                        </p:tav>
                                        <p:tav tm="100000">
                                          <p:val>
                                            <p:fltVal val="0"/>
                                          </p:val>
                                        </p:tav>
                                      </p:tavLst>
                                    </p:anim>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Группа 3"/>
          <p:cNvGrpSpPr/>
          <p:nvPr/>
        </p:nvGrpSpPr>
        <p:grpSpPr>
          <a:xfrm>
            <a:off x="0" y="-99392"/>
            <a:ext cx="9144000" cy="7272808"/>
            <a:chOff x="0" y="-99392"/>
            <a:chExt cx="9144000" cy="7272808"/>
          </a:xfrm>
        </p:grpSpPr>
        <p:pic>
          <p:nvPicPr>
            <p:cNvPr id="14"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1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Прямоугольник 10"/>
          <p:cNvSpPr/>
          <p:nvPr/>
        </p:nvSpPr>
        <p:spPr>
          <a:xfrm>
            <a:off x="71438" y="1283601"/>
            <a:ext cx="6715140" cy="400110"/>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Применяемые технологии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5" name="Прямоугольник 14"/>
          <p:cNvSpPr/>
          <p:nvPr/>
        </p:nvSpPr>
        <p:spPr>
          <a:xfrm>
            <a:off x="71438" y="571480"/>
            <a:ext cx="4572000" cy="769441"/>
          </a:xfrm>
          <a:prstGeom prst="rect">
            <a:avLst/>
          </a:prstGeom>
        </p:spPr>
        <p:txBody>
          <a:bodyPr>
            <a:spAutoFit/>
          </a:bodyPr>
          <a:lstStyle/>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Педагогические </a:t>
            </a:r>
          </a:p>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кадры</a:t>
            </a:r>
          </a:p>
        </p:txBody>
      </p:sp>
      <p:sp>
        <p:nvSpPr>
          <p:cNvPr id="12" name="Содержимое 2"/>
          <p:cNvSpPr>
            <a:spLocks noGrp="1"/>
          </p:cNvSpPr>
          <p:nvPr>
            <p:ph idx="1"/>
          </p:nvPr>
        </p:nvSpPr>
        <p:spPr>
          <a:xfrm>
            <a:off x="457200" y="1600200"/>
            <a:ext cx="8229600" cy="5257800"/>
          </a:xfrm>
        </p:spPr>
        <p:txBody>
          <a:bodyPr>
            <a:noAutofit/>
          </a:bodyPr>
          <a:lstStyle/>
          <a:p>
            <a:pPr algn="ctr">
              <a:buNone/>
            </a:pPr>
            <a:r>
              <a:rPr lang="ru-RU" sz="1650" dirty="0" smtClean="0">
                <a:solidFill>
                  <a:srgbClr val="002060"/>
                </a:solidFill>
                <a:latin typeface="Arial" pitchFamily="34" charset="0"/>
                <a:cs typeface="Arial" pitchFamily="34" charset="0"/>
              </a:rPr>
              <a:t>В условиях реализации требований ФГОС  ОО наиболее актуальными </a:t>
            </a:r>
            <a:r>
              <a:rPr lang="ru-RU" sz="1650" b="1" dirty="0" smtClean="0">
                <a:solidFill>
                  <a:srgbClr val="002060"/>
                </a:solidFill>
                <a:latin typeface="Arial" pitchFamily="34" charset="0"/>
                <a:cs typeface="Arial" pitchFamily="34" charset="0"/>
              </a:rPr>
              <a:t>применяемыми  технологиями </a:t>
            </a:r>
            <a:r>
              <a:rPr lang="ru-RU" sz="1650" dirty="0" smtClean="0">
                <a:solidFill>
                  <a:srgbClr val="002060"/>
                </a:solidFill>
                <a:latin typeface="Arial" pitchFamily="34" charset="0"/>
                <a:cs typeface="Arial" pitchFamily="34" charset="0"/>
              </a:rPr>
              <a:t>для педагогов лицея  стали: </a:t>
            </a:r>
          </a:p>
          <a:p>
            <a:r>
              <a:rPr lang="ru-RU" sz="1650" dirty="0" smtClean="0">
                <a:solidFill>
                  <a:srgbClr val="002060"/>
                </a:solidFill>
                <a:latin typeface="Arial" pitchFamily="34" charset="0"/>
                <a:cs typeface="Arial" pitchFamily="34" charset="0"/>
              </a:rPr>
              <a:t>Информационно – коммуникационная технология;</a:t>
            </a:r>
          </a:p>
          <a:p>
            <a:r>
              <a:rPr lang="ru-RU" sz="1650" dirty="0" smtClean="0">
                <a:solidFill>
                  <a:srgbClr val="002060"/>
                </a:solidFill>
                <a:latin typeface="Arial" pitchFamily="34" charset="0"/>
                <a:cs typeface="Arial" pitchFamily="34" charset="0"/>
              </a:rPr>
              <a:t>Технология развития критического мышления;</a:t>
            </a:r>
          </a:p>
          <a:p>
            <a:r>
              <a:rPr lang="ru-RU" sz="1650" dirty="0" smtClean="0">
                <a:solidFill>
                  <a:srgbClr val="002060"/>
                </a:solidFill>
                <a:latin typeface="Arial" pitchFamily="34" charset="0"/>
                <a:cs typeface="Arial" pitchFamily="34" charset="0"/>
              </a:rPr>
              <a:t>Проектная технология;</a:t>
            </a:r>
          </a:p>
          <a:p>
            <a:r>
              <a:rPr lang="ru-RU" sz="1650" dirty="0" smtClean="0">
                <a:solidFill>
                  <a:srgbClr val="002060"/>
                </a:solidFill>
                <a:latin typeface="Arial" pitchFamily="34" charset="0"/>
                <a:cs typeface="Arial" pitchFamily="34" charset="0"/>
              </a:rPr>
              <a:t>Технология развивающего обучения;</a:t>
            </a:r>
          </a:p>
          <a:p>
            <a:r>
              <a:rPr lang="ru-RU" sz="1650" dirty="0" err="1" smtClean="0">
                <a:solidFill>
                  <a:srgbClr val="002060"/>
                </a:solidFill>
                <a:latin typeface="Arial" pitchFamily="34" charset="0"/>
                <a:cs typeface="Arial" pitchFamily="34" charset="0"/>
              </a:rPr>
              <a:t>Здоровьесберегающие</a:t>
            </a:r>
            <a:r>
              <a:rPr lang="ru-RU" sz="1650" dirty="0" smtClean="0">
                <a:solidFill>
                  <a:srgbClr val="002060"/>
                </a:solidFill>
                <a:latin typeface="Arial" pitchFamily="34" charset="0"/>
                <a:cs typeface="Arial" pitchFamily="34" charset="0"/>
              </a:rPr>
              <a:t> технологии</a:t>
            </a:r>
            <a:r>
              <a:rPr lang="ru-RU" sz="1650" dirty="0">
                <a:solidFill>
                  <a:srgbClr val="002060"/>
                </a:solidFill>
                <a:latin typeface="Arial" pitchFamily="34" charset="0"/>
                <a:cs typeface="Arial" pitchFamily="34" charset="0"/>
              </a:rPr>
              <a:t>;</a:t>
            </a:r>
            <a:endParaRPr lang="ru-RU" sz="1650" dirty="0" smtClean="0">
              <a:solidFill>
                <a:srgbClr val="002060"/>
              </a:solidFill>
              <a:latin typeface="Arial" pitchFamily="34" charset="0"/>
              <a:cs typeface="Arial" pitchFamily="34" charset="0"/>
            </a:endParaRPr>
          </a:p>
          <a:p>
            <a:r>
              <a:rPr lang="ru-RU" sz="1650" dirty="0" smtClean="0">
                <a:solidFill>
                  <a:srgbClr val="002060"/>
                </a:solidFill>
                <a:latin typeface="Arial" pitchFamily="34" charset="0"/>
                <a:cs typeface="Arial" pitchFamily="34" charset="0"/>
              </a:rPr>
              <a:t>Технология проблемного обучения;</a:t>
            </a:r>
          </a:p>
          <a:p>
            <a:r>
              <a:rPr lang="ru-RU" sz="1650" dirty="0" smtClean="0">
                <a:solidFill>
                  <a:srgbClr val="002060"/>
                </a:solidFill>
                <a:latin typeface="Arial" pitchFamily="34" charset="0"/>
                <a:cs typeface="Arial" pitchFamily="34" charset="0"/>
              </a:rPr>
              <a:t>Игровые технологии;</a:t>
            </a:r>
          </a:p>
          <a:p>
            <a:r>
              <a:rPr lang="ru-RU" sz="1650" dirty="0" smtClean="0">
                <a:solidFill>
                  <a:srgbClr val="002060"/>
                </a:solidFill>
                <a:latin typeface="Arial" pitchFamily="34" charset="0"/>
                <a:cs typeface="Arial" pitchFamily="34" charset="0"/>
              </a:rPr>
              <a:t>Модульная технология;</a:t>
            </a:r>
          </a:p>
          <a:p>
            <a:r>
              <a:rPr lang="ru-RU" sz="1650" dirty="0" smtClean="0">
                <a:solidFill>
                  <a:srgbClr val="002060"/>
                </a:solidFill>
                <a:latin typeface="Arial" pitchFamily="34" charset="0"/>
                <a:cs typeface="Arial" pitchFamily="34" charset="0"/>
              </a:rPr>
              <a:t>Технология мастерских;</a:t>
            </a:r>
          </a:p>
          <a:p>
            <a:r>
              <a:rPr lang="ru-RU" sz="1650" dirty="0" smtClean="0">
                <a:solidFill>
                  <a:srgbClr val="002060"/>
                </a:solidFill>
                <a:latin typeface="Arial" pitchFamily="34" charset="0"/>
                <a:cs typeface="Arial" pitchFamily="34" charset="0"/>
              </a:rPr>
              <a:t>Кейс – технология;</a:t>
            </a:r>
          </a:p>
          <a:p>
            <a:r>
              <a:rPr lang="ru-RU" sz="1650" dirty="0" smtClean="0">
                <a:solidFill>
                  <a:srgbClr val="002060"/>
                </a:solidFill>
                <a:latin typeface="Arial" pitchFamily="34" charset="0"/>
                <a:cs typeface="Arial" pitchFamily="34" charset="0"/>
              </a:rPr>
              <a:t>Технология интегрированного обучения;</a:t>
            </a:r>
          </a:p>
          <a:p>
            <a:r>
              <a:rPr lang="ru-RU" sz="1650" dirty="0" smtClean="0">
                <a:solidFill>
                  <a:srgbClr val="002060"/>
                </a:solidFill>
                <a:latin typeface="Arial" pitchFamily="34" charset="0"/>
                <a:cs typeface="Arial" pitchFamily="34" charset="0"/>
              </a:rPr>
              <a:t>Педагогика сотрудничества; </a:t>
            </a:r>
          </a:p>
          <a:p>
            <a:r>
              <a:rPr lang="ru-RU" sz="1650" dirty="0" smtClean="0">
                <a:solidFill>
                  <a:srgbClr val="002060"/>
                </a:solidFill>
                <a:latin typeface="Arial" pitchFamily="34" charset="0"/>
                <a:cs typeface="Arial" pitchFamily="34" charset="0"/>
              </a:rPr>
              <a:t>Технологии уровневой дифференциации; </a:t>
            </a:r>
          </a:p>
          <a:p>
            <a:r>
              <a:rPr lang="ru-RU" sz="1650" dirty="0" smtClean="0">
                <a:solidFill>
                  <a:srgbClr val="002060"/>
                </a:solidFill>
                <a:latin typeface="Arial" pitchFamily="34" charset="0"/>
                <a:cs typeface="Arial" pitchFamily="34" charset="0"/>
              </a:rPr>
              <a:t>Групповые технологии</a:t>
            </a:r>
            <a:r>
              <a:rPr lang="ru-RU" sz="1650" dirty="0">
                <a:solidFill>
                  <a:srgbClr val="002060"/>
                </a:solidFill>
                <a:latin typeface="Arial" pitchFamily="34" charset="0"/>
                <a:cs typeface="Arial" pitchFamily="34" charset="0"/>
              </a:rPr>
              <a:t>;</a:t>
            </a:r>
            <a:endParaRPr lang="ru-RU" sz="1650" dirty="0" smtClean="0">
              <a:solidFill>
                <a:srgbClr val="002060"/>
              </a:solidFill>
              <a:latin typeface="Arial" pitchFamily="34" charset="0"/>
              <a:cs typeface="Arial" pitchFamily="34" charset="0"/>
            </a:endParaRPr>
          </a:p>
          <a:p>
            <a:r>
              <a:rPr lang="ru-RU" sz="1650" dirty="0" smtClean="0">
                <a:solidFill>
                  <a:srgbClr val="002060"/>
                </a:solidFill>
                <a:latin typeface="Arial" pitchFamily="34" charset="0"/>
                <a:cs typeface="Arial" pitchFamily="34" charset="0"/>
              </a:rPr>
              <a:t>Традиционные технологии (классно-урочная система).</a:t>
            </a:r>
          </a:p>
          <a:p>
            <a:endParaRPr lang="ru-RU" sz="1600" dirty="0"/>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Заголовок 1"/>
          <p:cNvSpPr txBox="1">
            <a:spLocks/>
          </p:cNvSpPr>
          <p:nvPr/>
        </p:nvSpPr>
        <p:spPr>
          <a:xfrm>
            <a:off x="71406" y="928670"/>
            <a:ext cx="8501122" cy="1143000"/>
          </a:xfrm>
          <a:prstGeom prst="rect">
            <a:avLst/>
          </a:prstGeom>
        </p:spPr>
        <p:txBody>
          <a:bodyPr vert="horz" lIns="91440" tIns="45720" rIns="91440" bIns="45720" rtlCol="0" anchor="ctr">
            <a:noAutofit/>
          </a:bodyPr>
          <a:lstStyle/>
          <a:p>
            <a:pPr lvl="0">
              <a:spcBef>
                <a:spcPct val="0"/>
              </a:spcBef>
            </a:pPr>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ea typeface="+mj-ea"/>
                <a:cs typeface="Arial" pitchFamily="34" charset="0"/>
              </a:rPr>
              <a:t>Участие в профессиональных конкурсах  </a:t>
            </a:r>
            <a:endParaRPr kumimoji="0" lang="ru-RU" sz="2000" b="1" i="0" u="none" strike="noStrike" kern="1200" normalizeH="0" baseline="0" noProof="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600714989"/>
              </p:ext>
            </p:extLst>
          </p:nvPr>
        </p:nvGraphicFramePr>
        <p:xfrm>
          <a:off x="71406" y="1857364"/>
          <a:ext cx="8929750" cy="4856600"/>
        </p:xfrm>
        <a:graphic>
          <a:graphicData uri="http://schemas.openxmlformats.org/drawingml/2006/table">
            <a:tbl>
              <a:tblPr>
                <a:tableStyleId>{3C2FFA5D-87B4-456A-9821-1D502468CF0F}</a:tableStyleId>
              </a:tblPr>
              <a:tblGrid>
                <a:gridCol w="258853"/>
                <a:gridCol w="1812849"/>
                <a:gridCol w="5357850"/>
                <a:gridCol w="1500198"/>
              </a:tblGrid>
              <a:tr h="164615">
                <a:tc>
                  <a:txBody>
                    <a:bodyPr/>
                    <a:lstStyle/>
                    <a:p>
                      <a:pPr algn="ctr">
                        <a:spcAft>
                          <a:spcPts val="0"/>
                        </a:spcAft>
                      </a:pPr>
                      <a:r>
                        <a:rPr lang="ru-RU" sz="1200" dirty="0">
                          <a:latin typeface="Arial" pitchFamily="34" charset="0"/>
                          <a:cs typeface="Arial" pitchFamily="34" charset="0"/>
                        </a:rPr>
                        <a:t>№</a:t>
                      </a:r>
                      <a:endParaRPr lang="ru-RU" sz="1200" dirty="0">
                        <a:latin typeface="Arial" pitchFamily="34" charset="0"/>
                        <a:ea typeface="Calibri"/>
                        <a:cs typeface="Arial" pitchFamily="34" charset="0"/>
                      </a:endParaRPr>
                    </a:p>
                  </a:txBody>
                  <a:tcPr marL="43682" marR="43682" marT="0" marB="0"/>
                </a:tc>
                <a:tc>
                  <a:txBody>
                    <a:bodyPr/>
                    <a:lstStyle/>
                    <a:p>
                      <a:pPr algn="ctr">
                        <a:spcAft>
                          <a:spcPts val="0"/>
                        </a:spcAft>
                      </a:pPr>
                      <a:r>
                        <a:rPr lang="ru-RU" sz="1200">
                          <a:latin typeface="Arial" pitchFamily="34" charset="0"/>
                          <a:cs typeface="Arial" pitchFamily="34" charset="0"/>
                        </a:rPr>
                        <a:t>Ф.И.О. педагога</a:t>
                      </a:r>
                      <a:endParaRPr lang="ru-RU" sz="1200">
                        <a:latin typeface="Arial" pitchFamily="34" charset="0"/>
                        <a:ea typeface="Calibri"/>
                        <a:cs typeface="Arial" pitchFamily="34" charset="0"/>
                      </a:endParaRPr>
                    </a:p>
                  </a:txBody>
                  <a:tcPr marL="43682" marR="43682" marT="0" marB="0"/>
                </a:tc>
                <a:tc>
                  <a:txBody>
                    <a:bodyPr/>
                    <a:lstStyle/>
                    <a:p>
                      <a:pPr algn="ctr">
                        <a:spcAft>
                          <a:spcPts val="0"/>
                        </a:spcAft>
                      </a:pPr>
                      <a:r>
                        <a:rPr lang="ru-RU" sz="1200" dirty="0">
                          <a:latin typeface="Arial" pitchFamily="34" charset="0"/>
                          <a:cs typeface="Arial" pitchFamily="34" charset="0"/>
                        </a:rPr>
                        <a:t>Название</a:t>
                      </a:r>
                      <a:endParaRPr lang="ru-RU" sz="1200" dirty="0">
                        <a:latin typeface="Arial" pitchFamily="34" charset="0"/>
                        <a:ea typeface="Calibri"/>
                        <a:cs typeface="Arial" pitchFamily="34" charset="0"/>
                      </a:endParaRPr>
                    </a:p>
                  </a:txBody>
                  <a:tcPr marL="43682" marR="43682" marT="0" marB="0"/>
                </a:tc>
                <a:tc>
                  <a:txBody>
                    <a:bodyPr/>
                    <a:lstStyle/>
                    <a:p>
                      <a:pPr algn="ctr">
                        <a:spcAft>
                          <a:spcPts val="0"/>
                        </a:spcAft>
                      </a:pPr>
                      <a:r>
                        <a:rPr lang="ru-RU" sz="1200" dirty="0">
                          <a:latin typeface="Arial" pitchFamily="34" charset="0"/>
                          <a:cs typeface="Arial" pitchFamily="34" charset="0"/>
                        </a:rPr>
                        <a:t>Результат</a:t>
                      </a:r>
                      <a:endParaRPr lang="ru-RU" sz="1200" dirty="0">
                        <a:latin typeface="Arial" pitchFamily="34" charset="0"/>
                        <a:ea typeface="Calibri"/>
                        <a:cs typeface="Arial" pitchFamily="34" charset="0"/>
                      </a:endParaRPr>
                    </a:p>
                  </a:txBody>
                  <a:tcPr marL="43682" marR="43682" marT="0" marB="0"/>
                </a:tc>
              </a:tr>
              <a:tr h="287166">
                <a:tc>
                  <a:txBody>
                    <a:bodyPr/>
                    <a:lstStyle/>
                    <a:p>
                      <a:pPr algn="just">
                        <a:spcAft>
                          <a:spcPts val="0"/>
                        </a:spcAft>
                      </a:pPr>
                      <a:r>
                        <a:rPr lang="ru-RU" sz="1450">
                          <a:latin typeface="Arial" pitchFamily="34" charset="0"/>
                          <a:cs typeface="Arial" pitchFamily="34" charset="0"/>
                        </a:rPr>
                        <a:t>1 </a:t>
                      </a:r>
                      <a:endParaRPr lang="ru-RU" sz="1450">
                        <a:latin typeface="Arial" pitchFamily="34" charset="0"/>
                        <a:ea typeface="Calibri"/>
                        <a:cs typeface="Arial" pitchFamily="34" charset="0"/>
                      </a:endParaRPr>
                    </a:p>
                  </a:txBody>
                  <a:tcPr marL="43682" marR="43682" marT="0" marB="0"/>
                </a:tc>
                <a:tc>
                  <a:txBody>
                    <a:bodyPr/>
                    <a:lstStyle/>
                    <a:p>
                      <a:pPr algn="just">
                        <a:spcAft>
                          <a:spcPts val="0"/>
                        </a:spcAft>
                      </a:pPr>
                      <a:r>
                        <a:rPr lang="ru-RU" sz="1450">
                          <a:latin typeface="Arial" pitchFamily="34" charset="0"/>
                          <a:cs typeface="Arial" pitchFamily="34" charset="0"/>
                        </a:rPr>
                        <a:t>Козырева Л.В.</a:t>
                      </a:r>
                    </a:p>
                    <a:p>
                      <a:pPr algn="just">
                        <a:spcAft>
                          <a:spcPts val="0"/>
                        </a:spcAft>
                      </a:pPr>
                      <a:r>
                        <a:rPr lang="ru-RU" sz="1450">
                          <a:latin typeface="Arial" pitchFamily="34" charset="0"/>
                          <a:cs typeface="Arial" pitchFamily="34" charset="0"/>
                        </a:rPr>
                        <a:t>Култаева О.А.</a:t>
                      </a:r>
                      <a:endParaRPr lang="ru-RU" sz="145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a:latin typeface="Arial" pitchFamily="34" charset="0"/>
                          <a:cs typeface="Arial" pitchFamily="34" charset="0"/>
                        </a:rPr>
                        <a:t>Инновационный проект: </a:t>
                      </a:r>
                      <a:r>
                        <a:rPr lang="ru-RU" sz="1450" dirty="0" smtClean="0">
                          <a:latin typeface="Arial" pitchFamily="34" charset="0"/>
                          <a:cs typeface="Arial" pitchFamily="34" charset="0"/>
                        </a:rPr>
                        <a:t>«Инженерный</a:t>
                      </a:r>
                      <a:r>
                        <a:rPr lang="ru-RU" sz="1450" baseline="0" dirty="0" smtClean="0">
                          <a:latin typeface="Arial" pitchFamily="34" charset="0"/>
                          <a:cs typeface="Arial" pitchFamily="34" charset="0"/>
                        </a:rPr>
                        <a:t> класс и р</a:t>
                      </a:r>
                      <a:r>
                        <a:rPr lang="ru-RU" sz="1450" dirty="0" smtClean="0">
                          <a:latin typeface="Arial" pitchFamily="34" charset="0"/>
                          <a:cs typeface="Arial" pitchFamily="34" charset="0"/>
                        </a:rPr>
                        <a:t>азвитие инженерного образования в лицее» </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a:latin typeface="Arial" pitchFamily="34" charset="0"/>
                          <a:cs typeface="Arial" pitchFamily="34" charset="0"/>
                        </a:rPr>
                        <a:t>Муниципальная инновационная площадка</a:t>
                      </a:r>
                      <a:endParaRPr lang="ru-RU" sz="1450">
                        <a:latin typeface="Arial" pitchFamily="34" charset="0"/>
                        <a:ea typeface="Calibri"/>
                        <a:cs typeface="Arial" pitchFamily="34" charset="0"/>
                      </a:endParaRPr>
                    </a:p>
                  </a:txBody>
                  <a:tcPr marL="43682" marR="43682" marT="0" marB="0"/>
                </a:tc>
              </a:tr>
              <a:tr h="227710">
                <a:tc>
                  <a:txBody>
                    <a:bodyPr/>
                    <a:lstStyle/>
                    <a:p>
                      <a:pPr algn="just">
                        <a:spcAft>
                          <a:spcPts val="0"/>
                        </a:spcAft>
                      </a:pPr>
                      <a:r>
                        <a:rPr lang="ru-RU" sz="1450">
                          <a:latin typeface="Arial" pitchFamily="34" charset="0"/>
                          <a:cs typeface="Arial" pitchFamily="34" charset="0"/>
                        </a:rPr>
                        <a:t>2 </a:t>
                      </a:r>
                      <a:endParaRPr lang="ru-RU" sz="145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smtClean="0">
                          <a:latin typeface="Arial" pitchFamily="34" charset="0"/>
                          <a:ea typeface="Calibri"/>
                          <a:cs typeface="Arial" pitchFamily="34" charset="0"/>
                        </a:rPr>
                        <a:t>Охотина</a:t>
                      </a:r>
                      <a:r>
                        <a:rPr lang="ru-RU" sz="1450" baseline="0" dirty="0" smtClean="0">
                          <a:latin typeface="Arial" pitchFamily="34" charset="0"/>
                          <a:ea typeface="Calibri"/>
                          <a:cs typeface="Arial" pitchFamily="34" charset="0"/>
                        </a:rPr>
                        <a:t> Н.Н.</a:t>
                      </a:r>
                    </a:p>
                    <a:p>
                      <a:pPr algn="just">
                        <a:spcAft>
                          <a:spcPts val="0"/>
                        </a:spcAft>
                      </a:pPr>
                      <a:r>
                        <a:rPr lang="ru-RU" sz="1450" baseline="0" dirty="0" err="1" smtClean="0">
                          <a:latin typeface="Arial" pitchFamily="34" charset="0"/>
                          <a:ea typeface="Calibri"/>
                          <a:cs typeface="Arial" pitchFamily="34" charset="0"/>
                        </a:rPr>
                        <a:t>Шабарова</a:t>
                      </a:r>
                      <a:r>
                        <a:rPr lang="ru-RU" sz="1450" baseline="0" dirty="0" smtClean="0">
                          <a:latin typeface="Arial" pitchFamily="34" charset="0"/>
                          <a:ea typeface="Calibri"/>
                          <a:cs typeface="Arial" pitchFamily="34" charset="0"/>
                        </a:rPr>
                        <a:t> Н.Н.</a:t>
                      </a:r>
                    </a:p>
                    <a:p>
                      <a:pPr algn="just">
                        <a:spcAft>
                          <a:spcPts val="0"/>
                        </a:spcAft>
                      </a:pPr>
                      <a:r>
                        <a:rPr lang="ru-RU" sz="1450" baseline="0" dirty="0" smtClean="0">
                          <a:latin typeface="Arial" pitchFamily="34" charset="0"/>
                          <a:ea typeface="Calibri"/>
                          <a:cs typeface="Arial" pitchFamily="34" charset="0"/>
                        </a:rPr>
                        <a:t>Лихачева К.Г.</a:t>
                      </a:r>
                    </a:p>
                    <a:p>
                      <a:pPr algn="just">
                        <a:spcAft>
                          <a:spcPts val="0"/>
                        </a:spcAft>
                      </a:pPr>
                      <a:r>
                        <a:rPr lang="ru-RU" sz="1450" baseline="0" dirty="0" smtClean="0">
                          <a:latin typeface="Arial" pitchFamily="34" charset="0"/>
                          <a:ea typeface="Calibri"/>
                          <a:cs typeface="Arial" pitchFamily="34" charset="0"/>
                        </a:rPr>
                        <a:t>Тимофеева Т.Г.</a:t>
                      </a:r>
                    </a:p>
                    <a:p>
                      <a:pPr algn="just">
                        <a:spcAft>
                          <a:spcPts val="0"/>
                        </a:spcAft>
                      </a:pPr>
                      <a:r>
                        <a:rPr lang="ru-RU" sz="1450" baseline="0" dirty="0" smtClean="0">
                          <a:latin typeface="Arial" pitchFamily="34" charset="0"/>
                          <a:ea typeface="Calibri"/>
                          <a:cs typeface="Arial" pitchFamily="34" charset="0"/>
                        </a:rPr>
                        <a:t>Дмитриева Н.В.</a:t>
                      </a:r>
                    </a:p>
                    <a:p>
                      <a:pPr algn="just">
                        <a:spcAft>
                          <a:spcPts val="0"/>
                        </a:spcAft>
                      </a:pPr>
                      <a:r>
                        <a:rPr lang="ru-RU" sz="1450" baseline="0" dirty="0" err="1" smtClean="0">
                          <a:latin typeface="Arial" pitchFamily="34" charset="0"/>
                          <a:ea typeface="Calibri"/>
                          <a:cs typeface="Arial" pitchFamily="34" charset="0"/>
                        </a:rPr>
                        <a:t>Тропина</a:t>
                      </a:r>
                      <a:r>
                        <a:rPr lang="ru-RU" sz="1450" baseline="0" dirty="0" smtClean="0">
                          <a:latin typeface="Arial" pitchFamily="34" charset="0"/>
                          <a:ea typeface="Calibri"/>
                          <a:cs typeface="Arial" pitchFamily="34" charset="0"/>
                        </a:rPr>
                        <a:t> Е.Р.</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smtClean="0">
                          <a:latin typeface="Arial" pitchFamily="34" charset="0"/>
                          <a:ea typeface="Calibri"/>
                          <a:cs typeface="Arial" pitchFamily="34" charset="0"/>
                        </a:rPr>
                        <a:t>Федеральный</a:t>
                      </a:r>
                      <a:r>
                        <a:rPr lang="ru-RU" sz="1450" baseline="0" dirty="0" smtClean="0">
                          <a:latin typeface="Arial" pitchFamily="34" charset="0"/>
                          <a:ea typeface="Calibri"/>
                          <a:cs typeface="Arial" pitchFamily="34" charset="0"/>
                        </a:rPr>
                        <a:t> и региональный конкурсы «Лучшие учителя России», «Лучшие учителя Кузбасса»</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smtClean="0">
                          <a:latin typeface="Arial" pitchFamily="34" charset="0"/>
                          <a:ea typeface="Calibri"/>
                          <a:cs typeface="Arial" pitchFamily="34" charset="0"/>
                        </a:rPr>
                        <a:t>Победители</a:t>
                      </a:r>
                      <a:endParaRPr lang="ru-RU" sz="1450" dirty="0">
                        <a:latin typeface="Arial" pitchFamily="34" charset="0"/>
                        <a:ea typeface="Calibri"/>
                        <a:cs typeface="Arial" pitchFamily="34" charset="0"/>
                      </a:endParaRPr>
                    </a:p>
                  </a:txBody>
                  <a:tcPr marL="43682" marR="43682" marT="0" marB="0"/>
                </a:tc>
              </a:tr>
              <a:tr h="696080">
                <a:tc>
                  <a:txBody>
                    <a:bodyPr/>
                    <a:lstStyle/>
                    <a:p>
                      <a:pPr algn="just">
                        <a:spcAft>
                          <a:spcPts val="0"/>
                        </a:spcAft>
                      </a:pPr>
                      <a:r>
                        <a:rPr lang="ru-RU" sz="1450">
                          <a:latin typeface="Arial" pitchFamily="34" charset="0"/>
                          <a:cs typeface="Arial" pitchFamily="34" charset="0"/>
                        </a:rPr>
                        <a:t>3 </a:t>
                      </a:r>
                      <a:endParaRPr lang="ru-RU" sz="145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smtClean="0">
                          <a:latin typeface="Arial" pitchFamily="34" charset="0"/>
                          <a:ea typeface="Calibri"/>
                          <a:cs typeface="Arial" pitchFamily="34" charset="0"/>
                        </a:rPr>
                        <a:t>Гурская</a:t>
                      </a:r>
                      <a:r>
                        <a:rPr lang="ru-RU" sz="1450" baseline="0" dirty="0" smtClean="0">
                          <a:latin typeface="Arial" pitchFamily="34" charset="0"/>
                          <a:ea typeface="Calibri"/>
                          <a:cs typeface="Arial" pitchFamily="34" charset="0"/>
                        </a:rPr>
                        <a:t> А.Ш.</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smtClean="0">
                          <a:latin typeface="Arial" pitchFamily="34" charset="0"/>
                          <a:ea typeface="Calibri"/>
                          <a:cs typeface="Arial" pitchFamily="34" charset="0"/>
                        </a:rPr>
                        <a:t>Всероссийский</a:t>
                      </a:r>
                      <a:r>
                        <a:rPr lang="ru-RU" sz="1450" baseline="0" dirty="0" smtClean="0">
                          <a:latin typeface="Arial" pitchFamily="34" charset="0"/>
                          <a:ea typeface="Calibri"/>
                          <a:cs typeface="Arial" pitchFamily="34" charset="0"/>
                        </a:rPr>
                        <a:t> конкурс «Учитель года»</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smtClean="0">
                          <a:latin typeface="Arial" pitchFamily="34" charset="0"/>
                          <a:ea typeface="Calibri"/>
                          <a:cs typeface="Arial" pitchFamily="34" charset="0"/>
                        </a:rPr>
                        <a:t>Победитель</a:t>
                      </a:r>
                      <a:r>
                        <a:rPr lang="ru-RU" sz="1450" baseline="0" dirty="0" smtClean="0">
                          <a:latin typeface="Arial" pitchFamily="34" charset="0"/>
                          <a:ea typeface="Calibri"/>
                          <a:cs typeface="Arial" pitchFamily="34" charset="0"/>
                        </a:rPr>
                        <a:t> муниципального этапа</a:t>
                      </a:r>
                      <a:endParaRPr lang="ru-RU" sz="1450" dirty="0">
                        <a:latin typeface="Arial" pitchFamily="34" charset="0"/>
                        <a:ea typeface="Calibri"/>
                        <a:cs typeface="Arial" pitchFamily="34" charset="0"/>
                      </a:endParaRPr>
                    </a:p>
                  </a:txBody>
                  <a:tcPr marL="43682" marR="43682" marT="0" marB="0"/>
                </a:tc>
              </a:tr>
              <a:tr h="277054">
                <a:tc>
                  <a:txBody>
                    <a:bodyPr/>
                    <a:lstStyle/>
                    <a:p>
                      <a:pPr algn="just">
                        <a:spcAft>
                          <a:spcPts val="0"/>
                        </a:spcAft>
                      </a:pPr>
                      <a:r>
                        <a:rPr lang="ru-RU" sz="1450" dirty="0" smtClean="0">
                          <a:latin typeface="Arial" pitchFamily="34" charset="0"/>
                          <a:ea typeface="Calibri"/>
                          <a:cs typeface="Arial" pitchFamily="34" charset="0"/>
                        </a:rPr>
                        <a:t>4</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a:latin typeface="Arial" pitchFamily="34" charset="0"/>
                          <a:cs typeface="Arial" pitchFamily="34" charset="0"/>
                        </a:rPr>
                        <a:t>Чернова Елена </a:t>
                      </a:r>
                      <a:r>
                        <a:rPr lang="ru-RU" sz="1450" dirty="0" err="1">
                          <a:latin typeface="Arial" pitchFamily="34" charset="0"/>
                          <a:cs typeface="Arial" pitchFamily="34" charset="0"/>
                        </a:rPr>
                        <a:t>Феофановна</a:t>
                      </a:r>
                      <a:r>
                        <a:rPr lang="ru-RU" sz="1450" dirty="0">
                          <a:latin typeface="Arial" pitchFamily="34" charset="0"/>
                          <a:cs typeface="Arial" pitchFamily="34" charset="0"/>
                        </a:rPr>
                        <a:t> </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a:latin typeface="Arial" pitchFamily="34" charset="0"/>
                          <a:cs typeface="Arial" pitchFamily="34" charset="0"/>
                        </a:rPr>
                        <a:t>Областной конкурс на лучшую организацию работы музеев образовательных организаций</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smtClean="0">
                          <a:latin typeface="Arial" pitchFamily="34" charset="0"/>
                          <a:ea typeface="Calibri"/>
                          <a:cs typeface="Arial" pitchFamily="34" charset="0"/>
                        </a:rPr>
                        <a:t>Победитель</a:t>
                      </a:r>
                      <a:endParaRPr lang="ru-RU" sz="1450" dirty="0">
                        <a:latin typeface="Arial" pitchFamily="34" charset="0"/>
                        <a:ea typeface="Calibri"/>
                        <a:cs typeface="Arial" pitchFamily="34" charset="0"/>
                      </a:endParaRPr>
                    </a:p>
                  </a:txBody>
                  <a:tcPr marL="54846" marR="54846" marT="0" marB="0"/>
                </a:tc>
              </a:tr>
              <a:tr h="277054">
                <a:tc>
                  <a:txBody>
                    <a:bodyPr/>
                    <a:lstStyle/>
                    <a:p>
                      <a:pPr algn="just">
                        <a:spcAft>
                          <a:spcPts val="0"/>
                        </a:spcAft>
                      </a:pPr>
                      <a:r>
                        <a:rPr lang="ru-RU" sz="1450" dirty="0" smtClean="0">
                          <a:latin typeface="Arial" pitchFamily="34" charset="0"/>
                          <a:ea typeface="Calibri"/>
                          <a:cs typeface="Arial" pitchFamily="34" charset="0"/>
                        </a:rPr>
                        <a:t>5</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err="1">
                          <a:latin typeface="Arial" pitchFamily="34" charset="0"/>
                          <a:cs typeface="Arial" pitchFamily="34" charset="0"/>
                        </a:rPr>
                        <a:t>Шабарова</a:t>
                      </a:r>
                      <a:r>
                        <a:rPr lang="ru-RU" sz="1450" dirty="0">
                          <a:latin typeface="Arial" pitchFamily="34" charset="0"/>
                          <a:cs typeface="Arial" pitchFamily="34" charset="0"/>
                        </a:rPr>
                        <a:t> Нина Николаевна </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a:latin typeface="Arial" pitchFamily="34" charset="0"/>
                          <a:cs typeface="Arial" pitchFamily="34" charset="0"/>
                        </a:rPr>
                        <a:t>Областной конкурс «Первый учитель» </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a:latin typeface="Arial" pitchFamily="34" charset="0"/>
                          <a:cs typeface="Arial" pitchFamily="34" charset="0"/>
                        </a:rPr>
                        <a:t>ЛАУРЕАТ </a:t>
                      </a:r>
                      <a:endParaRPr lang="ru-RU" sz="1450" dirty="0">
                        <a:latin typeface="Arial" pitchFamily="34" charset="0"/>
                        <a:ea typeface="Calibri"/>
                        <a:cs typeface="Arial" pitchFamily="34" charset="0"/>
                      </a:endParaRPr>
                    </a:p>
                  </a:txBody>
                  <a:tcPr marL="54846" marR="54846" marT="0" marB="0"/>
                </a:tc>
              </a:tr>
              <a:tr h="277054">
                <a:tc>
                  <a:txBody>
                    <a:bodyPr/>
                    <a:lstStyle/>
                    <a:p>
                      <a:pPr algn="just">
                        <a:spcAft>
                          <a:spcPts val="0"/>
                        </a:spcAft>
                      </a:pPr>
                      <a:r>
                        <a:rPr lang="ru-RU" sz="1450" dirty="0">
                          <a:latin typeface="Arial" pitchFamily="34" charset="0"/>
                          <a:ea typeface="Calibri"/>
                          <a:cs typeface="Arial" pitchFamily="34" charset="0"/>
                        </a:rPr>
                        <a:t>6</a:t>
                      </a:r>
                    </a:p>
                  </a:txBody>
                  <a:tcPr marL="43682" marR="43682" marT="0" marB="0"/>
                </a:tc>
                <a:tc>
                  <a:txBody>
                    <a:bodyPr/>
                    <a:lstStyle/>
                    <a:p>
                      <a:pPr algn="just">
                        <a:spcAft>
                          <a:spcPts val="0"/>
                        </a:spcAft>
                      </a:pPr>
                      <a:r>
                        <a:rPr lang="ru-RU" sz="1450" dirty="0">
                          <a:latin typeface="Arial" pitchFamily="34" charset="0"/>
                          <a:cs typeface="Arial" pitchFamily="34" charset="0"/>
                        </a:rPr>
                        <a:t>Лихачёва Клавдия Геннадьевна</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a:latin typeface="Arial" pitchFamily="34" charset="0"/>
                          <a:cs typeface="Arial" pitchFamily="34" charset="0"/>
                        </a:rPr>
                        <a:t>Областной конкурс методических разработок  на лучшую разработку интегрированного урока  «Правила дороги – правила жизни» </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a:latin typeface="Arial" pitchFamily="34" charset="0"/>
                          <a:cs typeface="Arial" pitchFamily="34" charset="0"/>
                        </a:rPr>
                        <a:t>1 место в районе 1 место в городе</a:t>
                      </a:r>
                      <a:endParaRPr lang="ru-RU" sz="1450" dirty="0">
                        <a:latin typeface="Arial" pitchFamily="34" charset="0"/>
                        <a:ea typeface="Calibri"/>
                        <a:cs typeface="Arial" pitchFamily="34" charset="0"/>
                      </a:endParaRPr>
                    </a:p>
                  </a:txBody>
                  <a:tcPr marL="54846" marR="54846" marT="0" marB="0"/>
                </a:tc>
              </a:tr>
              <a:tr h="277054">
                <a:tc>
                  <a:txBody>
                    <a:bodyPr/>
                    <a:lstStyle/>
                    <a:p>
                      <a:pPr algn="just">
                        <a:spcAft>
                          <a:spcPts val="0"/>
                        </a:spcAft>
                      </a:pPr>
                      <a:r>
                        <a:rPr lang="ru-RU" sz="1450" dirty="0" smtClean="0">
                          <a:latin typeface="Arial" pitchFamily="34" charset="0"/>
                          <a:ea typeface="Calibri"/>
                          <a:cs typeface="Arial" pitchFamily="34" charset="0"/>
                        </a:rPr>
                        <a:t>7</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err="1">
                          <a:latin typeface="Arial" pitchFamily="34" charset="0"/>
                          <a:cs typeface="Arial" pitchFamily="34" charset="0"/>
                        </a:rPr>
                        <a:t>Гараничева</a:t>
                      </a:r>
                      <a:r>
                        <a:rPr lang="ru-RU" sz="1450" dirty="0">
                          <a:latin typeface="Arial" pitchFamily="34" charset="0"/>
                          <a:cs typeface="Arial" pitchFamily="34" charset="0"/>
                        </a:rPr>
                        <a:t> С.В.</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a:latin typeface="Arial" pitchFamily="34" charset="0"/>
                          <a:cs typeface="Arial" pitchFamily="34" charset="0"/>
                        </a:rPr>
                        <a:t>Общероссийский рейтинг школьных сайтов </a:t>
                      </a:r>
                      <a:endParaRPr lang="ru-RU" sz="1450" dirty="0" smtClean="0">
                        <a:latin typeface="Arial" pitchFamily="34" charset="0"/>
                        <a:cs typeface="Arial" pitchFamily="34" charset="0"/>
                      </a:endParaRPr>
                    </a:p>
                    <a:p>
                      <a:pPr algn="just">
                        <a:spcAft>
                          <a:spcPts val="0"/>
                        </a:spcAft>
                      </a:pPr>
                      <a:r>
                        <a:rPr lang="ru-RU" sz="1450" dirty="0" smtClean="0">
                          <a:latin typeface="Arial" pitchFamily="34" charset="0"/>
                          <a:ea typeface="Calibri"/>
                          <a:cs typeface="Arial" pitchFamily="34" charset="0"/>
                        </a:rPr>
                        <a:t>Областной конкурс «</a:t>
                      </a:r>
                      <a:r>
                        <a:rPr lang="ru-RU" sz="1450" dirty="0" err="1" smtClean="0">
                          <a:latin typeface="Arial" pitchFamily="34" charset="0"/>
                          <a:ea typeface="Calibri"/>
                          <a:cs typeface="Arial" pitchFamily="34" charset="0"/>
                        </a:rPr>
                        <a:t>Блогообразование</a:t>
                      </a:r>
                      <a:r>
                        <a:rPr lang="ru-RU" sz="1450" dirty="0" smtClean="0">
                          <a:latin typeface="Arial" pitchFamily="34" charset="0"/>
                          <a:ea typeface="Calibri"/>
                          <a:cs typeface="Arial" pitchFamily="34" charset="0"/>
                        </a:rPr>
                        <a:t>!</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smtClean="0">
                          <a:latin typeface="Arial" pitchFamily="34" charset="0"/>
                          <a:cs typeface="Arial" pitchFamily="34" charset="0"/>
                        </a:rPr>
                        <a:t>Победитель</a:t>
                      </a:r>
                    </a:p>
                    <a:p>
                      <a:pPr algn="just">
                        <a:spcAft>
                          <a:spcPts val="0"/>
                        </a:spcAft>
                      </a:pPr>
                      <a:r>
                        <a:rPr lang="ru-RU" sz="1450" dirty="0" smtClean="0">
                          <a:latin typeface="Arial" pitchFamily="34" charset="0"/>
                          <a:ea typeface="Calibri"/>
                          <a:cs typeface="Arial" pitchFamily="34" charset="0"/>
                        </a:rPr>
                        <a:t>2 место</a:t>
                      </a:r>
                      <a:endParaRPr lang="ru-RU" sz="1450" dirty="0">
                        <a:latin typeface="Arial" pitchFamily="34" charset="0"/>
                        <a:ea typeface="Calibri"/>
                        <a:cs typeface="Arial" pitchFamily="34" charset="0"/>
                      </a:endParaRPr>
                    </a:p>
                  </a:txBody>
                  <a:tcPr marL="43682" marR="43682" marT="0" marB="0"/>
                </a:tc>
              </a:tr>
            </a:tbl>
          </a:graphicData>
        </a:graphic>
      </p:graphicFrame>
      <p:sp>
        <p:nvSpPr>
          <p:cNvPr id="17" name="Прямоугольник 16"/>
          <p:cNvSpPr/>
          <p:nvPr/>
        </p:nvSpPr>
        <p:spPr>
          <a:xfrm>
            <a:off x="71438" y="571480"/>
            <a:ext cx="4572000" cy="769441"/>
          </a:xfrm>
          <a:prstGeom prst="rect">
            <a:avLst/>
          </a:prstGeom>
        </p:spPr>
        <p:txBody>
          <a:bodyPr>
            <a:spAutoFit/>
          </a:bodyPr>
          <a:lstStyle/>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Педагогические </a:t>
            </a:r>
          </a:p>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кадры</a:t>
            </a: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Прямоугольник 12"/>
          <p:cNvSpPr/>
          <p:nvPr/>
        </p:nvSpPr>
        <p:spPr>
          <a:xfrm>
            <a:off x="0" y="1273718"/>
            <a:ext cx="9144000" cy="369332"/>
          </a:xfrm>
          <a:prstGeom prst="rect">
            <a:avLst/>
          </a:prstGeom>
        </p:spPr>
        <p:txBody>
          <a:bodyPr wrap="square">
            <a:spAutoFit/>
          </a:bodyPr>
          <a:lstStyle/>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Победы педагогов в  конкурсах  профессионального мастерства</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4" name="Таблица 13"/>
          <p:cNvGraphicFramePr>
            <a:graphicFrameLocks noGrp="1"/>
          </p:cNvGraphicFramePr>
          <p:nvPr>
            <p:extLst>
              <p:ext uri="{D42A27DB-BD31-4B8C-83A1-F6EECF244321}">
                <p14:modId xmlns:p14="http://schemas.microsoft.com/office/powerpoint/2010/main" val="3250394827"/>
              </p:ext>
            </p:extLst>
          </p:nvPr>
        </p:nvGraphicFramePr>
        <p:xfrm>
          <a:off x="357158" y="1818012"/>
          <a:ext cx="8643998" cy="3870340"/>
        </p:xfrm>
        <a:graphic>
          <a:graphicData uri="http://schemas.openxmlformats.org/drawingml/2006/table">
            <a:tbl>
              <a:tblPr>
                <a:tableStyleId>{3C2FFA5D-87B4-456A-9821-1D502468CF0F}</a:tableStyleId>
              </a:tblPr>
              <a:tblGrid>
                <a:gridCol w="285752"/>
                <a:gridCol w="1643074"/>
                <a:gridCol w="5357850"/>
                <a:gridCol w="1357322"/>
              </a:tblGrid>
              <a:tr h="334660">
                <a:tc>
                  <a:txBody>
                    <a:bodyPr/>
                    <a:lstStyle/>
                    <a:p>
                      <a:pPr algn="ctr">
                        <a:spcAft>
                          <a:spcPts val="0"/>
                        </a:spcAft>
                      </a:pPr>
                      <a:r>
                        <a:rPr lang="ru-RU" sz="1200" dirty="0">
                          <a:latin typeface="Arial" pitchFamily="34" charset="0"/>
                          <a:cs typeface="Arial" pitchFamily="34" charset="0"/>
                        </a:rPr>
                        <a:t>№ </a:t>
                      </a:r>
                      <a:endParaRPr lang="ru-RU" sz="1200" dirty="0">
                        <a:latin typeface="Arial" pitchFamily="34" charset="0"/>
                        <a:ea typeface="Calibri"/>
                        <a:cs typeface="Arial" pitchFamily="34" charset="0"/>
                      </a:endParaRPr>
                    </a:p>
                  </a:txBody>
                  <a:tcPr marL="54846" marR="54846" marT="0" marB="0"/>
                </a:tc>
                <a:tc>
                  <a:txBody>
                    <a:bodyPr/>
                    <a:lstStyle/>
                    <a:p>
                      <a:pPr algn="ctr">
                        <a:spcAft>
                          <a:spcPts val="0"/>
                        </a:spcAft>
                      </a:pPr>
                      <a:r>
                        <a:rPr lang="ru-RU" sz="1200" dirty="0">
                          <a:latin typeface="Arial" pitchFamily="34" charset="0"/>
                          <a:cs typeface="Arial" pitchFamily="34" charset="0"/>
                        </a:rPr>
                        <a:t>ФИО участника</a:t>
                      </a:r>
                      <a:endParaRPr lang="ru-RU" sz="1200" dirty="0">
                        <a:latin typeface="Arial" pitchFamily="34" charset="0"/>
                        <a:ea typeface="Calibri"/>
                        <a:cs typeface="Arial" pitchFamily="34" charset="0"/>
                      </a:endParaRPr>
                    </a:p>
                  </a:txBody>
                  <a:tcPr marL="54846" marR="54846" marT="0" marB="0"/>
                </a:tc>
                <a:tc>
                  <a:txBody>
                    <a:bodyPr/>
                    <a:lstStyle/>
                    <a:p>
                      <a:pPr algn="ctr">
                        <a:spcAft>
                          <a:spcPts val="0"/>
                        </a:spcAft>
                      </a:pPr>
                      <a:r>
                        <a:rPr lang="ru-RU" sz="1200" dirty="0">
                          <a:latin typeface="Arial" pitchFamily="34" charset="0"/>
                          <a:cs typeface="Arial" pitchFamily="34" charset="0"/>
                        </a:rPr>
                        <a:t>Название мероприятия, статус</a:t>
                      </a:r>
                      <a:endParaRPr lang="ru-RU" sz="1200" dirty="0">
                        <a:latin typeface="Arial" pitchFamily="34" charset="0"/>
                        <a:ea typeface="Calibri"/>
                        <a:cs typeface="Arial" pitchFamily="34" charset="0"/>
                      </a:endParaRPr>
                    </a:p>
                  </a:txBody>
                  <a:tcPr marL="54846" marR="54846" marT="0" marB="0"/>
                </a:tc>
                <a:tc>
                  <a:txBody>
                    <a:bodyPr/>
                    <a:lstStyle/>
                    <a:p>
                      <a:pPr algn="ctr">
                        <a:spcAft>
                          <a:spcPts val="0"/>
                        </a:spcAft>
                      </a:pPr>
                      <a:r>
                        <a:rPr lang="ru-RU" sz="1200" dirty="0">
                          <a:latin typeface="Arial" pitchFamily="34" charset="0"/>
                          <a:cs typeface="Arial" pitchFamily="34" charset="0"/>
                        </a:rPr>
                        <a:t>Результат</a:t>
                      </a:r>
                      <a:endParaRPr lang="ru-RU" sz="1200" dirty="0">
                        <a:latin typeface="Arial" pitchFamily="34" charset="0"/>
                        <a:ea typeface="Calibri"/>
                        <a:cs typeface="Arial" pitchFamily="34" charset="0"/>
                      </a:endParaRPr>
                    </a:p>
                  </a:txBody>
                  <a:tcPr marL="54846" marR="54846" marT="0" marB="0"/>
                </a:tc>
              </a:tr>
              <a:tr h="268135">
                <a:tc>
                  <a:txBody>
                    <a:bodyPr/>
                    <a:lstStyle/>
                    <a:p>
                      <a:pPr algn="just">
                        <a:spcAft>
                          <a:spcPts val="0"/>
                        </a:spcAft>
                      </a:pPr>
                      <a:r>
                        <a:rPr lang="ru-RU" sz="1450">
                          <a:latin typeface="Arial" pitchFamily="34" charset="0"/>
                          <a:cs typeface="Arial" pitchFamily="34" charset="0"/>
                        </a:rPr>
                        <a:t>1 </a:t>
                      </a:r>
                      <a:endParaRPr lang="ru-RU" sz="145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err="1">
                          <a:latin typeface="Arial" pitchFamily="34" charset="0"/>
                          <a:cs typeface="Arial" pitchFamily="34" charset="0"/>
                        </a:rPr>
                        <a:t>Полухина</a:t>
                      </a:r>
                      <a:r>
                        <a:rPr lang="ru-RU" sz="1450" dirty="0">
                          <a:latin typeface="Arial" pitchFamily="34" charset="0"/>
                          <a:cs typeface="Arial" pitchFamily="34" charset="0"/>
                        </a:rPr>
                        <a:t> Полина Алексеевна </a:t>
                      </a:r>
                      <a:endParaRPr lang="ru-RU" sz="1450" dirty="0">
                        <a:latin typeface="Arial" pitchFamily="34" charset="0"/>
                        <a:ea typeface="Calibri"/>
                        <a:cs typeface="Arial" pitchFamily="34" charset="0"/>
                      </a:endParaRPr>
                    </a:p>
                  </a:txBody>
                  <a:tcPr marL="54846" marR="54846"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50" dirty="0">
                          <a:latin typeface="Arial" pitchFamily="34" charset="0"/>
                          <a:cs typeface="Arial" pitchFamily="34" charset="0"/>
                        </a:rPr>
                        <a:t> Всероссийский </a:t>
                      </a:r>
                      <a:r>
                        <a:rPr lang="ru-RU" sz="1450">
                          <a:latin typeface="Arial" pitchFamily="34" charset="0"/>
                          <a:cs typeface="Arial" pitchFamily="34" charset="0"/>
                        </a:rPr>
                        <a:t>конкурс  </a:t>
                      </a:r>
                      <a:r>
                        <a:rPr lang="ru-RU" sz="1450" smtClean="0">
                          <a:latin typeface="Arial" pitchFamily="34" charset="0"/>
                          <a:cs typeface="Arial" pitchFamily="34" charset="0"/>
                        </a:rPr>
                        <a:t>«Лучший </a:t>
                      </a:r>
                      <a:r>
                        <a:rPr lang="ru-RU" sz="1450" dirty="0">
                          <a:latin typeface="Arial" pitchFamily="34" charset="0"/>
                          <a:cs typeface="Arial" pitchFamily="34" charset="0"/>
                        </a:rPr>
                        <a:t>сайт ОО-2017» г. </a:t>
                      </a:r>
                      <a:r>
                        <a:rPr lang="ru-RU" sz="1450" dirty="0" smtClean="0">
                          <a:latin typeface="Arial" pitchFamily="34" charset="0"/>
                          <a:cs typeface="Arial" pitchFamily="34" charset="0"/>
                        </a:rPr>
                        <a:t>Екатеринбург</a:t>
                      </a:r>
                    </a:p>
                    <a:p>
                      <a:pPr marL="0" marR="0" indent="0" algn="just" defTabSz="914400" rtl="0" eaLnBrk="1" fontAlgn="auto" latinLnBrk="0" hangingPunct="1">
                        <a:lnSpc>
                          <a:spcPct val="100000"/>
                        </a:lnSpc>
                        <a:spcBef>
                          <a:spcPts val="0"/>
                        </a:spcBef>
                        <a:spcAft>
                          <a:spcPts val="0"/>
                        </a:spcAft>
                        <a:buClrTx/>
                        <a:buSzTx/>
                        <a:buFontTx/>
                        <a:buNone/>
                        <a:tabLst/>
                        <a:defRPr/>
                      </a:pPr>
                      <a:r>
                        <a:rPr lang="ru-RU" sz="1450" dirty="0" smtClean="0">
                          <a:latin typeface="Arial" pitchFamily="34" charset="0"/>
                          <a:cs typeface="Arial" pitchFamily="34" charset="0"/>
                        </a:rPr>
                        <a:t>Городской конкурс «Лучший сайт ОУ г. Кемерово</a:t>
                      </a:r>
                      <a:r>
                        <a:rPr lang="ru-RU" sz="1450" baseline="0" dirty="0" smtClean="0">
                          <a:latin typeface="Arial" pitchFamily="34" charset="0"/>
                          <a:cs typeface="Arial" pitchFamily="34" charset="0"/>
                        </a:rPr>
                        <a:t> </a:t>
                      </a:r>
                      <a:r>
                        <a:rPr lang="ru-RU" sz="1450" dirty="0" smtClean="0">
                          <a:latin typeface="Arial" pitchFamily="34" charset="0"/>
                          <a:cs typeface="Arial" pitchFamily="34" charset="0"/>
                        </a:rPr>
                        <a:t>2017»</a:t>
                      </a:r>
                    </a:p>
                    <a:p>
                      <a:pPr marL="0" marR="0" indent="0" algn="just" defTabSz="914400" rtl="0" eaLnBrk="1" fontAlgn="auto" latinLnBrk="0" hangingPunct="1">
                        <a:lnSpc>
                          <a:spcPct val="100000"/>
                        </a:lnSpc>
                        <a:spcBef>
                          <a:spcPts val="0"/>
                        </a:spcBef>
                        <a:spcAft>
                          <a:spcPts val="0"/>
                        </a:spcAft>
                        <a:buClrTx/>
                        <a:buSzTx/>
                        <a:buFontTx/>
                        <a:buNone/>
                        <a:tabLst/>
                        <a:defRPr/>
                      </a:pPr>
                      <a:r>
                        <a:rPr lang="ru-RU" sz="1450" dirty="0" smtClean="0">
                          <a:latin typeface="Arial" pitchFamily="34" charset="0"/>
                          <a:cs typeface="Arial" pitchFamily="34" charset="0"/>
                        </a:rPr>
                        <a:t>Всероссийский конкурс «Лучший сайт образовательной организации» 2019</a:t>
                      </a:r>
                      <a:endParaRPr lang="ru-RU" sz="1450" dirty="0" smtClean="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a:latin typeface="Arial" pitchFamily="34" charset="0"/>
                          <a:cs typeface="Arial" pitchFamily="34" charset="0"/>
                        </a:rPr>
                        <a:t>2 </a:t>
                      </a:r>
                      <a:r>
                        <a:rPr lang="ru-RU" sz="1450" dirty="0" smtClean="0">
                          <a:latin typeface="Arial" pitchFamily="34" charset="0"/>
                          <a:cs typeface="Arial" pitchFamily="34" charset="0"/>
                        </a:rPr>
                        <a:t>место</a:t>
                      </a:r>
                    </a:p>
                    <a:p>
                      <a:pPr algn="just">
                        <a:spcAft>
                          <a:spcPts val="0"/>
                        </a:spcAft>
                      </a:pPr>
                      <a:r>
                        <a:rPr lang="ru-RU" sz="1450" dirty="0" smtClean="0">
                          <a:latin typeface="Arial" pitchFamily="34" charset="0"/>
                          <a:ea typeface="Calibri"/>
                          <a:cs typeface="Arial" pitchFamily="34" charset="0"/>
                        </a:rPr>
                        <a:t>1 место</a:t>
                      </a:r>
                      <a:endParaRPr lang="ru-RU" sz="1450" dirty="0">
                        <a:latin typeface="Arial" pitchFamily="34" charset="0"/>
                        <a:ea typeface="Calibri"/>
                        <a:cs typeface="Arial" pitchFamily="34" charset="0"/>
                      </a:endParaRPr>
                    </a:p>
                  </a:txBody>
                  <a:tcPr marL="54846" marR="54846" marT="0" marB="0"/>
                </a:tc>
              </a:tr>
              <a:tr h="268135">
                <a:tc>
                  <a:txBody>
                    <a:bodyPr/>
                    <a:lstStyle/>
                    <a:p>
                      <a:pPr algn="just">
                        <a:spcAft>
                          <a:spcPts val="0"/>
                        </a:spcAft>
                      </a:pPr>
                      <a:r>
                        <a:rPr lang="ru-RU" sz="1450" dirty="0" smtClean="0">
                          <a:latin typeface="Arial" pitchFamily="34" charset="0"/>
                          <a:ea typeface="Calibri"/>
                          <a:cs typeface="Arial" pitchFamily="34" charset="0"/>
                        </a:rPr>
                        <a:t>2</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a:latin typeface="Arial" pitchFamily="34" charset="0"/>
                          <a:cs typeface="Arial" pitchFamily="34" charset="0"/>
                        </a:rPr>
                        <a:t>Казанцева Е.А. </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a:latin typeface="Arial" pitchFamily="34" charset="0"/>
                          <a:cs typeface="Arial" pitchFamily="34" charset="0"/>
                        </a:rPr>
                        <a:t>Всероссийский конкурс «</a:t>
                      </a:r>
                      <a:r>
                        <a:rPr lang="ru-RU" sz="1450" dirty="0" err="1">
                          <a:latin typeface="Arial" pitchFamily="34" charset="0"/>
                          <a:cs typeface="Arial" pitchFamily="34" charset="0"/>
                        </a:rPr>
                        <a:t>ФГОСкласс</a:t>
                      </a:r>
                      <a:r>
                        <a:rPr lang="ru-RU" sz="1450" dirty="0">
                          <a:latin typeface="Arial" pitchFamily="34" charset="0"/>
                          <a:cs typeface="Arial" pitchFamily="34" charset="0"/>
                        </a:rPr>
                        <a:t>» Блиц-олимпиада «Внеурочная деятельность в начальной школе» </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a:latin typeface="Arial" pitchFamily="34" charset="0"/>
                          <a:cs typeface="Arial" pitchFamily="34" charset="0"/>
                        </a:rPr>
                        <a:t>2 место</a:t>
                      </a:r>
                      <a:endParaRPr lang="ru-RU" sz="1450" dirty="0">
                        <a:latin typeface="Arial" pitchFamily="34" charset="0"/>
                        <a:ea typeface="Calibri"/>
                        <a:cs typeface="Arial" pitchFamily="34" charset="0"/>
                      </a:endParaRPr>
                    </a:p>
                  </a:txBody>
                  <a:tcPr marL="43682" marR="43682" marT="0" marB="0"/>
                </a:tc>
              </a:tr>
              <a:tr h="268135">
                <a:tc>
                  <a:txBody>
                    <a:bodyPr/>
                    <a:lstStyle/>
                    <a:p>
                      <a:pPr algn="just">
                        <a:spcAft>
                          <a:spcPts val="0"/>
                        </a:spcAft>
                      </a:pPr>
                      <a:r>
                        <a:rPr lang="ru-RU" sz="1450" dirty="0" smtClean="0">
                          <a:latin typeface="Arial" pitchFamily="34" charset="0"/>
                          <a:ea typeface="Calibri"/>
                          <a:cs typeface="Arial" pitchFamily="34" charset="0"/>
                        </a:rPr>
                        <a:t>3</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err="1">
                          <a:latin typeface="Arial" pitchFamily="34" charset="0"/>
                          <a:cs typeface="Arial" pitchFamily="34" charset="0"/>
                        </a:rPr>
                        <a:t>Соломатова</a:t>
                      </a:r>
                      <a:r>
                        <a:rPr lang="ru-RU" sz="1450" dirty="0">
                          <a:latin typeface="Arial" pitchFamily="34" charset="0"/>
                          <a:cs typeface="Arial" pitchFamily="34" charset="0"/>
                        </a:rPr>
                        <a:t> Людмила Васильевна </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a:latin typeface="Arial" pitchFamily="34" charset="0"/>
                          <a:cs typeface="Arial" pitchFamily="34" charset="0"/>
                        </a:rPr>
                        <a:t>Областной конкурс «Новая волна» </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en-US" sz="1450" dirty="0">
                          <a:latin typeface="Arial" pitchFamily="34" charset="0"/>
                          <a:cs typeface="Arial" pitchFamily="34" charset="0"/>
                        </a:rPr>
                        <a:t>II</a:t>
                      </a:r>
                      <a:r>
                        <a:rPr lang="ru-RU" sz="1450" dirty="0">
                          <a:latin typeface="Arial" pitchFamily="34" charset="0"/>
                          <a:cs typeface="Arial" pitchFamily="34" charset="0"/>
                        </a:rPr>
                        <a:t> тур (очный) </a:t>
                      </a:r>
                      <a:endParaRPr lang="ru-RU" sz="1450" dirty="0">
                        <a:latin typeface="Arial" pitchFamily="34" charset="0"/>
                        <a:ea typeface="Calibri"/>
                        <a:cs typeface="Arial" pitchFamily="34" charset="0"/>
                      </a:endParaRPr>
                    </a:p>
                  </a:txBody>
                  <a:tcPr marL="54846" marR="54846" marT="0" marB="0"/>
                </a:tc>
              </a:tr>
              <a:tr h="315871">
                <a:tc>
                  <a:txBody>
                    <a:bodyPr/>
                    <a:lstStyle/>
                    <a:p>
                      <a:pPr algn="just">
                        <a:spcAft>
                          <a:spcPts val="0"/>
                        </a:spcAft>
                      </a:pPr>
                      <a:r>
                        <a:rPr lang="ru-RU" sz="1450" dirty="0">
                          <a:latin typeface="Arial" pitchFamily="34" charset="0"/>
                          <a:cs typeface="Arial" pitchFamily="34" charset="0"/>
                        </a:rPr>
                        <a:t>4</a:t>
                      </a:r>
                      <a:r>
                        <a:rPr lang="ru-RU" sz="1450" dirty="0" smtClean="0">
                          <a:latin typeface="Arial" pitchFamily="34" charset="0"/>
                          <a:cs typeface="Arial" pitchFamily="34" charset="0"/>
                        </a:rPr>
                        <a:t> </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a:latin typeface="Arial" pitchFamily="34" charset="0"/>
                          <a:cs typeface="Arial" pitchFamily="34" charset="0"/>
                        </a:rPr>
                        <a:t>Альберт Е.А.</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a:latin typeface="Arial" pitchFamily="34" charset="0"/>
                          <a:cs typeface="Arial" pitchFamily="34" charset="0"/>
                        </a:rPr>
                        <a:t>Всероссийская педагогическая олимпиада «Коррекционная педагогика»  </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a:latin typeface="Arial" pitchFamily="34" charset="0"/>
                          <a:cs typeface="Arial" pitchFamily="34" charset="0"/>
                        </a:rPr>
                        <a:t>11 место</a:t>
                      </a:r>
                      <a:endParaRPr lang="ru-RU" sz="1450" dirty="0">
                        <a:latin typeface="Arial" pitchFamily="34" charset="0"/>
                        <a:ea typeface="Calibri"/>
                        <a:cs typeface="Arial" pitchFamily="34" charset="0"/>
                      </a:endParaRPr>
                    </a:p>
                  </a:txBody>
                  <a:tcPr marL="43682" marR="43682" marT="0" marB="0"/>
                </a:tc>
              </a:tr>
              <a:tr h="276768">
                <a:tc>
                  <a:txBody>
                    <a:bodyPr/>
                    <a:lstStyle/>
                    <a:p>
                      <a:pPr algn="just">
                        <a:spcAft>
                          <a:spcPts val="0"/>
                        </a:spcAft>
                      </a:pPr>
                      <a:r>
                        <a:rPr lang="ru-RU" sz="1450" dirty="0">
                          <a:latin typeface="Arial" pitchFamily="34" charset="0"/>
                          <a:cs typeface="Arial" pitchFamily="34" charset="0"/>
                        </a:rPr>
                        <a:t>5</a:t>
                      </a:r>
                      <a:r>
                        <a:rPr lang="ru-RU" sz="1450" dirty="0" smtClean="0">
                          <a:latin typeface="Arial" pitchFamily="34" charset="0"/>
                          <a:cs typeface="Arial" pitchFamily="34" charset="0"/>
                        </a:rPr>
                        <a:t> </a:t>
                      </a:r>
                      <a:endParaRPr lang="ru-RU" sz="1450" dirty="0">
                        <a:latin typeface="Arial" pitchFamily="34" charset="0"/>
                        <a:ea typeface="Calibri"/>
                        <a:cs typeface="Arial" pitchFamily="34" charset="0"/>
                      </a:endParaRPr>
                    </a:p>
                  </a:txBody>
                  <a:tcPr marL="54846" marR="54846" marT="0" marB="0"/>
                </a:tc>
                <a:tc>
                  <a:txBody>
                    <a:bodyPr/>
                    <a:lstStyle/>
                    <a:p>
                      <a:pPr algn="just">
                        <a:spcAft>
                          <a:spcPts val="0"/>
                        </a:spcAft>
                      </a:pPr>
                      <a:r>
                        <a:rPr lang="ru-RU" sz="1450" dirty="0" smtClean="0">
                          <a:latin typeface="Arial" pitchFamily="34" charset="0"/>
                          <a:cs typeface="Arial" pitchFamily="34" charset="0"/>
                        </a:rPr>
                        <a:t>Тимофеева</a:t>
                      </a:r>
                      <a:r>
                        <a:rPr lang="ru-RU" sz="1450" baseline="0" dirty="0" smtClean="0">
                          <a:latin typeface="Arial" pitchFamily="34" charset="0"/>
                          <a:cs typeface="Arial" pitchFamily="34" charset="0"/>
                        </a:rPr>
                        <a:t> </a:t>
                      </a:r>
                      <a:r>
                        <a:rPr lang="ru-RU" sz="1450" dirty="0" smtClean="0">
                          <a:latin typeface="Arial" pitchFamily="34" charset="0"/>
                          <a:cs typeface="Arial" pitchFamily="34" charset="0"/>
                        </a:rPr>
                        <a:t>Т.Г.</a:t>
                      </a:r>
                    </a:p>
                    <a:p>
                      <a:pPr algn="just">
                        <a:spcAft>
                          <a:spcPts val="0"/>
                        </a:spcAft>
                      </a:pPr>
                      <a:r>
                        <a:rPr lang="ru-RU" sz="1450" dirty="0" err="1" smtClean="0">
                          <a:latin typeface="Arial" pitchFamily="34" charset="0"/>
                          <a:cs typeface="Arial" pitchFamily="34" charset="0"/>
                        </a:rPr>
                        <a:t>Лобикова</a:t>
                      </a:r>
                      <a:r>
                        <a:rPr lang="ru-RU" sz="1450" dirty="0" smtClean="0">
                          <a:latin typeface="Arial" pitchFamily="34" charset="0"/>
                          <a:cs typeface="Arial" pitchFamily="34" charset="0"/>
                        </a:rPr>
                        <a:t> </a:t>
                      </a:r>
                      <a:r>
                        <a:rPr lang="ru-RU" sz="1450" dirty="0">
                          <a:latin typeface="Arial" pitchFamily="34" charset="0"/>
                          <a:cs typeface="Arial" pitchFamily="34" charset="0"/>
                        </a:rPr>
                        <a:t>С.Н.</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a:latin typeface="Arial" pitchFamily="34" charset="0"/>
                          <a:cs typeface="Arial" pitchFamily="34" charset="0"/>
                        </a:rPr>
                        <a:t>Городской фестиваль педагогических идей учителей начальных классов «Актуальные вопросы осуществления образовательной деятельности в условиях реализации ФГОС НОО» </a:t>
                      </a:r>
                      <a:endParaRPr lang="ru-RU" sz="14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450" dirty="0">
                          <a:latin typeface="Arial" pitchFamily="34" charset="0"/>
                          <a:cs typeface="Arial" pitchFamily="34" charset="0"/>
                        </a:rPr>
                        <a:t>Выступление</a:t>
                      </a:r>
                      <a:endParaRPr lang="ru-RU" sz="1450" dirty="0">
                        <a:latin typeface="Arial" pitchFamily="34" charset="0"/>
                        <a:ea typeface="Calibri"/>
                        <a:cs typeface="Arial" pitchFamily="34" charset="0"/>
                      </a:endParaRPr>
                    </a:p>
                  </a:txBody>
                  <a:tcPr marL="43682" marR="43682" marT="0" marB="0"/>
                </a:tc>
              </a:tr>
            </a:tbl>
          </a:graphicData>
        </a:graphic>
      </p:graphicFrame>
      <p:sp>
        <p:nvSpPr>
          <p:cNvPr id="15" name="Прямоугольник 14"/>
          <p:cNvSpPr/>
          <p:nvPr/>
        </p:nvSpPr>
        <p:spPr>
          <a:xfrm>
            <a:off x="71438" y="571480"/>
            <a:ext cx="4572000" cy="769441"/>
          </a:xfrm>
          <a:prstGeom prst="rect">
            <a:avLst/>
          </a:prstGeom>
        </p:spPr>
        <p:txBody>
          <a:bodyPr>
            <a:spAutoFit/>
          </a:bodyPr>
          <a:lstStyle/>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Педагогические </a:t>
            </a:r>
          </a:p>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кадры</a:t>
            </a: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Группа 3"/>
          <p:cNvGrpSpPr/>
          <p:nvPr/>
        </p:nvGrpSpPr>
        <p:grpSpPr>
          <a:xfrm>
            <a:off x="0" y="-99392"/>
            <a:ext cx="9144000" cy="7272808"/>
            <a:chOff x="0" y="-99392"/>
            <a:chExt cx="9144000" cy="7272808"/>
          </a:xfrm>
        </p:grpSpPr>
        <p:pic>
          <p:nvPicPr>
            <p:cNvPr id="36"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38" name="Прямоугольник 37"/>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63"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214314" y="2000240"/>
            <a:ext cx="9501222" cy="1061829"/>
          </a:xfrm>
          <a:prstGeom prst="rect">
            <a:avLst/>
          </a:prstGeom>
          <a:noFill/>
        </p:spPr>
        <p:txBody>
          <a:bodyPr wrap="square" rtlCol="0">
            <a:spAutoFit/>
          </a:bodyPr>
          <a:lstStyle/>
          <a:p>
            <a:pPr algn="ctr"/>
            <a:r>
              <a:rPr lang="ru-RU" sz="2100" b="1" dirty="0" smtClean="0">
                <a:solidFill>
                  <a:srgbClr val="002060"/>
                </a:solidFill>
                <a:latin typeface="Arial" pitchFamily="34" charset="0"/>
                <a:cs typeface="Arial" pitchFamily="34" charset="0"/>
              </a:rPr>
              <a:t>С 2018-2019 учебного года педагогический коллектив  лицея реализует  инновационный проект </a:t>
            </a:r>
          </a:p>
          <a:p>
            <a:pPr algn="ctr"/>
            <a:r>
              <a:rPr lang="ru-RU" sz="2100" b="1" dirty="0" smtClean="0">
                <a:solidFill>
                  <a:srgbClr val="002060"/>
                </a:solidFill>
                <a:latin typeface="Arial" pitchFamily="34" charset="0"/>
                <a:cs typeface="Arial" pitchFamily="34" charset="0"/>
              </a:rPr>
              <a:t>«Инженерный класс и развитие инженерного образования в лицее»</a:t>
            </a:r>
            <a:endParaRPr lang="ru-RU" sz="2100" b="1" dirty="0">
              <a:solidFill>
                <a:srgbClr val="002060"/>
              </a:solidFill>
              <a:latin typeface="Arial" pitchFamily="34" charset="0"/>
              <a:cs typeface="Arial" pitchFamily="34" charset="0"/>
            </a:endParaRPr>
          </a:p>
        </p:txBody>
      </p:sp>
      <p:grpSp>
        <p:nvGrpSpPr>
          <p:cNvPr id="39" name="Группа 38"/>
          <p:cNvGrpSpPr/>
          <p:nvPr/>
        </p:nvGrpSpPr>
        <p:grpSpPr>
          <a:xfrm>
            <a:off x="1643042" y="3841174"/>
            <a:ext cx="6072198" cy="3016826"/>
            <a:chOff x="1187624" y="2246270"/>
            <a:chExt cx="7956376" cy="4270994"/>
          </a:xfrm>
        </p:grpSpPr>
        <p:sp>
          <p:nvSpPr>
            <p:cNvPr id="40" name="Freeform 3"/>
            <p:cNvSpPr>
              <a:spLocks noEditPoints="1"/>
            </p:cNvSpPr>
            <p:nvPr/>
          </p:nvSpPr>
          <p:spPr bwMode="gray">
            <a:xfrm>
              <a:off x="1742402" y="2246270"/>
              <a:ext cx="6055845" cy="4270994"/>
            </a:xfrm>
            <a:custGeom>
              <a:avLst/>
              <a:gdLst/>
              <a:ahLst/>
              <a:cxnLst>
                <a:cxn ang="0">
                  <a:pos x="1092" y="50"/>
                </a:cxn>
                <a:cxn ang="0">
                  <a:pos x="822" y="168"/>
                </a:cxn>
                <a:cxn ang="0">
                  <a:pos x="594" y="300"/>
                </a:cxn>
                <a:cxn ang="0">
                  <a:pos x="406" y="446"/>
                </a:cxn>
                <a:cxn ang="0">
                  <a:pos x="254" y="604"/>
                </a:cxn>
                <a:cxn ang="0">
                  <a:pos x="140" y="772"/>
                </a:cxn>
                <a:cxn ang="0">
                  <a:pos x="60" y="944"/>
                </a:cxn>
                <a:cxn ang="0">
                  <a:pos x="14" y="1122"/>
                </a:cxn>
                <a:cxn ang="0">
                  <a:pos x="0" y="1300"/>
                </a:cxn>
                <a:cxn ang="0">
                  <a:pos x="18" y="1476"/>
                </a:cxn>
                <a:cxn ang="0">
                  <a:pos x="64" y="1650"/>
                </a:cxn>
                <a:cxn ang="0">
                  <a:pos x="138" y="1818"/>
                </a:cxn>
                <a:cxn ang="0">
                  <a:pos x="238" y="1978"/>
                </a:cxn>
                <a:cxn ang="0">
                  <a:pos x="364" y="2126"/>
                </a:cxn>
                <a:cxn ang="0">
                  <a:pos x="512" y="2262"/>
                </a:cxn>
                <a:cxn ang="0">
                  <a:pos x="684" y="2382"/>
                </a:cxn>
                <a:cxn ang="0">
                  <a:pos x="874" y="2484"/>
                </a:cxn>
                <a:cxn ang="0">
                  <a:pos x="1086" y="2564"/>
                </a:cxn>
                <a:cxn ang="0">
                  <a:pos x="1314" y="2622"/>
                </a:cxn>
                <a:cxn ang="0">
                  <a:pos x="1558" y="2654"/>
                </a:cxn>
                <a:cxn ang="0">
                  <a:pos x="1818" y="2658"/>
                </a:cxn>
                <a:cxn ang="0">
                  <a:pos x="2090" y="2632"/>
                </a:cxn>
                <a:cxn ang="0">
                  <a:pos x="2374" y="2574"/>
                </a:cxn>
                <a:cxn ang="0">
                  <a:pos x="2544" y="2912"/>
                </a:cxn>
                <a:cxn ang="0">
                  <a:pos x="1868" y="1552"/>
                </a:cxn>
                <a:cxn ang="0">
                  <a:pos x="1956" y="1914"/>
                </a:cxn>
                <a:cxn ang="0">
                  <a:pos x="1788" y="1936"/>
                </a:cxn>
                <a:cxn ang="0">
                  <a:pos x="1616" y="1934"/>
                </a:cxn>
                <a:cxn ang="0">
                  <a:pos x="1442" y="1912"/>
                </a:cxn>
                <a:cxn ang="0">
                  <a:pos x="1272" y="1872"/>
                </a:cxn>
                <a:cxn ang="0">
                  <a:pos x="1108" y="1812"/>
                </a:cxn>
                <a:cxn ang="0">
                  <a:pos x="952" y="1736"/>
                </a:cxn>
                <a:cxn ang="0">
                  <a:pos x="810" y="1646"/>
                </a:cxn>
                <a:cxn ang="0">
                  <a:pos x="684" y="1542"/>
                </a:cxn>
                <a:cxn ang="0">
                  <a:pos x="578" y="1428"/>
                </a:cxn>
                <a:cxn ang="0">
                  <a:pos x="494" y="1304"/>
                </a:cxn>
                <a:cxn ang="0">
                  <a:pos x="438" y="1170"/>
                </a:cxn>
                <a:cxn ang="0">
                  <a:pos x="410" y="1032"/>
                </a:cxn>
                <a:cxn ang="0">
                  <a:pos x="416" y="888"/>
                </a:cxn>
                <a:cxn ang="0">
                  <a:pos x="460" y="742"/>
                </a:cxn>
                <a:cxn ang="0">
                  <a:pos x="544" y="592"/>
                </a:cxn>
                <a:cxn ang="0">
                  <a:pos x="670" y="444"/>
                </a:cxn>
                <a:cxn ang="0">
                  <a:pos x="844" y="298"/>
                </a:cxn>
                <a:cxn ang="0">
                  <a:pos x="1070" y="154"/>
                </a:cxn>
                <a:cxn ang="0">
                  <a:pos x="1348" y="16"/>
                </a:cxn>
                <a:cxn ang="0">
                  <a:pos x="1244" y="0"/>
                </a:cxn>
                <a:cxn ang="0">
                  <a:pos x="2820" y="1934"/>
                </a:cxn>
                <a:cxn ang="0">
                  <a:pos x="2820" y="1934"/>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chemeClr val="hlink"/>
                </a:gs>
                <a:gs pos="100000">
                  <a:schemeClr val="accent1"/>
                </a:gs>
              </a:gsLst>
              <a:lin ang="5400000" scaled="1"/>
            </a:gradFill>
            <a:ln w="0">
              <a:noFill/>
              <a:prstDash val="solid"/>
              <a:round/>
              <a:headEnd/>
              <a:tailEnd/>
            </a:ln>
            <a:effectLst>
              <a:outerShdw dist="206741" dir="8249373" algn="ctr" rotWithShape="0">
                <a:srgbClr val="C1D1D3">
                  <a:alpha val="50000"/>
                </a:srgbClr>
              </a:outerShdw>
            </a:effectLst>
          </p:spPr>
          <p:txBody>
            <a:bodyPr/>
            <a:lstStyle/>
            <a:p>
              <a:pPr>
                <a:defRPr/>
              </a:pPr>
              <a:endParaRPr lang="ru-RU"/>
            </a:p>
          </p:txBody>
        </p:sp>
        <p:sp>
          <p:nvSpPr>
            <p:cNvPr id="41" name="Oval 4"/>
            <p:cNvSpPr>
              <a:spLocks noChangeArrowheads="1"/>
            </p:cNvSpPr>
            <p:nvPr/>
          </p:nvSpPr>
          <p:spPr bwMode="gray">
            <a:xfrm rot="-723406">
              <a:off x="3296500" y="5596746"/>
              <a:ext cx="1436312" cy="742048"/>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42" name="Oval 5"/>
            <p:cNvSpPr>
              <a:spLocks noChangeArrowheads="1"/>
            </p:cNvSpPr>
            <p:nvPr/>
          </p:nvSpPr>
          <p:spPr bwMode="gray">
            <a:xfrm>
              <a:off x="3292303" y="4372006"/>
              <a:ext cx="1737068" cy="1804527"/>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43" name="Oval 6"/>
            <p:cNvSpPr>
              <a:spLocks noChangeArrowheads="1"/>
            </p:cNvSpPr>
            <p:nvPr/>
          </p:nvSpPr>
          <p:spPr bwMode="gray">
            <a:xfrm>
              <a:off x="3305246" y="4384195"/>
              <a:ext cx="1696312" cy="1759555"/>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44" name="Oval 7"/>
            <p:cNvSpPr>
              <a:spLocks noChangeArrowheads="1"/>
            </p:cNvSpPr>
            <p:nvPr/>
          </p:nvSpPr>
          <p:spPr bwMode="gray">
            <a:xfrm>
              <a:off x="3307317" y="4406816"/>
              <a:ext cx="1614797" cy="1645717"/>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45" name="Oval 8"/>
            <p:cNvSpPr>
              <a:spLocks noChangeArrowheads="1"/>
            </p:cNvSpPr>
            <p:nvPr/>
          </p:nvSpPr>
          <p:spPr bwMode="gray">
            <a:xfrm>
              <a:off x="3365690" y="4469667"/>
              <a:ext cx="1436313" cy="1335124"/>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46" name="Oval 9"/>
            <p:cNvSpPr>
              <a:spLocks noChangeArrowheads="1"/>
            </p:cNvSpPr>
            <p:nvPr/>
          </p:nvSpPr>
          <p:spPr bwMode="gray">
            <a:xfrm rot="-772996">
              <a:off x="1394384" y="5000354"/>
              <a:ext cx="1127126" cy="675995"/>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47" name="Oval 10"/>
            <p:cNvSpPr>
              <a:spLocks noChangeArrowheads="1"/>
            </p:cNvSpPr>
            <p:nvPr/>
          </p:nvSpPr>
          <p:spPr bwMode="gray">
            <a:xfrm>
              <a:off x="1377061" y="4007576"/>
              <a:ext cx="1396962" cy="1524854"/>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48" name="Oval 11"/>
            <p:cNvSpPr>
              <a:spLocks noChangeArrowheads="1"/>
            </p:cNvSpPr>
            <p:nvPr/>
          </p:nvSpPr>
          <p:spPr bwMode="gray">
            <a:xfrm>
              <a:off x="1388154" y="4017845"/>
              <a:ext cx="1363233" cy="1485502"/>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49" name="Oval 12"/>
            <p:cNvSpPr>
              <a:spLocks noChangeArrowheads="1"/>
            </p:cNvSpPr>
            <p:nvPr/>
          </p:nvSpPr>
          <p:spPr bwMode="gray">
            <a:xfrm>
              <a:off x="1388382" y="4037877"/>
              <a:ext cx="1297179" cy="1388529"/>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50" name="Oval 13"/>
            <p:cNvSpPr>
              <a:spLocks noChangeArrowheads="1"/>
            </p:cNvSpPr>
            <p:nvPr/>
          </p:nvSpPr>
          <p:spPr bwMode="gray">
            <a:xfrm>
              <a:off x="1434339" y="4089876"/>
              <a:ext cx="1153830" cy="1127127"/>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51" name="Oval 14"/>
            <p:cNvSpPr>
              <a:spLocks noChangeArrowheads="1"/>
            </p:cNvSpPr>
            <p:nvPr/>
          </p:nvSpPr>
          <p:spPr bwMode="gray">
            <a:xfrm>
              <a:off x="1187624" y="3299351"/>
              <a:ext cx="931776" cy="563564"/>
            </a:xfrm>
            <a:prstGeom prst="ellipse">
              <a:avLst/>
            </a:prstGeom>
            <a:solidFill>
              <a:srgbClr val="0F2145">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ru-RU"/>
            </a:p>
          </p:txBody>
        </p:sp>
        <p:sp>
          <p:nvSpPr>
            <p:cNvPr id="52" name="Oval 15"/>
            <p:cNvSpPr>
              <a:spLocks noChangeArrowheads="1"/>
            </p:cNvSpPr>
            <p:nvPr/>
          </p:nvSpPr>
          <p:spPr bwMode="gray">
            <a:xfrm>
              <a:off x="1284788" y="2662120"/>
              <a:ext cx="1042803" cy="1083560"/>
            </a:xfrm>
            <a:prstGeom prst="ellipse">
              <a:avLst/>
            </a:prstGeom>
            <a:gradFill rotWithShape="1">
              <a:gsLst>
                <a:gs pos="0">
                  <a:srgbClr val="636869"/>
                </a:gs>
                <a:gs pos="100000">
                  <a:srgbClr val="D6E1E2"/>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53" name="Oval 16"/>
            <p:cNvSpPr>
              <a:spLocks noChangeArrowheads="1"/>
            </p:cNvSpPr>
            <p:nvPr/>
          </p:nvSpPr>
          <p:spPr bwMode="gray">
            <a:xfrm>
              <a:off x="1292976" y="2668382"/>
              <a:ext cx="1018911" cy="1058262"/>
            </a:xfrm>
            <a:prstGeom prst="ellipse">
              <a:avLst/>
            </a:prstGeom>
            <a:gradFill rotWithShape="1">
              <a:gsLst>
                <a:gs pos="0">
                  <a:srgbClr val="D6E1E2">
                    <a:alpha val="0"/>
                  </a:srgbClr>
                </a:gs>
                <a:gs pos="100000">
                  <a:srgbClr val="F1F5F5"/>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54" name="Oval 17"/>
            <p:cNvSpPr>
              <a:spLocks noChangeArrowheads="1"/>
            </p:cNvSpPr>
            <p:nvPr/>
          </p:nvSpPr>
          <p:spPr bwMode="gray">
            <a:xfrm>
              <a:off x="1294535" y="2683741"/>
              <a:ext cx="968317" cy="986586"/>
            </a:xfrm>
            <a:prstGeom prst="ellipse">
              <a:avLst/>
            </a:prstGeom>
            <a:gradFill rotWithShape="1">
              <a:gsLst>
                <a:gs pos="0">
                  <a:srgbClr val="AAB2B3"/>
                </a:gs>
                <a:gs pos="100000">
                  <a:srgbClr val="D6E1E2">
                    <a:alpha val="48000"/>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55" name="Oval 18"/>
            <p:cNvSpPr>
              <a:spLocks noChangeArrowheads="1"/>
            </p:cNvSpPr>
            <p:nvPr/>
          </p:nvSpPr>
          <p:spPr bwMode="gray">
            <a:xfrm>
              <a:off x="1328874" y="2720131"/>
              <a:ext cx="864318" cy="801075"/>
            </a:xfrm>
            <a:prstGeom prst="ellipse">
              <a:avLst/>
            </a:prstGeom>
            <a:gradFill rotWithShape="1">
              <a:gsLst>
                <a:gs pos="0">
                  <a:srgbClr val="FFFFFF"/>
                </a:gs>
                <a:gs pos="100000">
                  <a:srgbClr val="D6E1E2">
                    <a:alpha val="37999"/>
                  </a:srgbClr>
                </a:gs>
              </a:gsLst>
              <a:lin ang="540000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vert="eaVert" wrap="none" anchor="ctr"/>
            <a:lstStyle/>
            <a:p>
              <a:endParaRPr lang="ru-RU"/>
            </a:p>
          </p:txBody>
        </p:sp>
        <p:sp>
          <p:nvSpPr>
            <p:cNvPr id="56" name="Rectangle 19"/>
            <p:cNvSpPr>
              <a:spLocks noChangeArrowheads="1"/>
            </p:cNvSpPr>
            <p:nvPr/>
          </p:nvSpPr>
          <p:spPr bwMode="auto">
            <a:xfrm>
              <a:off x="1379053" y="2966411"/>
              <a:ext cx="701291" cy="63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indent="-342900" algn="l">
                <a:spcBef>
                  <a:spcPct val="20000"/>
                </a:spcBef>
                <a:buFontTx/>
                <a:buBlip>
                  <a:blip r:embed="rId5"/>
                </a:buBlip>
              </a:pPr>
              <a:r>
                <a:rPr lang="ru-RU" sz="2400" dirty="0"/>
                <a:t>1</a:t>
              </a:r>
            </a:p>
            <a:p>
              <a:pPr marL="342900" indent="-342900" algn="l">
                <a:spcBef>
                  <a:spcPct val="20000"/>
                </a:spcBef>
                <a:buFontTx/>
                <a:buChar char="•"/>
              </a:pPr>
              <a:endParaRPr lang="ru-RU" sz="3600" dirty="0"/>
            </a:p>
          </p:txBody>
        </p:sp>
        <p:sp>
          <p:nvSpPr>
            <p:cNvPr id="57" name="Rectangle 20"/>
            <p:cNvSpPr>
              <a:spLocks noChangeArrowheads="1"/>
            </p:cNvSpPr>
            <p:nvPr/>
          </p:nvSpPr>
          <p:spPr bwMode="auto">
            <a:xfrm>
              <a:off x="1594953" y="4622173"/>
              <a:ext cx="701291" cy="63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indent="-342900" algn="l">
                <a:spcBef>
                  <a:spcPct val="20000"/>
                </a:spcBef>
                <a:buFontTx/>
                <a:buBlip>
                  <a:blip r:embed="rId5"/>
                </a:buBlip>
              </a:pPr>
              <a:r>
                <a:rPr lang="ru-RU" sz="2400" dirty="0"/>
                <a:t>2</a:t>
              </a:r>
            </a:p>
            <a:p>
              <a:pPr marL="342900" indent="-342900" algn="l">
                <a:spcBef>
                  <a:spcPct val="20000"/>
                </a:spcBef>
                <a:buFontTx/>
                <a:buChar char="•"/>
              </a:pPr>
              <a:endParaRPr lang="ru-RU" sz="3600" dirty="0"/>
            </a:p>
          </p:txBody>
        </p:sp>
        <p:sp>
          <p:nvSpPr>
            <p:cNvPr id="58" name="Rectangle 21"/>
            <p:cNvSpPr>
              <a:spLocks noChangeArrowheads="1"/>
            </p:cNvSpPr>
            <p:nvPr/>
          </p:nvSpPr>
          <p:spPr bwMode="auto">
            <a:xfrm>
              <a:off x="3755541" y="5198435"/>
              <a:ext cx="701293" cy="636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marL="342900" indent="-342900" algn="l">
                <a:spcBef>
                  <a:spcPct val="20000"/>
                </a:spcBef>
                <a:buFontTx/>
                <a:buBlip>
                  <a:blip r:embed="rId5"/>
                </a:buBlip>
              </a:pPr>
              <a:r>
                <a:rPr lang="ru-RU" sz="2400" dirty="0"/>
                <a:t>3</a:t>
              </a:r>
            </a:p>
            <a:p>
              <a:pPr marL="342900" indent="-342900" algn="l">
                <a:spcBef>
                  <a:spcPct val="20000"/>
                </a:spcBef>
                <a:buFontTx/>
                <a:buChar char="•"/>
              </a:pPr>
              <a:endParaRPr lang="ru-RU" sz="3600" dirty="0"/>
            </a:p>
          </p:txBody>
        </p:sp>
        <p:sp>
          <p:nvSpPr>
            <p:cNvPr id="59" name="Rectangle 22"/>
            <p:cNvSpPr>
              <a:spLocks noChangeArrowheads="1"/>
            </p:cNvSpPr>
            <p:nvPr/>
          </p:nvSpPr>
          <p:spPr bwMode="auto">
            <a:xfrm>
              <a:off x="5000628" y="4429132"/>
              <a:ext cx="4143372" cy="142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a:spcBef>
                  <a:spcPct val="20000"/>
                </a:spcBef>
              </a:pPr>
              <a:r>
                <a:rPr lang="ru-RU" sz="1400" dirty="0" err="1" smtClean="0">
                  <a:solidFill>
                    <a:srgbClr val="002060"/>
                  </a:solidFill>
                  <a:latin typeface="Arial" pitchFamily="34" charset="0"/>
                  <a:cs typeface="Arial" pitchFamily="34" charset="0"/>
                </a:rPr>
                <a:t>КемГУ,КузГТУ</a:t>
              </a:r>
              <a:r>
                <a:rPr lang="ru-RU" sz="1400" dirty="0" smtClean="0">
                  <a:solidFill>
                    <a:srgbClr val="002060"/>
                  </a:solidFill>
                  <a:latin typeface="Arial" pitchFamily="34" charset="0"/>
                  <a:cs typeface="Arial" pitchFamily="34" charset="0"/>
                </a:rPr>
                <a:t>, Кузбассэнерго, СГК</a:t>
              </a:r>
            </a:p>
            <a:p>
              <a:pPr>
                <a:spcBef>
                  <a:spcPct val="20000"/>
                </a:spcBef>
              </a:pPr>
              <a:endParaRPr lang="ru-RU" sz="1400" b="1" dirty="0" smtClean="0">
                <a:solidFill>
                  <a:srgbClr val="002060"/>
                </a:solidFill>
                <a:latin typeface="Arial" pitchFamily="34" charset="0"/>
                <a:cs typeface="Arial" pitchFamily="34" charset="0"/>
              </a:endParaRPr>
            </a:p>
            <a:p>
              <a:pPr>
                <a:spcBef>
                  <a:spcPct val="20000"/>
                </a:spcBef>
              </a:pPr>
              <a:r>
                <a:rPr lang="ru-RU" sz="1400" b="1" dirty="0" smtClean="0">
                  <a:solidFill>
                    <a:srgbClr val="002060"/>
                  </a:solidFill>
                  <a:latin typeface="Arial" pitchFamily="34" charset="0"/>
                  <a:cs typeface="Arial" pitchFamily="34" charset="0"/>
                </a:rPr>
                <a:t> </a:t>
              </a:r>
              <a:endParaRPr lang="ru-RU" sz="1400" b="1" dirty="0">
                <a:solidFill>
                  <a:srgbClr val="002060"/>
                </a:solidFill>
                <a:latin typeface="Arial" pitchFamily="34" charset="0"/>
                <a:cs typeface="Arial" pitchFamily="34" charset="0"/>
              </a:endParaRPr>
            </a:p>
          </p:txBody>
        </p:sp>
        <p:sp>
          <p:nvSpPr>
            <p:cNvPr id="60" name="Rectangle 23"/>
            <p:cNvSpPr txBox="1">
              <a:spLocks noChangeArrowheads="1"/>
            </p:cNvSpPr>
            <p:nvPr/>
          </p:nvSpPr>
          <p:spPr>
            <a:xfrm>
              <a:off x="2988550" y="2449573"/>
              <a:ext cx="4844396" cy="516838"/>
            </a:xfrm>
            <a:prstGeom prst="rect">
              <a:avLst/>
            </a:prstGeom>
            <a:noFill/>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lvl="0"/>
              <a:r>
                <a:rPr lang="ru-RU" sz="1400" dirty="0" err="1" smtClean="0">
                  <a:solidFill>
                    <a:srgbClr val="002060"/>
                  </a:solidFill>
                  <a:latin typeface="Arial" pitchFamily="34" charset="0"/>
                  <a:cs typeface="Arial" pitchFamily="34" charset="0"/>
                </a:rPr>
                <a:t>КемГУ</a:t>
              </a:r>
              <a:r>
                <a:rPr lang="ru-RU" sz="1400" dirty="0" smtClean="0">
                  <a:solidFill>
                    <a:srgbClr val="002060"/>
                  </a:solidFill>
                  <a:latin typeface="Arial" pitchFamily="34" charset="0"/>
                  <a:cs typeface="Arial" pitchFamily="34" charset="0"/>
                </a:rPr>
                <a:t>, Центр профессий будущего</a:t>
              </a:r>
            </a:p>
            <a:p>
              <a:pPr lvl="0"/>
              <a:r>
                <a:rPr lang="ru-RU" sz="1400" dirty="0" smtClean="0">
                  <a:solidFill>
                    <a:srgbClr val="002060"/>
                  </a:solidFill>
                  <a:latin typeface="Arial" pitchFamily="34" charset="0"/>
                  <a:cs typeface="Arial" pitchFamily="34" charset="0"/>
                </a:rPr>
                <a:t>Интерактивный </a:t>
              </a:r>
              <a:r>
                <a:rPr lang="ru-RU" sz="1400" dirty="0">
                  <a:solidFill>
                    <a:srgbClr val="002060"/>
                  </a:solidFill>
                  <a:latin typeface="Arial" pitchFamily="34" charset="0"/>
                  <a:cs typeface="Arial" pitchFamily="34" charset="0"/>
                </a:rPr>
                <a:t>музей науки «</a:t>
              </a:r>
              <a:r>
                <a:rPr lang="ru-RU" sz="1400" dirty="0" err="1">
                  <a:solidFill>
                    <a:srgbClr val="002060"/>
                  </a:solidFill>
                  <a:latin typeface="Arial" pitchFamily="34" charset="0"/>
                  <a:cs typeface="Arial" pitchFamily="34" charset="0"/>
                </a:rPr>
                <a:t>Ньютониум</a:t>
              </a:r>
              <a:r>
                <a:rPr lang="ru-RU" sz="1400" dirty="0" smtClean="0">
                  <a:solidFill>
                    <a:srgbClr val="002060"/>
                  </a:solidFill>
                  <a:latin typeface="Arial" pitchFamily="34" charset="0"/>
                  <a:cs typeface="Arial" pitchFamily="34" charset="0"/>
                </a:rPr>
                <a:t>»</a:t>
              </a:r>
            </a:p>
          </p:txBody>
        </p:sp>
        <p:sp>
          <p:nvSpPr>
            <p:cNvPr id="61" name="Rectangle 24"/>
            <p:cNvSpPr>
              <a:spLocks noChangeArrowheads="1"/>
            </p:cNvSpPr>
            <p:nvPr/>
          </p:nvSpPr>
          <p:spPr bwMode="auto">
            <a:xfrm>
              <a:off x="2582685" y="3521206"/>
              <a:ext cx="5782641" cy="86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p>
              <a:pPr lvl="0"/>
              <a:r>
                <a:rPr lang="ru-RU" sz="1400" dirty="0" err="1" smtClean="0">
                  <a:solidFill>
                    <a:srgbClr val="002060"/>
                  </a:solidFill>
                  <a:latin typeface="Arial" pitchFamily="34" charset="0"/>
                  <a:cs typeface="Arial" pitchFamily="34" charset="0"/>
                </a:rPr>
                <a:t>КузГТУ</a:t>
              </a:r>
              <a:r>
                <a:rPr lang="ru-RU" sz="1400" dirty="0" smtClean="0">
                  <a:solidFill>
                    <a:srgbClr val="002060"/>
                  </a:solidFill>
                  <a:latin typeface="Arial" pitchFamily="34" charset="0"/>
                  <a:cs typeface="Arial" pitchFamily="34" charset="0"/>
                </a:rPr>
                <a:t>; </a:t>
              </a:r>
              <a:r>
                <a:rPr lang="ru-RU" sz="1400" dirty="0" err="1" smtClean="0">
                  <a:solidFill>
                    <a:srgbClr val="002060"/>
                  </a:solidFill>
                  <a:latin typeface="Arial" pitchFamily="34" charset="0"/>
                  <a:cs typeface="Arial" pitchFamily="34" charset="0"/>
                </a:rPr>
                <a:t>КемГУ</a:t>
              </a:r>
              <a:r>
                <a:rPr lang="ru-RU" sz="1400" dirty="0" smtClean="0">
                  <a:solidFill>
                    <a:srgbClr val="002060"/>
                  </a:solidFill>
                  <a:latin typeface="Arial" pitchFamily="34" charset="0"/>
                  <a:cs typeface="Arial" pitchFamily="34" charset="0"/>
                </a:rPr>
                <a:t>, Группа </a:t>
              </a:r>
              <a:r>
                <a:rPr lang="ru-RU" sz="1400" dirty="0">
                  <a:solidFill>
                    <a:srgbClr val="002060"/>
                  </a:solidFill>
                  <a:latin typeface="Arial" pitchFamily="34" charset="0"/>
                  <a:cs typeface="Arial" pitchFamily="34" charset="0"/>
                </a:rPr>
                <a:t>компаний </a:t>
              </a:r>
              <a:r>
                <a:rPr lang="ru-RU" sz="1400" dirty="0" err="1">
                  <a:solidFill>
                    <a:srgbClr val="002060"/>
                  </a:solidFill>
                  <a:latin typeface="Arial" pitchFamily="34" charset="0"/>
                  <a:cs typeface="Arial" pitchFamily="34" charset="0"/>
                </a:rPr>
                <a:t>Росссети</a:t>
              </a:r>
              <a:r>
                <a:rPr lang="ru-RU" sz="1400" dirty="0">
                  <a:solidFill>
                    <a:srgbClr val="002060"/>
                  </a:solidFill>
                  <a:latin typeface="Arial" pitchFamily="34" charset="0"/>
                  <a:cs typeface="Arial" pitchFamily="34" charset="0"/>
                </a:rPr>
                <a:t> (Кузбассэнерго)</a:t>
              </a:r>
            </a:p>
            <a:p>
              <a:pPr marL="342900" indent="-342900">
                <a:spcBef>
                  <a:spcPct val="20000"/>
                </a:spcBef>
              </a:pPr>
              <a:r>
                <a:rPr lang="ru-RU" sz="2400" dirty="0" smtClean="0">
                  <a:solidFill>
                    <a:srgbClr val="002060"/>
                  </a:solidFill>
                  <a:latin typeface="Arial" pitchFamily="34" charset="0"/>
                  <a:cs typeface="Arial" pitchFamily="34" charset="0"/>
                </a:rPr>
                <a:t> </a:t>
              </a:r>
              <a:endParaRPr lang="ru-RU" sz="2400" dirty="0">
                <a:solidFill>
                  <a:srgbClr val="002060"/>
                </a:solidFill>
                <a:latin typeface="Arial" pitchFamily="34" charset="0"/>
                <a:cs typeface="Arial" pitchFamily="34" charset="0"/>
              </a:endParaRPr>
            </a:p>
            <a:p>
              <a:pPr marL="342900" indent="-342900" algn="l">
                <a:spcBef>
                  <a:spcPct val="20000"/>
                </a:spcBef>
              </a:pPr>
              <a:endParaRPr lang="ru-RU" sz="1800" dirty="0">
                <a:solidFill>
                  <a:srgbClr val="002060"/>
                </a:solidFill>
                <a:latin typeface="Arial" pitchFamily="34" charset="0"/>
                <a:cs typeface="Arial" pitchFamily="34" charset="0"/>
              </a:endParaRPr>
            </a:p>
            <a:p>
              <a:pPr algn="l">
                <a:spcBef>
                  <a:spcPct val="20000"/>
                </a:spcBef>
              </a:pPr>
              <a:endParaRPr lang="ru-RU" sz="1800" dirty="0">
                <a:solidFill>
                  <a:srgbClr val="002060"/>
                </a:solidFill>
                <a:latin typeface="Arial" pitchFamily="34" charset="0"/>
                <a:cs typeface="Arial" pitchFamily="34" charset="0"/>
              </a:endParaRPr>
            </a:p>
          </p:txBody>
        </p:sp>
      </p:grpSp>
      <p:sp>
        <p:nvSpPr>
          <p:cNvPr id="62" name="Rectangle 2"/>
          <p:cNvSpPr txBox="1">
            <a:spLocks noChangeArrowheads="1"/>
          </p:cNvSpPr>
          <p:nvPr/>
        </p:nvSpPr>
        <p:spPr>
          <a:xfrm>
            <a:off x="500034" y="307181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400" dirty="0" smtClean="0">
                <a:solidFill>
                  <a:schemeClr val="tx2"/>
                </a:solidFill>
              </a:rPr>
              <a:t>Социальное партнерство в реализации проекта </a:t>
            </a:r>
          </a:p>
        </p:txBody>
      </p:sp>
      <p:sp>
        <p:nvSpPr>
          <p:cNvPr id="34" name="Прямоугольник 33"/>
          <p:cNvSpPr/>
          <p:nvPr/>
        </p:nvSpPr>
        <p:spPr>
          <a:xfrm>
            <a:off x="71470" y="1385816"/>
            <a:ext cx="9072562" cy="400110"/>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Участие в инновационной и экспериментальной деятельности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Прямоугольник 10"/>
          <p:cNvSpPr/>
          <p:nvPr/>
        </p:nvSpPr>
        <p:spPr>
          <a:xfrm>
            <a:off x="71470" y="1385816"/>
            <a:ext cx="9072562" cy="400110"/>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Участие в инновационной и экспериментальной деятельности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2" name="Подзаголовок 2"/>
          <p:cNvSpPr>
            <a:spLocks noGrp="1"/>
          </p:cNvSpPr>
          <p:nvPr>
            <p:ph idx="4294967295"/>
          </p:nvPr>
        </p:nvSpPr>
        <p:spPr>
          <a:xfrm>
            <a:off x="0" y="1984429"/>
            <a:ext cx="9144000" cy="944505"/>
          </a:xfrm>
        </p:spPr>
        <p:txBody>
          <a:bodyPr anchor="b">
            <a:noAutofit/>
          </a:bodyPr>
          <a:lstStyle/>
          <a:p>
            <a:pPr marL="0" indent="0" algn="just" eaLnBrk="1" hangingPunct="1">
              <a:buFontTx/>
              <a:buNone/>
            </a:pPr>
            <a:r>
              <a:rPr lang="ru-RU" sz="1600" b="1" dirty="0" smtClean="0">
                <a:solidFill>
                  <a:srgbClr val="002060"/>
                </a:solidFill>
                <a:latin typeface="Arial" pitchFamily="34" charset="0"/>
                <a:cs typeface="Arial" pitchFamily="34" charset="0"/>
              </a:rPr>
              <a:t>С  2007 года</a:t>
            </a:r>
            <a:r>
              <a:rPr lang="ru-RU" sz="1600" dirty="0" smtClean="0">
                <a:solidFill>
                  <a:srgbClr val="002060"/>
                </a:solidFill>
                <a:latin typeface="Arial" pitchFamily="34" charset="0"/>
                <a:cs typeface="Arial" pitchFamily="34" charset="0"/>
              </a:rPr>
              <a:t>  лицей – являлся участником  областной сетевой экспериментальной площадки  </a:t>
            </a:r>
            <a:r>
              <a:rPr lang="ru-RU" sz="1600" b="1" dirty="0" smtClean="0">
                <a:solidFill>
                  <a:srgbClr val="002060"/>
                </a:solidFill>
                <a:latin typeface="Arial" pitchFamily="34" charset="0"/>
                <a:cs typeface="Arial" pitchFamily="34" charset="0"/>
              </a:rPr>
              <a:t>«Модульно – рейтинговые технологии обучения в условиях БУП – 2004». </a:t>
            </a:r>
          </a:p>
          <a:p>
            <a:pPr marL="0" indent="0" algn="just" eaLnBrk="1" hangingPunct="1">
              <a:buFontTx/>
              <a:buNone/>
            </a:pPr>
            <a:r>
              <a:rPr lang="ru-RU" sz="1600" b="1" dirty="0" smtClean="0">
                <a:solidFill>
                  <a:srgbClr val="002060"/>
                </a:solidFill>
                <a:latin typeface="Arial" pitchFamily="34" charset="0"/>
                <a:cs typeface="Arial" pitchFamily="34" charset="0"/>
              </a:rPr>
              <a:t>С  2011 года</a:t>
            </a:r>
            <a:r>
              <a:rPr lang="ru-RU" sz="1600" dirty="0" smtClean="0">
                <a:solidFill>
                  <a:srgbClr val="002060"/>
                </a:solidFill>
                <a:latin typeface="Arial" pitchFamily="34" charset="0"/>
                <a:cs typeface="Arial" pitchFamily="34" charset="0"/>
              </a:rPr>
              <a:t>  лицей – являлся участником Федерального проекта по апробации различных типов   интерактивных </a:t>
            </a:r>
            <a:r>
              <a:rPr lang="ru-RU" sz="1600" dirty="0" err="1" smtClean="0">
                <a:solidFill>
                  <a:srgbClr val="002060"/>
                </a:solidFill>
                <a:latin typeface="Arial" pitchFamily="34" charset="0"/>
                <a:cs typeface="Arial" pitchFamily="34" charset="0"/>
              </a:rPr>
              <a:t>мультимедийных</a:t>
            </a:r>
            <a:r>
              <a:rPr lang="ru-RU" sz="1600" dirty="0" smtClean="0">
                <a:solidFill>
                  <a:srgbClr val="002060"/>
                </a:solidFill>
                <a:latin typeface="Arial" pitchFamily="34" charset="0"/>
                <a:cs typeface="Arial" pitchFamily="34" charset="0"/>
              </a:rPr>
              <a:t> электронных учебников.</a:t>
            </a:r>
          </a:p>
        </p:txBody>
      </p:sp>
      <p:pic>
        <p:nvPicPr>
          <p:cNvPr id="14" name="Picture 4" descr="C:\Users\Директор\Desktop\Проверка ГУО\Директору на ГУО\DSC04461.JPG"/>
          <p:cNvPicPr>
            <a:picLocks noChangeAspect="1" noChangeArrowheads="1"/>
          </p:cNvPicPr>
          <p:nvPr/>
        </p:nvPicPr>
        <p:blipFill>
          <a:blip r:embed="rId5" cstate="print"/>
          <a:srcRect/>
          <a:stretch>
            <a:fillRect/>
          </a:stretch>
        </p:blipFill>
        <p:spPr bwMode="auto">
          <a:xfrm>
            <a:off x="1285853" y="2857496"/>
            <a:ext cx="2370218" cy="4000504"/>
          </a:xfrm>
          <a:prstGeom prst="rect">
            <a:avLst/>
          </a:prstGeom>
          <a:ln>
            <a:noFill/>
          </a:ln>
          <a:effectLst>
            <a:softEdge rad="112500"/>
          </a:effectLst>
        </p:spPr>
      </p:pic>
      <p:pic>
        <p:nvPicPr>
          <p:cNvPr id="15" name="Picture 5" descr="C:\Users\Директор\Desktop\Проверка ГУО\Директору на ГУО\DSC04458.JPG"/>
          <p:cNvPicPr>
            <a:picLocks noChangeAspect="1" noChangeArrowheads="1"/>
          </p:cNvPicPr>
          <p:nvPr/>
        </p:nvPicPr>
        <p:blipFill>
          <a:blip r:embed="rId6" cstate="print"/>
          <a:srcRect/>
          <a:stretch>
            <a:fillRect/>
          </a:stretch>
        </p:blipFill>
        <p:spPr bwMode="auto">
          <a:xfrm>
            <a:off x="3857620" y="3071810"/>
            <a:ext cx="4660303" cy="3143272"/>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Заголовок 1"/>
          <p:cNvSpPr txBox="1">
            <a:spLocks/>
          </p:cNvSpPr>
          <p:nvPr/>
        </p:nvSpPr>
        <p:spPr>
          <a:xfrm>
            <a:off x="71438" y="928670"/>
            <a:ext cx="7215206" cy="1143000"/>
          </a:xfrm>
          <a:prstGeom prst="rect">
            <a:avLst/>
          </a:prstGeom>
        </p:spPr>
        <p:txBody>
          <a:bodyPr vert="horz" lIns="91440" tIns="45720" rIns="91440" bIns="45720" rtlCol="0" anchor="ctr">
            <a:noAutofit/>
          </a:bodyPr>
          <a:lstStyle/>
          <a:p>
            <a:pPr lvl="0">
              <a:spcBef>
                <a:spcPct val="0"/>
              </a:spcBef>
            </a:pPr>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ea typeface="+mj-ea"/>
                <a:cs typeface="Arial" pitchFamily="34" charset="0"/>
              </a:rPr>
              <a:t>Публикации педагогов</a:t>
            </a:r>
            <a:endParaRPr kumimoji="0" lang="ru-RU" sz="2000" b="1" i="0" u="none" strike="noStrike" kern="1200" normalizeH="0" baseline="0" noProof="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endParaRPr>
          </a:p>
        </p:txBody>
      </p:sp>
      <p:sp>
        <p:nvSpPr>
          <p:cNvPr id="15" name="Прямоугольник 14"/>
          <p:cNvSpPr/>
          <p:nvPr/>
        </p:nvSpPr>
        <p:spPr>
          <a:xfrm>
            <a:off x="3071802" y="1345156"/>
            <a:ext cx="2802947" cy="369332"/>
          </a:xfrm>
          <a:prstGeom prst="rect">
            <a:avLst/>
          </a:prstGeom>
        </p:spPr>
        <p:txBody>
          <a:bodyPr wrap="none">
            <a:spAutoFit/>
          </a:bodyPr>
          <a:lstStyle/>
          <a:p>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2018-2019 учебный год</a:t>
            </a:r>
            <a:endParaRPr lang="ru-RU" dirty="0"/>
          </a:p>
        </p:txBody>
      </p:sp>
      <p:graphicFrame>
        <p:nvGraphicFramePr>
          <p:cNvPr id="11" name="Таблица 10"/>
          <p:cNvGraphicFramePr>
            <a:graphicFrameLocks noGrp="1"/>
          </p:cNvGraphicFramePr>
          <p:nvPr/>
        </p:nvGraphicFramePr>
        <p:xfrm>
          <a:off x="71406" y="1785926"/>
          <a:ext cx="8929718" cy="4914900"/>
        </p:xfrm>
        <a:graphic>
          <a:graphicData uri="http://schemas.openxmlformats.org/drawingml/2006/table">
            <a:tbl>
              <a:tblPr>
                <a:tableStyleId>{3C2FFA5D-87B4-456A-9821-1D502468CF0F}</a:tableStyleId>
              </a:tblPr>
              <a:tblGrid>
                <a:gridCol w="258854"/>
                <a:gridCol w="1358981"/>
                <a:gridCol w="5883123"/>
                <a:gridCol w="1428760"/>
              </a:tblGrid>
              <a:tr h="164615">
                <a:tc>
                  <a:txBody>
                    <a:bodyPr/>
                    <a:lstStyle/>
                    <a:p>
                      <a:pPr algn="ctr">
                        <a:spcAft>
                          <a:spcPts val="0"/>
                        </a:spcAft>
                      </a:pPr>
                      <a:r>
                        <a:rPr lang="ru-RU" sz="1200" dirty="0">
                          <a:latin typeface="Arial" pitchFamily="34" charset="0"/>
                          <a:cs typeface="Arial" pitchFamily="34" charset="0"/>
                        </a:rPr>
                        <a:t>№</a:t>
                      </a:r>
                      <a:endParaRPr lang="ru-RU" sz="1200" dirty="0">
                        <a:latin typeface="Arial" pitchFamily="34" charset="0"/>
                        <a:ea typeface="Calibri"/>
                        <a:cs typeface="Arial" pitchFamily="34" charset="0"/>
                      </a:endParaRPr>
                    </a:p>
                  </a:txBody>
                  <a:tcPr marL="43682" marR="43682" marT="0" marB="0"/>
                </a:tc>
                <a:tc>
                  <a:txBody>
                    <a:bodyPr/>
                    <a:lstStyle/>
                    <a:p>
                      <a:pPr algn="ctr">
                        <a:spcAft>
                          <a:spcPts val="0"/>
                        </a:spcAft>
                      </a:pPr>
                      <a:r>
                        <a:rPr lang="ru-RU" sz="1200">
                          <a:latin typeface="Arial" pitchFamily="34" charset="0"/>
                          <a:cs typeface="Arial" pitchFamily="34" charset="0"/>
                        </a:rPr>
                        <a:t>Ф.И.О. педагога</a:t>
                      </a:r>
                      <a:endParaRPr lang="ru-RU" sz="1200">
                        <a:latin typeface="Arial" pitchFamily="34" charset="0"/>
                        <a:ea typeface="Calibri"/>
                        <a:cs typeface="Arial" pitchFamily="34" charset="0"/>
                      </a:endParaRPr>
                    </a:p>
                  </a:txBody>
                  <a:tcPr marL="43682" marR="43682" marT="0" marB="0"/>
                </a:tc>
                <a:tc>
                  <a:txBody>
                    <a:bodyPr/>
                    <a:lstStyle/>
                    <a:p>
                      <a:pPr algn="ctr">
                        <a:spcAft>
                          <a:spcPts val="0"/>
                        </a:spcAft>
                      </a:pPr>
                      <a:r>
                        <a:rPr lang="ru-RU" sz="1200">
                          <a:latin typeface="Arial" pitchFamily="34" charset="0"/>
                          <a:cs typeface="Arial" pitchFamily="34" charset="0"/>
                        </a:rPr>
                        <a:t>Название</a:t>
                      </a:r>
                      <a:endParaRPr lang="ru-RU" sz="1200">
                        <a:latin typeface="Arial" pitchFamily="34" charset="0"/>
                        <a:ea typeface="Calibri"/>
                        <a:cs typeface="Arial" pitchFamily="34" charset="0"/>
                      </a:endParaRPr>
                    </a:p>
                  </a:txBody>
                  <a:tcPr marL="43682" marR="43682" marT="0" marB="0"/>
                </a:tc>
                <a:tc>
                  <a:txBody>
                    <a:bodyPr/>
                    <a:lstStyle/>
                    <a:p>
                      <a:pPr algn="ctr">
                        <a:spcAft>
                          <a:spcPts val="0"/>
                        </a:spcAft>
                      </a:pPr>
                      <a:r>
                        <a:rPr lang="ru-RU" sz="1200" dirty="0">
                          <a:latin typeface="Arial" pitchFamily="34" charset="0"/>
                          <a:cs typeface="Arial" pitchFamily="34" charset="0"/>
                        </a:rPr>
                        <a:t>Результат</a:t>
                      </a:r>
                      <a:endParaRPr lang="ru-RU" sz="1200" dirty="0">
                        <a:latin typeface="Arial" pitchFamily="34" charset="0"/>
                        <a:ea typeface="Calibri"/>
                        <a:cs typeface="Arial" pitchFamily="34" charset="0"/>
                      </a:endParaRPr>
                    </a:p>
                  </a:txBody>
                  <a:tcPr marL="43682" marR="43682" marT="0" marB="0"/>
                </a:tc>
              </a:tr>
              <a:tr h="213554">
                <a:tc>
                  <a:txBody>
                    <a:bodyPr/>
                    <a:lstStyle/>
                    <a:p>
                      <a:pPr algn="just">
                        <a:spcAft>
                          <a:spcPts val="0"/>
                        </a:spcAft>
                      </a:pPr>
                      <a:r>
                        <a:rPr lang="ru-RU" sz="1350">
                          <a:latin typeface="Arial" pitchFamily="34" charset="0"/>
                          <a:cs typeface="Arial" pitchFamily="34" charset="0"/>
                        </a:rPr>
                        <a:t>1 </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Козырева Л.В.</a:t>
                      </a:r>
                    </a:p>
                    <a:p>
                      <a:pPr algn="just">
                        <a:spcAft>
                          <a:spcPts val="0"/>
                        </a:spcAft>
                      </a:pPr>
                      <a:r>
                        <a:rPr lang="ru-RU" sz="1350">
                          <a:latin typeface="Arial" pitchFamily="34" charset="0"/>
                          <a:cs typeface="Arial" pitchFamily="34" charset="0"/>
                        </a:rPr>
                        <a:t>Трель И.Л.</a:t>
                      </a:r>
                      <a:endParaRPr lang="ru-RU" sz="1350">
                        <a:latin typeface="Arial" pitchFamily="34" charset="0"/>
                        <a:ea typeface="Calibri"/>
                        <a:cs typeface="Arial" pitchFamily="34" charset="0"/>
                      </a:endParaRPr>
                    </a:p>
                  </a:txBody>
                  <a:tcPr marL="43682" marR="43682" marT="0" marB="0"/>
                </a:tc>
                <a:tc>
                  <a:txBody>
                    <a:bodyPr/>
                    <a:lstStyle/>
                    <a:p>
                      <a:pPr algn="just"/>
                      <a:r>
                        <a:rPr lang="ru-RU" sz="1350" dirty="0" smtClean="0">
                          <a:latin typeface="Arial" pitchFamily="34" charset="0"/>
                          <a:cs typeface="Arial" pitchFamily="34" charset="0"/>
                        </a:rPr>
                        <a:t>Урок одной геометрической задачи. Сборник материалов 2</a:t>
                      </a:r>
                      <a:r>
                        <a:rPr lang="ru-RU" sz="1350" baseline="0" dirty="0" smtClean="0">
                          <a:latin typeface="Arial" pitchFamily="34" charset="0"/>
                          <a:cs typeface="Arial" pitchFamily="34" charset="0"/>
                        </a:rPr>
                        <a:t> Всероссийской научно-практической конференции Математическое образование: от способности к одаренности, Казанский Федеральный университет</a:t>
                      </a:r>
                      <a:endParaRPr lang="ru-RU" sz="1350" dirty="0">
                        <a:latin typeface="Arial" pitchFamily="34" charset="0"/>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Публикация</a:t>
                      </a:r>
                      <a:endParaRPr lang="ru-RU" sz="1350">
                        <a:latin typeface="Arial" pitchFamily="34" charset="0"/>
                        <a:ea typeface="Calibri"/>
                        <a:cs typeface="Arial" pitchFamily="34" charset="0"/>
                      </a:endParaRPr>
                    </a:p>
                  </a:txBody>
                  <a:tcPr marL="43682" marR="43682" marT="0" marB="0"/>
                </a:tc>
              </a:tr>
              <a:tr h="164615">
                <a:tc>
                  <a:txBody>
                    <a:bodyPr/>
                    <a:lstStyle/>
                    <a:p>
                      <a:pPr algn="just">
                        <a:spcAft>
                          <a:spcPts val="0"/>
                        </a:spcAft>
                      </a:pPr>
                      <a:r>
                        <a:rPr lang="ru-RU" sz="1350">
                          <a:latin typeface="Arial" pitchFamily="34" charset="0"/>
                          <a:cs typeface="Arial" pitchFamily="34" charset="0"/>
                        </a:rPr>
                        <a:t>2</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Трель И.Л.</a:t>
                      </a:r>
                      <a:endParaRPr lang="ru-RU" sz="1350">
                        <a:latin typeface="Arial" pitchFamily="34" charset="0"/>
                        <a:ea typeface="Calibri"/>
                        <a:cs typeface="Arial" pitchFamily="34" charset="0"/>
                      </a:endParaRPr>
                    </a:p>
                  </a:txBody>
                  <a:tcPr marL="43682" marR="43682" marT="0" marB="0"/>
                </a:tc>
                <a:tc>
                  <a:txBody>
                    <a:bodyPr/>
                    <a:lstStyle/>
                    <a:p>
                      <a:pPr algn="just"/>
                      <a:r>
                        <a:rPr lang="ru-RU" sz="1350" dirty="0" smtClean="0">
                          <a:latin typeface="Arial" pitchFamily="34" charset="0"/>
                          <a:cs typeface="Arial" pitchFamily="34" charset="0"/>
                        </a:rPr>
                        <a:t>Актуальные вопросы изучения стохастической линии в старшей школе. </a:t>
                      </a:r>
                    </a:p>
                    <a:p>
                      <a:pPr algn="just"/>
                      <a:r>
                        <a:rPr lang="ru-RU" sz="1350" dirty="0" smtClean="0">
                          <a:latin typeface="Arial" pitchFamily="34" charset="0"/>
                          <a:cs typeface="Arial" pitchFamily="34" charset="0"/>
                        </a:rPr>
                        <a:t>Геометрия в архитектуре г.Кемерово. Сборник научных статей международной конференции</a:t>
                      </a:r>
                      <a:r>
                        <a:rPr lang="ru-RU" sz="1350" baseline="0" dirty="0" smtClean="0">
                          <a:latin typeface="Arial" pitchFamily="34" charset="0"/>
                          <a:cs typeface="Arial" pitchFamily="34" charset="0"/>
                        </a:rPr>
                        <a:t> г. Барнауле Ломоносовские чтения на Алтае: фундаментальные проблемы науки и техники</a:t>
                      </a:r>
                      <a:endParaRPr lang="ru-RU" sz="1350" dirty="0">
                        <a:latin typeface="Arial" pitchFamily="34" charset="0"/>
                        <a:cs typeface="Arial" pitchFamily="34" charset="0"/>
                      </a:endParaRPr>
                    </a:p>
                  </a:txBody>
                  <a:tcPr marL="43682" marR="43682" marT="0" marB="0"/>
                </a:tc>
                <a:tc>
                  <a:txBody>
                    <a:bodyPr/>
                    <a:lstStyle/>
                    <a:p>
                      <a:pPr algn="just">
                        <a:spcAft>
                          <a:spcPts val="0"/>
                        </a:spcAft>
                      </a:pPr>
                      <a:r>
                        <a:rPr lang="ru-RU" sz="1350" dirty="0" smtClean="0">
                          <a:latin typeface="Arial" pitchFamily="34" charset="0"/>
                          <a:cs typeface="Arial" pitchFamily="34" charset="0"/>
                        </a:rPr>
                        <a:t>Публикации</a:t>
                      </a:r>
                      <a:endParaRPr lang="ru-RU" sz="1350" dirty="0">
                        <a:latin typeface="Arial" pitchFamily="34" charset="0"/>
                        <a:ea typeface="Calibri"/>
                        <a:cs typeface="Arial" pitchFamily="34" charset="0"/>
                      </a:endParaRPr>
                    </a:p>
                  </a:txBody>
                  <a:tcPr marL="43682" marR="43682" marT="0" marB="0"/>
                </a:tc>
              </a:tr>
              <a:tr h="287166">
                <a:tc>
                  <a:txBody>
                    <a:bodyPr/>
                    <a:lstStyle/>
                    <a:p>
                      <a:pPr algn="just">
                        <a:spcAft>
                          <a:spcPts val="0"/>
                        </a:spcAft>
                      </a:pPr>
                      <a:r>
                        <a:rPr lang="ru-RU" sz="1350">
                          <a:latin typeface="Arial" pitchFamily="34" charset="0"/>
                          <a:cs typeface="Arial" pitchFamily="34" charset="0"/>
                        </a:rPr>
                        <a:t>3</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Качаева Л.А.</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Методическая разработка обобщающего урока по теме «Клетка» 10 класс на сайте Инфоурок</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Публикация</a:t>
                      </a:r>
                      <a:endParaRPr lang="ru-RU" sz="1350">
                        <a:latin typeface="Arial" pitchFamily="34" charset="0"/>
                        <a:ea typeface="Calibri"/>
                        <a:cs typeface="Arial" pitchFamily="34" charset="0"/>
                      </a:endParaRPr>
                    </a:p>
                  </a:txBody>
                  <a:tcPr marL="43682" marR="43682" marT="0" marB="0"/>
                </a:tc>
              </a:tr>
              <a:tr h="227710">
                <a:tc>
                  <a:txBody>
                    <a:bodyPr/>
                    <a:lstStyle/>
                    <a:p>
                      <a:pPr algn="just">
                        <a:spcAft>
                          <a:spcPts val="0"/>
                        </a:spcAft>
                      </a:pPr>
                      <a:r>
                        <a:rPr lang="ru-RU" sz="1350">
                          <a:latin typeface="Arial" pitchFamily="34" charset="0"/>
                          <a:cs typeface="Arial" pitchFamily="34" charset="0"/>
                        </a:rPr>
                        <a:t>4</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Гараничева С.В.</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Учебно – методический материал: «Язык программирования </a:t>
                      </a:r>
                      <a:r>
                        <a:rPr lang="en-US" sz="1350">
                          <a:latin typeface="Arial" pitchFamily="34" charset="0"/>
                          <a:cs typeface="Arial" pitchFamily="34" charset="0"/>
                        </a:rPr>
                        <a:t>BASIC</a:t>
                      </a:r>
                      <a:r>
                        <a:rPr lang="ru-RU" sz="1350">
                          <a:latin typeface="Arial" pitchFamily="34" charset="0"/>
                          <a:cs typeface="Arial" pitchFamily="34" charset="0"/>
                        </a:rPr>
                        <a:t>» на портале </a:t>
                      </a:r>
                      <a:r>
                        <a:rPr lang="en-US" sz="1350">
                          <a:latin typeface="Arial" pitchFamily="34" charset="0"/>
                          <a:cs typeface="Arial" pitchFamily="34" charset="0"/>
                        </a:rPr>
                        <a:t>TEACHER</a:t>
                      </a:r>
                      <a:r>
                        <a:rPr lang="ru-RU" sz="1350">
                          <a:latin typeface="Arial" pitchFamily="34" charset="0"/>
                          <a:cs typeface="Arial" pitchFamily="34" charset="0"/>
                        </a:rPr>
                        <a:t>.</a:t>
                      </a:r>
                      <a:r>
                        <a:rPr lang="en-US" sz="1350">
                          <a:latin typeface="Arial" pitchFamily="34" charset="0"/>
                          <a:cs typeface="Arial" pitchFamily="34" charset="0"/>
                        </a:rPr>
                        <a:t>INFOZNAIKA</a:t>
                      </a:r>
                      <a:r>
                        <a:rPr lang="ru-RU" sz="1350">
                          <a:latin typeface="Arial" pitchFamily="34" charset="0"/>
                          <a:cs typeface="Arial" pitchFamily="34" charset="0"/>
                        </a:rPr>
                        <a:t>.</a:t>
                      </a:r>
                      <a:r>
                        <a:rPr lang="en-US" sz="1350">
                          <a:latin typeface="Arial" pitchFamily="34" charset="0"/>
                          <a:cs typeface="Arial" pitchFamily="34" charset="0"/>
                        </a:rPr>
                        <a:t>RU </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Публикация</a:t>
                      </a:r>
                      <a:endParaRPr lang="ru-RU" sz="1350">
                        <a:latin typeface="Arial" pitchFamily="34" charset="0"/>
                        <a:ea typeface="Calibri"/>
                        <a:cs typeface="Arial" pitchFamily="34" charset="0"/>
                      </a:endParaRPr>
                    </a:p>
                  </a:txBody>
                  <a:tcPr marL="43682" marR="43682" marT="0" marB="0"/>
                </a:tc>
              </a:tr>
              <a:tr h="163401">
                <a:tc>
                  <a:txBody>
                    <a:bodyPr/>
                    <a:lstStyle/>
                    <a:p>
                      <a:pPr algn="just">
                        <a:spcAft>
                          <a:spcPts val="0"/>
                        </a:spcAft>
                      </a:pPr>
                      <a:r>
                        <a:rPr lang="ru-RU" sz="1350">
                          <a:latin typeface="Arial" pitchFamily="34" charset="0"/>
                          <a:cs typeface="Arial" pitchFamily="34" charset="0"/>
                        </a:rPr>
                        <a:t>5</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Гараничева С.В.</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«Итоговое тестирование за курс 7 класса по информатике» на </a:t>
                      </a:r>
                      <a:r>
                        <a:rPr lang="en-US" sz="1350">
                          <a:latin typeface="Arial" pitchFamily="34" charset="0"/>
                          <a:cs typeface="Arial" pitchFamily="34" charset="0"/>
                        </a:rPr>
                        <a:t>INTOLIMP</a:t>
                      </a:r>
                      <a:r>
                        <a:rPr lang="ru-RU" sz="1350">
                          <a:latin typeface="Arial" pitchFamily="34" charset="0"/>
                          <a:cs typeface="Arial" pitchFamily="34" charset="0"/>
                        </a:rPr>
                        <a:t>.</a:t>
                      </a:r>
                      <a:r>
                        <a:rPr lang="en-US" sz="1350">
                          <a:latin typeface="Arial" pitchFamily="34" charset="0"/>
                          <a:cs typeface="Arial" pitchFamily="34" charset="0"/>
                        </a:rPr>
                        <a:t>ORG </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Публикация</a:t>
                      </a:r>
                      <a:endParaRPr lang="ru-RU" sz="1350">
                        <a:latin typeface="Arial" pitchFamily="34" charset="0"/>
                        <a:ea typeface="Calibri"/>
                        <a:cs typeface="Arial" pitchFamily="34" charset="0"/>
                      </a:endParaRPr>
                    </a:p>
                  </a:txBody>
                  <a:tcPr marL="43682" marR="43682" marT="0" marB="0"/>
                </a:tc>
              </a:tr>
              <a:tr h="287166">
                <a:tc>
                  <a:txBody>
                    <a:bodyPr/>
                    <a:lstStyle/>
                    <a:p>
                      <a:pPr algn="just">
                        <a:spcAft>
                          <a:spcPts val="0"/>
                        </a:spcAft>
                      </a:pPr>
                      <a:r>
                        <a:rPr lang="ru-RU" sz="1350">
                          <a:latin typeface="Arial" pitchFamily="34" charset="0"/>
                          <a:cs typeface="Arial" pitchFamily="34" charset="0"/>
                        </a:rPr>
                        <a:t>6</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Штессель О.Д.</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План – конспект урока английского языка в 5 классе по теме «Внешность» во Всероссийском электронном журнале «Педагогическое мастерство» </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Публикация</a:t>
                      </a:r>
                      <a:endParaRPr lang="ru-RU" sz="1350">
                        <a:latin typeface="Arial" pitchFamily="34" charset="0"/>
                        <a:ea typeface="Calibri"/>
                        <a:cs typeface="Arial" pitchFamily="34" charset="0"/>
                      </a:endParaRPr>
                    </a:p>
                  </a:txBody>
                  <a:tcPr marL="43682" marR="43682" marT="0" marB="0"/>
                </a:tc>
              </a:tr>
              <a:tr h="287166">
                <a:tc>
                  <a:txBody>
                    <a:bodyPr/>
                    <a:lstStyle/>
                    <a:p>
                      <a:pPr algn="just">
                        <a:spcAft>
                          <a:spcPts val="0"/>
                        </a:spcAft>
                      </a:pPr>
                      <a:r>
                        <a:rPr lang="ru-RU" sz="1350">
                          <a:latin typeface="Arial" pitchFamily="34" charset="0"/>
                          <a:cs typeface="Arial" pitchFamily="34" charset="0"/>
                        </a:rPr>
                        <a:t>7</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Филиппская П.С.</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Технологическая карта урока английского языка во Всероссийском электронном журнале «Педагогическое мастерство»</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Публикация</a:t>
                      </a:r>
                      <a:endParaRPr lang="ru-RU" sz="1350">
                        <a:latin typeface="Arial" pitchFamily="34" charset="0"/>
                        <a:ea typeface="Calibri"/>
                        <a:cs typeface="Arial" pitchFamily="34" charset="0"/>
                      </a:endParaRPr>
                    </a:p>
                  </a:txBody>
                  <a:tcPr marL="43682" marR="43682" marT="0" marB="0"/>
                </a:tc>
              </a:tr>
              <a:tr h="427108">
                <a:tc>
                  <a:txBody>
                    <a:bodyPr/>
                    <a:lstStyle/>
                    <a:p>
                      <a:pPr algn="just">
                        <a:spcAft>
                          <a:spcPts val="0"/>
                        </a:spcAft>
                      </a:pPr>
                      <a:r>
                        <a:rPr lang="ru-RU" sz="1350">
                          <a:latin typeface="Arial" pitchFamily="34" charset="0"/>
                          <a:cs typeface="Arial" pitchFamily="34" charset="0"/>
                        </a:rPr>
                        <a:t>8</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a:latin typeface="Arial" pitchFamily="34" charset="0"/>
                          <a:cs typeface="Arial" pitchFamily="34" charset="0"/>
                        </a:rPr>
                        <a:t>Полухина П.А.</a:t>
                      </a:r>
                      <a:endParaRPr lang="ru-RU" sz="1350">
                        <a:latin typeface="Arial" pitchFamily="34" charset="0"/>
                        <a:ea typeface="Calibri"/>
                        <a:cs typeface="Arial" pitchFamily="34" charset="0"/>
                      </a:endParaRPr>
                    </a:p>
                  </a:txBody>
                  <a:tcPr marL="43682" marR="43682" marT="0" marB="0"/>
                </a:tc>
                <a:tc>
                  <a:txBody>
                    <a:bodyPr/>
                    <a:lstStyle/>
                    <a:p>
                      <a:pPr algn="just">
                        <a:spcAft>
                          <a:spcPts val="0"/>
                        </a:spcAft>
                      </a:pPr>
                      <a:r>
                        <a:rPr lang="ru-RU" sz="1350" dirty="0">
                          <a:latin typeface="Arial" pitchFamily="34" charset="0"/>
                          <a:cs typeface="Arial" pitchFamily="34" charset="0"/>
                        </a:rPr>
                        <a:t>Сборник научных статей международной конференции «Ломоносовские чтения на Алтае: фундаментальные проблемы науки и техники». Информационные технологии в проектной деятельности старшеклассников: создание интерактивной карты</a:t>
                      </a:r>
                      <a:endParaRPr lang="ru-RU" sz="1350" dirty="0">
                        <a:latin typeface="Arial" pitchFamily="34" charset="0"/>
                        <a:ea typeface="Calibri"/>
                        <a:cs typeface="Arial" pitchFamily="34" charset="0"/>
                      </a:endParaRPr>
                    </a:p>
                  </a:txBody>
                  <a:tcPr marL="43682" marR="43682" marT="0" marB="0"/>
                </a:tc>
                <a:tc>
                  <a:txBody>
                    <a:bodyPr/>
                    <a:lstStyle/>
                    <a:p>
                      <a:pPr algn="just">
                        <a:spcAft>
                          <a:spcPts val="0"/>
                        </a:spcAft>
                      </a:pPr>
                      <a:r>
                        <a:rPr lang="ru-RU" sz="1350" dirty="0">
                          <a:latin typeface="Arial" pitchFamily="34" charset="0"/>
                          <a:cs typeface="Arial" pitchFamily="34" charset="0"/>
                        </a:rPr>
                        <a:t>Публикация</a:t>
                      </a:r>
                      <a:endParaRPr lang="ru-RU" sz="1350" dirty="0">
                        <a:latin typeface="Arial" pitchFamily="34" charset="0"/>
                        <a:ea typeface="Calibri"/>
                        <a:cs typeface="Arial" pitchFamily="34" charset="0"/>
                      </a:endParaRPr>
                    </a:p>
                  </a:txBody>
                  <a:tcPr marL="43682" marR="43682" marT="0" marB="0"/>
                </a:tc>
              </a:tr>
            </a:tbl>
          </a:graphicData>
        </a:graphic>
      </p:graphicFrame>
      <p:sp>
        <p:nvSpPr>
          <p:cNvPr id="16" name="Прямоугольник 15"/>
          <p:cNvSpPr/>
          <p:nvPr/>
        </p:nvSpPr>
        <p:spPr>
          <a:xfrm>
            <a:off x="71438" y="571480"/>
            <a:ext cx="4572000" cy="769441"/>
          </a:xfrm>
          <a:prstGeom prst="rect">
            <a:avLst/>
          </a:prstGeom>
        </p:spPr>
        <p:txBody>
          <a:bodyPr>
            <a:spAutoFit/>
          </a:bodyPr>
          <a:lstStyle/>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Педагогические </a:t>
            </a:r>
          </a:p>
          <a:p>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кадры</a:t>
            </a: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Заголовок 1"/>
          <p:cNvSpPr txBox="1">
            <a:spLocks/>
          </p:cNvSpPr>
          <p:nvPr/>
        </p:nvSpPr>
        <p:spPr>
          <a:xfrm>
            <a:off x="0" y="1571612"/>
            <a:ext cx="7215206" cy="1143000"/>
          </a:xfrm>
          <a:prstGeom prst="rect">
            <a:avLst/>
          </a:prstGeom>
        </p:spPr>
        <p:txBody>
          <a:bodyPr vert="horz" lIns="91440" tIns="45720" rIns="91440" bIns="45720" rtlCol="0" anchor="ctr">
            <a:noAutofit/>
          </a:bodyPr>
          <a:lstStyle/>
          <a:p>
            <a:pPr lvl="0">
              <a:spcBef>
                <a:spcPct val="0"/>
              </a:spcBef>
            </a:pPr>
            <a:endParaRPr kumimoji="0" lang="ru-RU" sz="2000" b="1" i="0" u="none" strike="noStrike" kern="1200" normalizeH="0" baseline="0" noProof="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endParaRPr>
          </a:p>
        </p:txBody>
      </p:sp>
      <p:sp>
        <p:nvSpPr>
          <p:cNvPr id="54273" name="Rectangle 1"/>
          <p:cNvSpPr>
            <a:spLocks noChangeArrowheads="1"/>
          </p:cNvSpPr>
          <p:nvPr/>
        </p:nvSpPr>
        <p:spPr bwMode="auto">
          <a:xfrm>
            <a:off x="-232309" y="1214422"/>
            <a:ext cx="9447779" cy="73866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180975" algn="ctr" defTabSz="914400" rtl="0" eaLnBrk="1" fontAlgn="base" latinLnBrk="0" hangingPunct="1">
              <a:lnSpc>
                <a:spcPct val="100000"/>
              </a:lnSpc>
              <a:spcBef>
                <a:spcPct val="0"/>
              </a:spcBef>
              <a:spcAft>
                <a:spcPct val="0"/>
              </a:spcAft>
              <a:buClrTx/>
              <a:buSzTx/>
              <a:buFontTx/>
              <a:buNone/>
              <a:tabLst/>
            </a:pPr>
            <a:r>
              <a:rPr kumimoji="0" lang="ru-RU" sz="2100" b="1" i="0" u="none" strike="noStrike" normalizeH="0" baseline="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ea typeface="Times New Roman" pitchFamily="18" charset="0"/>
                <a:cs typeface="Arial" pitchFamily="34" charset="0"/>
              </a:rPr>
              <a:t>На сегодняшний день мы с честью несем высокое звание – лицей! </a:t>
            </a:r>
            <a:endParaRPr kumimoji="0" lang="ru-RU" sz="2100" b="1" i="0" u="none" strike="noStrike" normalizeH="0" baseline="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a:p>
            <a:pPr lvl="0" indent="180975" algn="ctr" eaLnBrk="0" fontAlgn="base" hangingPunct="0">
              <a:spcBef>
                <a:spcPct val="0"/>
              </a:spcBef>
              <a:spcAft>
                <a:spcPct val="0"/>
              </a:spcAft>
            </a:pPr>
            <a:r>
              <a:rPr kumimoji="0" lang="ru-RU" sz="2100" b="1" i="0" u="none" strike="noStrike" normalizeH="0" baseline="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ea typeface="Times New Roman" pitchFamily="18" charset="0"/>
                <a:cs typeface="Arial" pitchFamily="34" charset="0"/>
              </a:rPr>
              <a:t>И это подтверждают </a:t>
            </a: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ea typeface="Times New Roman" pitchFamily="18" charset="0"/>
                <a:cs typeface="Arial" pitchFamily="34" charset="0"/>
              </a:rPr>
              <a:t>успехи </a:t>
            </a:r>
            <a:r>
              <a:rPr kumimoji="0" lang="ru-RU" sz="2100" b="1" i="0" u="none" strike="noStrike" normalizeH="0" baseline="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ea typeface="Times New Roman" pitchFamily="18" charset="0"/>
                <a:cs typeface="Arial" pitchFamily="34" charset="0"/>
              </a:rPr>
              <a:t>наших учеников!</a:t>
            </a:r>
            <a:endParaRPr kumimoji="0" lang="ru-RU" sz="2100" b="1" i="0" u="none" strike="noStrike" normalizeH="0" baseline="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4" name="Picture 1" descr="\\files\ОБМЕН\Козырева Л.В\Гордость отечественного образования\НАДЕЖДЫ\1банер НАДЕЖДА КУЗБАССА\P6253810.JPG"/>
          <p:cNvPicPr>
            <a:picLocks noChangeAspect="1" noChangeArrowheads="1"/>
          </p:cNvPicPr>
          <p:nvPr/>
        </p:nvPicPr>
        <p:blipFill>
          <a:blip r:embed="rId5" cstate="print"/>
          <a:srcRect l="17251" r="26065"/>
          <a:stretch>
            <a:fillRect/>
          </a:stretch>
        </p:blipFill>
        <p:spPr bwMode="auto">
          <a:xfrm>
            <a:off x="785786" y="2357430"/>
            <a:ext cx="1643074" cy="21739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74" name="Picture 2" descr="\\files\ОБМЕН\Козырева Л.В\Гордость отечественного образования\НАДЕЖДЫ\Надежда Кузбасса - фото\4Б Трофимов Глеб\20170409_122818.jpg"/>
          <p:cNvPicPr>
            <a:picLocks noChangeAspect="1" noChangeArrowheads="1"/>
          </p:cNvPicPr>
          <p:nvPr/>
        </p:nvPicPr>
        <p:blipFill>
          <a:blip r:embed="rId6" cstate="print"/>
          <a:srcRect/>
          <a:stretch>
            <a:fillRect/>
          </a:stretch>
        </p:blipFill>
        <p:spPr bwMode="auto">
          <a:xfrm>
            <a:off x="2571736" y="2357430"/>
            <a:ext cx="1245700" cy="22145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75" name="Picture 3" descr="\\files\ОБМЕН\Козырева Л.В\Гордость отечественного образования\НАДЕЖДЫ\Надежда Кузбасса - фото\8 А Шестаков Данил\Шестаков Данил -1 8 А.JPG"/>
          <p:cNvPicPr>
            <a:picLocks noChangeAspect="1" noChangeArrowheads="1"/>
          </p:cNvPicPr>
          <p:nvPr/>
        </p:nvPicPr>
        <p:blipFill>
          <a:blip r:embed="rId7" cstate="print"/>
          <a:srcRect/>
          <a:stretch>
            <a:fillRect/>
          </a:stretch>
        </p:blipFill>
        <p:spPr bwMode="auto">
          <a:xfrm>
            <a:off x="3952871" y="2357430"/>
            <a:ext cx="1476385" cy="22145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77" name="Picture 5" descr="\\files\ОБМЕН\Козырева Л.В\Гордость отечественного образования\НАДЕЖДЫ\Надежда Кузбасса - фото\7Б Пономарев Павел.jpg"/>
          <p:cNvPicPr>
            <a:picLocks noChangeAspect="1" noChangeArrowheads="1"/>
          </p:cNvPicPr>
          <p:nvPr/>
        </p:nvPicPr>
        <p:blipFill>
          <a:blip r:embed="rId8" cstate="print"/>
          <a:srcRect l="12903" t="13978"/>
          <a:stretch>
            <a:fillRect/>
          </a:stretch>
        </p:blipFill>
        <p:spPr bwMode="auto">
          <a:xfrm rot="5400000">
            <a:off x="5107785" y="2821779"/>
            <a:ext cx="2214577" cy="12858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78" name="Picture 6" descr="\\files\ОБМЕН\Козырева Л.В\Гордость отечественного образования\НАДЕЖДЫ\Надежда Кузбасса - фото\7В Воликов Герман.JPG"/>
          <p:cNvPicPr>
            <a:picLocks noChangeAspect="1" noChangeArrowheads="1"/>
          </p:cNvPicPr>
          <p:nvPr/>
        </p:nvPicPr>
        <p:blipFill>
          <a:blip r:embed="rId9" cstate="print"/>
          <a:srcRect l="12826" r="10217"/>
          <a:stretch>
            <a:fillRect/>
          </a:stretch>
        </p:blipFill>
        <p:spPr bwMode="auto">
          <a:xfrm>
            <a:off x="7000892" y="2357430"/>
            <a:ext cx="1285884" cy="2227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79" name="Picture 7" descr="\\files\ОБМЕН\Козырева Л.В\Гордость отечественного образования\НАДЕЖДЫ\Надежда Кузбасса - фото\10Б Фадеева Милена.jpg"/>
          <p:cNvPicPr>
            <a:picLocks noChangeAspect="1" noChangeArrowheads="1"/>
          </p:cNvPicPr>
          <p:nvPr/>
        </p:nvPicPr>
        <p:blipFill>
          <a:blip r:embed="rId10" cstate="print"/>
          <a:srcRect/>
          <a:stretch>
            <a:fillRect/>
          </a:stretch>
        </p:blipFill>
        <p:spPr bwMode="auto">
          <a:xfrm>
            <a:off x="471934" y="4586985"/>
            <a:ext cx="1671174" cy="22710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80" name="Picture 8" descr="\\files\ОБМЕН\Козырева Л.В\Гордость отечественного образования\НАДЕЖДЫ\Надежда Кузбасса - фото\7Б Фролова Дарья..jpg"/>
          <p:cNvPicPr>
            <a:picLocks noChangeAspect="1" noChangeArrowheads="1"/>
          </p:cNvPicPr>
          <p:nvPr/>
        </p:nvPicPr>
        <p:blipFill>
          <a:blip r:embed="rId11" cstate="print"/>
          <a:srcRect l="25844" t="24613" r="22562" b="15414"/>
          <a:stretch>
            <a:fillRect/>
          </a:stretch>
        </p:blipFill>
        <p:spPr bwMode="auto">
          <a:xfrm rot="5400000">
            <a:off x="1902692" y="5026715"/>
            <a:ext cx="2214578" cy="14479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81" name="Picture 9" descr="\\files\ОБМЕН\Козырева Л.В\Гордость отечественного образования\НАДЕЖДЫ\Надежда Кузбасса - фото\7Б Вильдяйкина Полина.jpg"/>
          <p:cNvPicPr>
            <a:picLocks noChangeAspect="1" noChangeArrowheads="1"/>
          </p:cNvPicPr>
          <p:nvPr/>
        </p:nvPicPr>
        <p:blipFill>
          <a:blip r:embed="rId12" cstate="print"/>
          <a:srcRect t="3227"/>
          <a:stretch>
            <a:fillRect/>
          </a:stretch>
        </p:blipFill>
        <p:spPr bwMode="auto">
          <a:xfrm>
            <a:off x="3857620" y="4643446"/>
            <a:ext cx="1286165" cy="22145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TextBox 18"/>
          <p:cNvSpPr txBox="1"/>
          <p:nvPr/>
        </p:nvSpPr>
        <p:spPr>
          <a:xfrm>
            <a:off x="1500166" y="1928802"/>
            <a:ext cx="6619954" cy="369332"/>
          </a:xfrm>
          <a:prstGeom prst="rect">
            <a:avLst/>
          </a:prstGeom>
          <a:noFill/>
        </p:spPr>
        <p:txBody>
          <a:bodyPr wrap="none" rtlCol="0">
            <a:spAutoFit/>
          </a:bodyPr>
          <a:lstStyle/>
          <a:p>
            <a:r>
              <a:rPr lang="ru-RU" b="1" dirty="0" smtClean="0">
                <a:solidFill>
                  <a:srgbClr val="002060"/>
                </a:solidFill>
                <a:latin typeface="Arial" pitchFamily="34" charset="0"/>
                <a:cs typeface="Arial" pitchFamily="34" charset="0"/>
              </a:rPr>
              <a:t> 40 учеников Награждены медалью «Надежда Кузбасса»</a:t>
            </a:r>
            <a:endParaRPr lang="ru-RU" b="1" dirty="0">
              <a:solidFill>
                <a:srgbClr val="002060"/>
              </a:solidFill>
              <a:latin typeface="Arial" pitchFamily="34" charset="0"/>
              <a:cs typeface="Arial" pitchFamily="34" charset="0"/>
            </a:endParaRPr>
          </a:p>
        </p:txBody>
      </p:sp>
      <p:pic>
        <p:nvPicPr>
          <p:cNvPr id="54282" name="Picture 10" descr="\\files\ОБМЕН\Козырева Л.В\Гордость отечественного образования\НАДЕЖДЫ\1банер НАДЕЖДА КУЗБАССА\DSC04685.JPG"/>
          <p:cNvPicPr>
            <a:picLocks noChangeAspect="1" noChangeArrowheads="1"/>
          </p:cNvPicPr>
          <p:nvPr/>
        </p:nvPicPr>
        <p:blipFill>
          <a:blip r:embed="rId13" cstate="print"/>
          <a:srcRect r="13333"/>
          <a:stretch>
            <a:fillRect/>
          </a:stretch>
        </p:blipFill>
        <p:spPr bwMode="auto">
          <a:xfrm>
            <a:off x="5286380" y="4604979"/>
            <a:ext cx="1464461" cy="22530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283" name="Picture 11" descr="\\files\ОБМЕН\Козырева Л.В\Гордость отечественного образования\НАДЕЖДЫ\Надежда Кузбасса - фото\10Б Карпов Андрей.jpg"/>
          <p:cNvPicPr>
            <a:picLocks noChangeAspect="1" noChangeArrowheads="1"/>
          </p:cNvPicPr>
          <p:nvPr/>
        </p:nvPicPr>
        <p:blipFill>
          <a:blip r:embed="rId14" cstate="print"/>
          <a:srcRect t="4652"/>
          <a:stretch>
            <a:fillRect/>
          </a:stretch>
        </p:blipFill>
        <p:spPr bwMode="auto">
          <a:xfrm>
            <a:off x="6858016" y="4610234"/>
            <a:ext cx="1623206" cy="22477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grpSp>
        <p:nvGrpSpPr>
          <p:cNvPr id="4"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571480"/>
            <a:ext cx="8786874" cy="1200329"/>
          </a:xfrm>
          <a:prstGeom prst="rect">
            <a:avLst/>
          </a:prstGeom>
          <a:noFill/>
        </p:spPr>
        <p:txBody>
          <a:bodyPr wrap="square" lIns="91440" tIns="45720" rIns="91440" bIns="45720">
            <a:spAutoFit/>
          </a:bodyPr>
          <a:lstStyle/>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Результаты ЕГЭ </a:t>
            </a:r>
            <a:endParaRPr lang="en-US"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выпускников  11 классов</a:t>
            </a:r>
            <a:b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endParaRPr lang="ru-RU"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2" name="Таблица 11"/>
          <p:cNvGraphicFramePr>
            <a:graphicFrameLocks noGrp="1"/>
          </p:cNvGraphicFramePr>
          <p:nvPr/>
        </p:nvGraphicFramePr>
        <p:xfrm>
          <a:off x="357158" y="1857364"/>
          <a:ext cx="8572560" cy="4500249"/>
        </p:xfrm>
        <a:graphic>
          <a:graphicData uri="http://schemas.openxmlformats.org/drawingml/2006/table">
            <a:tbl>
              <a:tblPr>
                <a:tableStyleId>{3C2FFA5D-87B4-456A-9821-1D502468CF0F}</a:tableStyleId>
              </a:tblPr>
              <a:tblGrid>
                <a:gridCol w="962077"/>
                <a:gridCol w="2300030"/>
                <a:gridCol w="737776"/>
                <a:gridCol w="872702"/>
                <a:gridCol w="872702"/>
                <a:gridCol w="872702"/>
                <a:gridCol w="668685"/>
                <a:gridCol w="1285886"/>
              </a:tblGrid>
              <a:tr h="642942">
                <a:tc>
                  <a:txBody>
                    <a:bodyPr/>
                    <a:lstStyle/>
                    <a:p>
                      <a:pPr algn="ctr">
                        <a:spcAft>
                          <a:spcPts val="0"/>
                        </a:spcAft>
                      </a:pPr>
                      <a:r>
                        <a:rPr lang="ru-RU" sz="1800" dirty="0">
                          <a:latin typeface="Arial" pitchFamily="34" charset="0"/>
                          <a:cs typeface="Arial" pitchFamily="34" charset="0"/>
                        </a:rPr>
                        <a:t>№</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Предмет</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2014</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2015</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2016</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2017</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2018</a:t>
                      </a:r>
                      <a:endParaRPr lang="ru-RU" sz="1800" b="0" dirty="0">
                        <a:solidFill>
                          <a:schemeClr val="tx1"/>
                        </a:solidFill>
                        <a:latin typeface="Arial" pitchFamily="34" charset="0"/>
                        <a:ea typeface="Calibri"/>
                        <a:cs typeface="Arial" pitchFamily="34" charset="0"/>
                      </a:endParaRPr>
                    </a:p>
                  </a:txBody>
                  <a:tcPr marL="0" marR="0" marT="0" marB="0"/>
                </a:tc>
                <a:tc>
                  <a:txBody>
                    <a:bodyPr/>
                    <a:lstStyle/>
                    <a:p>
                      <a:pPr algn="ctr"/>
                      <a:r>
                        <a:rPr lang="ru-RU" sz="1800" kern="1200" dirty="0" smtClean="0">
                          <a:latin typeface="Arial" pitchFamily="34" charset="0"/>
                          <a:cs typeface="Arial" pitchFamily="34" charset="0"/>
                        </a:rPr>
                        <a:t>Средний балл</a:t>
                      </a:r>
                    </a:p>
                  </a:txBody>
                  <a:tcPr marL="0" marR="0" marT="0" marB="0"/>
                </a:tc>
              </a:tr>
              <a:tr h="197485">
                <a:tc>
                  <a:txBody>
                    <a:bodyPr/>
                    <a:lstStyle/>
                    <a:p>
                      <a:pPr algn="ctr">
                        <a:spcAft>
                          <a:spcPts val="0"/>
                        </a:spcAft>
                      </a:pPr>
                      <a:r>
                        <a:rPr lang="ru-RU" sz="1800" dirty="0">
                          <a:latin typeface="Arial" pitchFamily="34" charset="0"/>
                          <a:cs typeface="Arial" pitchFamily="34" charset="0"/>
                        </a:rPr>
                        <a:t>1</a:t>
                      </a:r>
                      <a:endParaRPr lang="ru-RU" sz="1800" dirty="0">
                        <a:latin typeface="Arial" pitchFamily="34" charset="0"/>
                        <a:ea typeface="Calibri"/>
                        <a:cs typeface="Arial" pitchFamily="34" charset="0"/>
                      </a:endParaRPr>
                    </a:p>
                  </a:txBody>
                  <a:tcPr marL="0" marR="0" marT="0" marB="0"/>
                </a:tc>
                <a:tc>
                  <a:txBody>
                    <a:bodyPr/>
                    <a:lstStyle/>
                    <a:p>
                      <a:pPr>
                        <a:spcAft>
                          <a:spcPts val="0"/>
                        </a:spcAft>
                      </a:pPr>
                      <a:r>
                        <a:rPr lang="ru-RU" sz="1800" dirty="0">
                          <a:latin typeface="Arial" pitchFamily="34" charset="0"/>
                          <a:cs typeface="Arial" pitchFamily="34" charset="0"/>
                        </a:rPr>
                        <a:t>Русский язык</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72,3</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72,0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80,0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83,0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80,0</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74,0</a:t>
                      </a:r>
                      <a:endParaRPr lang="ru-RU" sz="1800" dirty="0">
                        <a:latin typeface="Arial" pitchFamily="34" charset="0"/>
                        <a:ea typeface="Calibri"/>
                        <a:cs typeface="Arial" pitchFamily="34" charset="0"/>
                      </a:endParaRPr>
                    </a:p>
                  </a:txBody>
                  <a:tcPr marL="0" marR="0" marT="0" marB="0"/>
                </a:tc>
              </a:tr>
              <a:tr h="0">
                <a:tc>
                  <a:txBody>
                    <a:bodyPr/>
                    <a:lstStyle/>
                    <a:p>
                      <a:pPr algn="ctr">
                        <a:spcAft>
                          <a:spcPts val="0"/>
                        </a:spcAft>
                      </a:pPr>
                      <a:r>
                        <a:rPr lang="ru-RU" sz="1800">
                          <a:latin typeface="Arial" pitchFamily="34" charset="0"/>
                          <a:cs typeface="Arial" pitchFamily="34" charset="0"/>
                        </a:rPr>
                        <a:t>2</a:t>
                      </a:r>
                      <a:endParaRPr lang="ru-RU" sz="1800">
                        <a:latin typeface="Arial" pitchFamily="34" charset="0"/>
                        <a:ea typeface="Calibri"/>
                        <a:cs typeface="Arial" pitchFamily="34" charset="0"/>
                      </a:endParaRPr>
                    </a:p>
                  </a:txBody>
                  <a:tcPr marL="0" marR="0" marT="0" marB="0"/>
                </a:tc>
                <a:tc>
                  <a:txBody>
                    <a:bodyPr/>
                    <a:lstStyle/>
                    <a:p>
                      <a:pPr>
                        <a:spcAft>
                          <a:spcPts val="0"/>
                        </a:spcAft>
                      </a:pPr>
                      <a:r>
                        <a:rPr lang="ru-RU" sz="1800">
                          <a:latin typeface="Arial" pitchFamily="34" charset="0"/>
                          <a:cs typeface="Arial" pitchFamily="34" charset="0"/>
                        </a:rPr>
                        <a:t>Математика</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59,80</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60,0</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63,0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61,0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66,0</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60,15</a:t>
                      </a:r>
                      <a:endParaRPr lang="ru-RU" sz="1800" dirty="0">
                        <a:solidFill>
                          <a:schemeClr val="tx1"/>
                        </a:solidFill>
                        <a:latin typeface="Arial" pitchFamily="34" charset="0"/>
                        <a:ea typeface="Calibri"/>
                        <a:cs typeface="Arial" pitchFamily="34" charset="0"/>
                      </a:endParaRPr>
                    </a:p>
                  </a:txBody>
                  <a:tcPr marL="0" marR="0" marT="0" marB="0"/>
                </a:tc>
              </a:tr>
              <a:tr h="291147">
                <a:tc>
                  <a:txBody>
                    <a:bodyPr/>
                    <a:lstStyle/>
                    <a:p>
                      <a:pPr algn="ctr">
                        <a:spcAft>
                          <a:spcPts val="0"/>
                        </a:spcAft>
                      </a:pPr>
                      <a:r>
                        <a:rPr lang="ru-RU" sz="1800">
                          <a:latin typeface="Arial" pitchFamily="34" charset="0"/>
                          <a:cs typeface="Arial" pitchFamily="34" charset="0"/>
                        </a:rPr>
                        <a:t>3</a:t>
                      </a:r>
                      <a:endParaRPr lang="ru-RU" sz="1800">
                        <a:latin typeface="Arial" pitchFamily="34" charset="0"/>
                        <a:ea typeface="Calibri"/>
                        <a:cs typeface="Arial" pitchFamily="34" charset="0"/>
                      </a:endParaRPr>
                    </a:p>
                  </a:txBody>
                  <a:tcPr marL="0" marR="0" marT="0" marB="0"/>
                </a:tc>
                <a:tc>
                  <a:txBody>
                    <a:bodyPr/>
                    <a:lstStyle/>
                    <a:p>
                      <a:pPr>
                        <a:spcAft>
                          <a:spcPts val="0"/>
                        </a:spcAft>
                      </a:pPr>
                      <a:r>
                        <a:rPr lang="ru-RU" sz="1800">
                          <a:latin typeface="Arial" pitchFamily="34" charset="0"/>
                          <a:cs typeface="Arial" pitchFamily="34" charset="0"/>
                        </a:rPr>
                        <a:t>Физика</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smtClean="0">
                          <a:latin typeface="Arial" pitchFamily="34" charset="0"/>
                          <a:cs typeface="Arial" pitchFamily="34" charset="0"/>
                        </a:rPr>
                        <a:t>61,28.</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69,0</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71,0</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71,0</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59,0</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67,0</a:t>
                      </a:r>
                      <a:endParaRPr lang="ru-RU" sz="1800" dirty="0">
                        <a:solidFill>
                          <a:schemeClr val="tx1"/>
                        </a:solidFill>
                        <a:latin typeface="Arial" pitchFamily="34" charset="0"/>
                        <a:ea typeface="Calibri"/>
                        <a:cs typeface="Arial" pitchFamily="34" charset="0"/>
                      </a:endParaRPr>
                    </a:p>
                  </a:txBody>
                  <a:tcPr marL="0" marR="0" marT="0" marB="0"/>
                </a:tc>
              </a:tr>
              <a:tr h="0">
                <a:tc>
                  <a:txBody>
                    <a:bodyPr/>
                    <a:lstStyle/>
                    <a:p>
                      <a:pPr algn="ctr">
                        <a:spcAft>
                          <a:spcPts val="0"/>
                        </a:spcAft>
                      </a:pPr>
                      <a:r>
                        <a:rPr lang="ru-RU" sz="1800">
                          <a:latin typeface="Arial" pitchFamily="34" charset="0"/>
                          <a:cs typeface="Arial" pitchFamily="34" charset="0"/>
                        </a:rPr>
                        <a:t>4</a:t>
                      </a:r>
                      <a:endParaRPr lang="ru-RU" sz="1800">
                        <a:latin typeface="Arial" pitchFamily="34" charset="0"/>
                        <a:ea typeface="Calibri"/>
                        <a:cs typeface="Arial" pitchFamily="34" charset="0"/>
                      </a:endParaRPr>
                    </a:p>
                  </a:txBody>
                  <a:tcPr marL="0" marR="0" marT="0" marB="0"/>
                </a:tc>
                <a:tc>
                  <a:txBody>
                    <a:bodyPr/>
                    <a:lstStyle/>
                    <a:p>
                      <a:pPr>
                        <a:spcAft>
                          <a:spcPts val="0"/>
                        </a:spcAft>
                      </a:pPr>
                      <a:r>
                        <a:rPr lang="ru-RU" sz="1800">
                          <a:latin typeface="Arial" pitchFamily="34" charset="0"/>
                          <a:cs typeface="Arial" pitchFamily="34" charset="0"/>
                        </a:rPr>
                        <a:t>Химия</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69,7</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76,0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66,0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75,0</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75,0</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75,0</a:t>
                      </a:r>
                      <a:endParaRPr lang="ru-RU" sz="1800" dirty="0">
                        <a:solidFill>
                          <a:schemeClr val="tx1"/>
                        </a:solidFill>
                        <a:latin typeface="Arial" pitchFamily="34" charset="0"/>
                        <a:ea typeface="Calibri"/>
                        <a:cs typeface="Arial" pitchFamily="34" charset="0"/>
                      </a:endParaRPr>
                    </a:p>
                  </a:txBody>
                  <a:tcPr marL="0" marR="0" marT="0" marB="0"/>
                </a:tc>
              </a:tr>
              <a:tr h="0">
                <a:tc>
                  <a:txBody>
                    <a:bodyPr/>
                    <a:lstStyle/>
                    <a:p>
                      <a:pPr algn="ctr">
                        <a:spcAft>
                          <a:spcPts val="0"/>
                        </a:spcAft>
                      </a:pPr>
                      <a:r>
                        <a:rPr lang="ru-RU" sz="1800">
                          <a:latin typeface="Arial" pitchFamily="34" charset="0"/>
                          <a:cs typeface="Arial" pitchFamily="34" charset="0"/>
                        </a:rPr>
                        <a:t>5</a:t>
                      </a:r>
                      <a:endParaRPr lang="ru-RU" sz="1800">
                        <a:latin typeface="Arial" pitchFamily="34" charset="0"/>
                        <a:ea typeface="Calibri"/>
                        <a:cs typeface="Arial" pitchFamily="34" charset="0"/>
                      </a:endParaRPr>
                    </a:p>
                  </a:txBody>
                  <a:tcPr marL="0" marR="0" marT="0" marB="0"/>
                </a:tc>
                <a:tc>
                  <a:txBody>
                    <a:bodyPr/>
                    <a:lstStyle/>
                    <a:p>
                      <a:pPr>
                        <a:spcAft>
                          <a:spcPts val="0"/>
                        </a:spcAft>
                      </a:pPr>
                      <a:r>
                        <a:rPr lang="ru-RU" sz="1800">
                          <a:latin typeface="Arial" pitchFamily="34" charset="0"/>
                          <a:cs typeface="Arial" pitchFamily="34" charset="0"/>
                        </a:rPr>
                        <a:t>Биология</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65,4</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65,0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54,0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76,0</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69,0</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66,3</a:t>
                      </a:r>
                      <a:endParaRPr lang="ru-RU" sz="1800" dirty="0">
                        <a:solidFill>
                          <a:schemeClr val="tx1"/>
                        </a:solidFill>
                        <a:latin typeface="Arial" pitchFamily="34" charset="0"/>
                        <a:ea typeface="Calibri"/>
                        <a:cs typeface="Arial" pitchFamily="34" charset="0"/>
                      </a:endParaRPr>
                    </a:p>
                  </a:txBody>
                  <a:tcPr marL="0" marR="0" marT="0" marB="0"/>
                </a:tc>
              </a:tr>
              <a:tr h="0">
                <a:tc>
                  <a:txBody>
                    <a:bodyPr/>
                    <a:lstStyle/>
                    <a:p>
                      <a:pPr algn="ctr">
                        <a:spcAft>
                          <a:spcPts val="0"/>
                        </a:spcAft>
                      </a:pPr>
                      <a:r>
                        <a:rPr lang="ru-RU" sz="1800">
                          <a:latin typeface="Arial" pitchFamily="34" charset="0"/>
                          <a:cs typeface="Arial" pitchFamily="34" charset="0"/>
                        </a:rPr>
                        <a:t>6</a:t>
                      </a:r>
                      <a:endParaRPr lang="ru-RU" sz="1800">
                        <a:latin typeface="Arial" pitchFamily="34" charset="0"/>
                        <a:ea typeface="Calibri"/>
                        <a:cs typeface="Arial" pitchFamily="34" charset="0"/>
                      </a:endParaRPr>
                    </a:p>
                  </a:txBody>
                  <a:tcPr marL="0" marR="0" marT="0" marB="0"/>
                </a:tc>
                <a:tc>
                  <a:txBody>
                    <a:bodyPr/>
                    <a:lstStyle/>
                    <a:p>
                      <a:pPr>
                        <a:spcAft>
                          <a:spcPts val="0"/>
                        </a:spcAft>
                      </a:pPr>
                      <a:r>
                        <a:rPr lang="ru-RU" sz="1800">
                          <a:latin typeface="Arial" pitchFamily="34" charset="0"/>
                          <a:cs typeface="Arial" pitchFamily="34" charset="0"/>
                        </a:rPr>
                        <a:t>История</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68,0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54,0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47,0</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53,12</a:t>
                      </a:r>
                      <a:endParaRPr lang="ru-RU" sz="1800" dirty="0">
                        <a:solidFill>
                          <a:schemeClr val="tx1"/>
                        </a:solidFill>
                        <a:latin typeface="Arial" pitchFamily="34" charset="0"/>
                        <a:ea typeface="Calibri"/>
                        <a:cs typeface="Arial" pitchFamily="34" charset="0"/>
                      </a:endParaRPr>
                    </a:p>
                  </a:txBody>
                  <a:tcPr marL="0" marR="0" marT="0" marB="0"/>
                </a:tc>
              </a:tr>
              <a:tr h="192405">
                <a:tc>
                  <a:txBody>
                    <a:bodyPr/>
                    <a:lstStyle/>
                    <a:p>
                      <a:pPr algn="ctr">
                        <a:spcAft>
                          <a:spcPts val="0"/>
                        </a:spcAft>
                      </a:pPr>
                      <a:r>
                        <a:rPr lang="ru-RU" sz="1800">
                          <a:latin typeface="Arial" pitchFamily="34" charset="0"/>
                          <a:cs typeface="Arial" pitchFamily="34" charset="0"/>
                        </a:rPr>
                        <a:t>7</a:t>
                      </a:r>
                      <a:endParaRPr lang="ru-RU" sz="1800">
                        <a:latin typeface="Arial" pitchFamily="34" charset="0"/>
                        <a:ea typeface="Calibri"/>
                        <a:cs typeface="Arial" pitchFamily="34" charset="0"/>
                      </a:endParaRPr>
                    </a:p>
                  </a:txBody>
                  <a:tcPr marL="0" marR="0" marT="0" marB="0"/>
                </a:tc>
                <a:tc>
                  <a:txBody>
                    <a:bodyPr/>
                    <a:lstStyle/>
                    <a:p>
                      <a:pPr>
                        <a:spcAft>
                          <a:spcPts val="0"/>
                        </a:spcAft>
                      </a:pPr>
                      <a:r>
                        <a:rPr lang="ru-RU" sz="1800">
                          <a:latin typeface="Arial" pitchFamily="34" charset="0"/>
                          <a:cs typeface="Arial" pitchFamily="34" charset="0"/>
                        </a:rPr>
                        <a:t>Обществознание</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63,5</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63.0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67,0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59,0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62,0</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64,0</a:t>
                      </a:r>
                      <a:endParaRPr lang="ru-RU" sz="1800" dirty="0">
                        <a:solidFill>
                          <a:schemeClr val="tx1"/>
                        </a:solidFill>
                        <a:latin typeface="Arial" pitchFamily="34" charset="0"/>
                        <a:ea typeface="Calibri"/>
                        <a:cs typeface="Arial" pitchFamily="34" charset="0"/>
                      </a:endParaRPr>
                    </a:p>
                  </a:txBody>
                  <a:tcPr marL="0" marR="0" marT="0" marB="0"/>
                </a:tc>
              </a:tr>
              <a:tr h="0">
                <a:tc>
                  <a:txBody>
                    <a:bodyPr/>
                    <a:lstStyle/>
                    <a:p>
                      <a:pPr algn="ctr">
                        <a:spcAft>
                          <a:spcPts val="0"/>
                        </a:spcAft>
                      </a:pPr>
                      <a:r>
                        <a:rPr lang="ru-RU" sz="1800" dirty="0">
                          <a:latin typeface="Arial" pitchFamily="34" charset="0"/>
                          <a:cs typeface="Arial" pitchFamily="34" charset="0"/>
                        </a:rPr>
                        <a:t>8</a:t>
                      </a:r>
                      <a:endParaRPr lang="ru-RU" sz="1800" dirty="0">
                        <a:latin typeface="Arial" pitchFamily="34" charset="0"/>
                        <a:ea typeface="Calibri"/>
                        <a:cs typeface="Arial" pitchFamily="34" charset="0"/>
                      </a:endParaRPr>
                    </a:p>
                  </a:txBody>
                  <a:tcPr marL="0" marR="0" marT="0" marB="0"/>
                </a:tc>
                <a:tc>
                  <a:txBody>
                    <a:bodyPr/>
                    <a:lstStyle/>
                    <a:p>
                      <a:pPr>
                        <a:spcAft>
                          <a:spcPts val="0"/>
                        </a:spcAft>
                      </a:pPr>
                      <a:r>
                        <a:rPr lang="ru-RU" sz="1800">
                          <a:latin typeface="Arial" pitchFamily="34" charset="0"/>
                          <a:cs typeface="Arial" pitchFamily="34" charset="0"/>
                        </a:rPr>
                        <a:t>Литература</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61,0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57,0</a:t>
                      </a:r>
                      <a:endParaRPr lang="ru-RU" sz="1800" dirty="0">
                        <a:solidFill>
                          <a:schemeClr val="tx1"/>
                        </a:solidFill>
                        <a:latin typeface="Arial" pitchFamily="34" charset="0"/>
                        <a:ea typeface="Calibri"/>
                        <a:cs typeface="Arial" pitchFamily="34" charset="0"/>
                      </a:endParaRPr>
                    </a:p>
                  </a:txBody>
                  <a:tcPr marL="0" marR="0" marT="0" marB="0"/>
                </a:tc>
              </a:tr>
              <a:tr h="0">
                <a:tc>
                  <a:txBody>
                    <a:bodyPr/>
                    <a:lstStyle/>
                    <a:p>
                      <a:pPr algn="ctr">
                        <a:spcAft>
                          <a:spcPts val="0"/>
                        </a:spcAft>
                      </a:pPr>
                      <a:r>
                        <a:rPr lang="ru-RU" sz="1800">
                          <a:latin typeface="Arial" pitchFamily="34" charset="0"/>
                          <a:cs typeface="Arial" pitchFamily="34" charset="0"/>
                        </a:rPr>
                        <a:t>9</a:t>
                      </a:r>
                      <a:endParaRPr lang="ru-RU" sz="1800">
                        <a:latin typeface="Arial" pitchFamily="34" charset="0"/>
                        <a:ea typeface="Calibri"/>
                        <a:cs typeface="Arial" pitchFamily="34" charset="0"/>
                      </a:endParaRPr>
                    </a:p>
                  </a:txBody>
                  <a:tcPr marL="0" marR="0" marT="0" marB="0"/>
                </a:tc>
                <a:tc>
                  <a:txBody>
                    <a:bodyPr/>
                    <a:lstStyle/>
                    <a:p>
                      <a:pPr>
                        <a:spcAft>
                          <a:spcPts val="0"/>
                        </a:spcAft>
                      </a:pPr>
                      <a:r>
                        <a:rPr lang="ru-RU" sz="1800">
                          <a:latin typeface="Arial" pitchFamily="34" charset="0"/>
                          <a:cs typeface="Arial" pitchFamily="34" charset="0"/>
                        </a:rPr>
                        <a:t>География</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69,0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64,0</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60,0</a:t>
                      </a:r>
                      <a:endParaRPr lang="ru-RU" sz="1800" dirty="0">
                        <a:solidFill>
                          <a:schemeClr val="tx1"/>
                        </a:solidFill>
                        <a:latin typeface="Arial" pitchFamily="34" charset="0"/>
                        <a:ea typeface="Calibri"/>
                        <a:cs typeface="Arial" pitchFamily="34" charset="0"/>
                      </a:endParaRPr>
                    </a:p>
                  </a:txBody>
                  <a:tcPr marL="0" marR="0" marT="0" marB="0"/>
                </a:tc>
              </a:tr>
              <a:tr h="0">
                <a:tc>
                  <a:txBody>
                    <a:bodyPr/>
                    <a:lstStyle/>
                    <a:p>
                      <a:pPr algn="ctr">
                        <a:spcAft>
                          <a:spcPts val="0"/>
                        </a:spcAft>
                      </a:pPr>
                      <a:r>
                        <a:rPr lang="ru-RU" sz="1800">
                          <a:latin typeface="Arial" pitchFamily="34" charset="0"/>
                          <a:cs typeface="Arial" pitchFamily="34" charset="0"/>
                        </a:rPr>
                        <a:t>10</a:t>
                      </a:r>
                      <a:endParaRPr lang="ru-RU" sz="1800">
                        <a:latin typeface="Arial" pitchFamily="34" charset="0"/>
                        <a:ea typeface="Calibri"/>
                        <a:cs typeface="Arial" pitchFamily="34" charset="0"/>
                      </a:endParaRPr>
                    </a:p>
                  </a:txBody>
                  <a:tcPr marL="0" marR="0" marT="0" marB="0"/>
                </a:tc>
                <a:tc>
                  <a:txBody>
                    <a:bodyPr/>
                    <a:lstStyle/>
                    <a:p>
                      <a:pPr>
                        <a:spcAft>
                          <a:spcPts val="0"/>
                        </a:spcAft>
                      </a:pPr>
                      <a:r>
                        <a:rPr lang="ru-RU" sz="1800">
                          <a:latin typeface="Arial" pitchFamily="34" charset="0"/>
                          <a:cs typeface="Arial" pitchFamily="34" charset="0"/>
                        </a:rPr>
                        <a:t>Информатика</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62,0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79,0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64,0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65,0</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68,11</a:t>
                      </a:r>
                      <a:endParaRPr lang="ru-RU" sz="1800" dirty="0">
                        <a:solidFill>
                          <a:schemeClr val="tx1"/>
                        </a:solidFill>
                        <a:latin typeface="Arial" pitchFamily="34" charset="0"/>
                        <a:ea typeface="Calibri"/>
                        <a:cs typeface="Arial" pitchFamily="34" charset="0"/>
                      </a:endParaRPr>
                    </a:p>
                  </a:txBody>
                  <a:tcPr marL="0" marR="0" marT="0" marB="0"/>
                </a:tc>
              </a:tr>
              <a:tr h="0">
                <a:tc>
                  <a:txBody>
                    <a:bodyPr/>
                    <a:lstStyle/>
                    <a:p>
                      <a:pPr algn="ctr">
                        <a:spcAft>
                          <a:spcPts val="0"/>
                        </a:spcAft>
                      </a:pPr>
                      <a:r>
                        <a:rPr lang="ru-RU" sz="1800">
                          <a:latin typeface="Arial" pitchFamily="34" charset="0"/>
                          <a:cs typeface="Arial" pitchFamily="34" charset="0"/>
                        </a:rPr>
                        <a:t>11</a:t>
                      </a:r>
                      <a:endParaRPr lang="ru-RU" sz="1800">
                        <a:latin typeface="Arial" pitchFamily="34" charset="0"/>
                        <a:ea typeface="Calibri"/>
                        <a:cs typeface="Arial" pitchFamily="34" charset="0"/>
                      </a:endParaRPr>
                    </a:p>
                  </a:txBody>
                  <a:tcPr marL="0" marR="0" marT="0" marB="0"/>
                </a:tc>
                <a:tc>
                  <a:txBody>
                    <a:bodyPr/>
                    <a:lstStyle/>
                    <a:p>
                      <a:pPr>
                        <a:spcAft>
                          <a:spcPts val="0"/>
                        </a:spcAft>
                      </a:pPr>
                      <a:r>
                        <a:rPr lang="ru-RU" sz="1800">
                          <a:latin typeface="Arial" pitchFamily="34" charset="0"/>
                          <a:cs typeface="Arial" pitchFamily="34" charset="0"/>
                        </a:rPr>
                        <a:t>Английский язык</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60,0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87,0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73,0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67,0</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66,0</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75,0</a:t>
                      </a:r>
                      <a:endParaRPr lang="ru-RU" sz="1800" dirty="0">
                        <a:latin typeface="Arial" pitchFamily="34" charset="0"/>
                        <a:ea typeface="Calibri"/>
                        <a:cs typeface="Arial" pitchFamily="34" charset="0"/>
                      </a:endParaRPr>
                    </a:p>
                  </a:txBody>
                  <a:tcPr marL="0" marR="0" marT="0" marB="0"/>
                </a:tc>
              </a:tr>
              <a:tr h="0">
                <a:tc gridSpan="2">
                  <a:txBody>
                    <a:bodyPr/>
                    <a:lstStyle/>
                    <a:p>
                      <a:pPr algn="ctr">
                        <a:spcAft>
                          <a:spcPts val="0"/>
                        </a:spcAft>
                      </a:pPr>
                      <a:r>
                        <a:rPr lang="ru-RU" sz="1800" dirty="0">
                          <a:latin typeface="Arial" pitchFamily="34" charset="0"/>
                          <a:cs typeface="Arial" pitchFamily="34" charset="0"/>
                        </a:rPr>
                        <a:t>Математика (база) </a:t>
                      </a:r>
                      <a:endParaRPr lang="ru-RU" sz="1800" dirty="0">
                        <a:latin typeface="Arial" pitchFamily="34" charset="0"/>
                        <a:ea typeface="Calibri"/>
                        <a:cs typeface="Arial" pitchFamily="34" charset="0"/>
                      </a:endParaRPr>
                    </a:p>
                  </a:txBody>
                  <a:tcPr marL="0" marR="0" marT="0" marB="0"/>
                </a:tc>
                <a:tc hMerge="1">
                  <a:txBody>
                    <a:bodyPr/>
                    <a:lstStyle/>
                    <a:p>
                      <a:endParaRPr lang="ru-RU"/>
                    </a:p>
                  </a:txBody>
                  <a:tcPr/>
                </a:tc>
                <a:tc>
                  <a:txBody>
                    <a:bodyPr/>
                    <a:lstStyle/>
                    <a:p>
                      <a:pPr algn="ctr">
                        <a:spcAft>
                          <a:spcPts val="0"/>
                        </a:spcAft>
                      </a:pP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5</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5</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5</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a:latin typeface="Arial" pitchFamily="34" charset="0"/>
                          <a:cs typeface="Arial" pitchFamily="34" charset="0"/>
                        </a:rPr>
                        <a:t>5</a:t>
                      </a:r>
                      <a:endParaRPr lang="ru-RU" sz="1800" dirty="0">
                        <a:solidFill>
                          <a:schemeClr val="tx1"/>
                        </a:solidFill>
                        <a:latin typeface="Arial" pitchFamily="34" charset="0"/>
                        <a:ea typeface="Calibri"/>
                        <a:cs typeface="Arial" pitchFamily="34" charset="0"/>
                      </a:endParaRPr>
                    </a:p>
                  </a:txBody>
                  <a:tcPr marL="0" marR="0" marT="0" marB="0"/>
                </a:tc>
                <a:tc>
                  <a:txBody>
                    <a:bodyPr/>
                    <a:lstStyle/>
                    <a:p>
                      <a:pPr algn="ctr">
                        <a:spcAft>
                          <a:spcPts val="0"/>
                        </a:spcAft>
                      </a:pPr>
                      <a:r>
                        <a:rPr lang="ru-RU" sz="1800" dirty="0" smtClean="0">
                          <a:latin typeface="Arial" pitchFamily="34" charset="0"/>
                          <a:cs typeface="Arial" pitchFamily="34" charset="0"/>
                        </a:rPr>
                        <a:t>5</a:t>
                      </a:r>
                      <a:endParaRPr lang="ru-RU" sz="1800" dirty="0">
                        <a:solidFill>
                          <a:schemeClr val="tx1"/>
                        </a:solidFill>
                        <a:latin typeface="Arial" pitchFamily="34" charset="0"/>
                        <a:ea typeface="Calibri"/>
                        <a:cs typeface="Arial" pitchFamily="34" charset="0"/>
                      </a:endParaRPr>
                    </a:p>
                  </a:txBody>
                  <a:tcPr marL="0" marR="0" marT="0" marB="0"/>
                </a:tc>
              </a:tr>
              <a:tr h="0">
                <a:tc gridSpan="2">
                  <a:txBody>
                    <a:bodyPr/>
                    <a:lstStyle/>
                    <a:p>
                      <a:pPr algn="ctr">
                        <a:spcAft>
                          <a:spcPts val="0"/>
                        </a:spcAft>
                      </a:pPr>
                      <a:r>
                        <a:rPr lang="ru-RU" sz="1800" kern="1200" dirty="0" smtClean="0">
                          <a:latin typeface="Arial" pitchFamily="34" charset="0"/>
                          <a:cs typeface="Arial" pitchFamily="34" charset="0"/>
                        </a:rPr>
                        <a:t>Средний балл </a:t>
                      </a:r>
                    </a:p>
                    <a:p>
                      <a:pPr algn="ctr">
                        <a:spcAft>
                          <a:spcPts val="0"/>
                        </a:spcAft>
                      </a:pPr>
                      <a:r>
                        <a:rPr lang="ru-RU" sz="1800" kern="1200" dirty="0" smtClean="0">
                          <a:latin typeface="Arial" pitchFamily="34" charset="0"/>
                          <a:cs typeface="Arial" pitchFamily="34" charset="0"/>
                        </a:rPr>
                        <a:t>по всем предметам</a:t>
                      </a:r>
                      <a:endParaRPr lang="ru-RU" sz="1800" dirty="0">
                        <a:latin typeface="Arial" pitchFamily="34" charset="0"/>
                        <a:ea typeface="Calibri"/>
                        <a:cs typeface="Arial" pitchFamily="34" charset="0"/>
                      </a:endParaRPr>
                    </a:p>
                  </a:txBody>
                  <a:tcPr marL="0" marR="0" marT="0" marB="0"/>
                </a:tc>
                <a:tc hMerge="1">
                  <a:txBody>
                    <a:bodyPr/>
                    <a:lstStyle/>
                    <a:p>
                      <a:endParaRPr lang="ru-RU"/>
                    </a:p>
                  </a:txBody>
                  <a:tcPr/>
                </a:tc>
                <a:tc>
                  <a:txBody>
                    <a:bodyPr/>
                    <a:lstStyle/>
                    <a:p>
                      <a:pPr algn="ctr">
                        <a:spcAft>
                          <a:spcPts val="0"/>
                        </a:spcAft>
                      </a:pPr>
                      <a:r>
                        <a:rPr lang="ru-RU" sz="1800">
                          <a:latin typeface="Arial" pitchFamily="34" charset="0"/>
                          <a:cs typeface="Arial" pitchFamily="34" charset="0"/>
                        </a:rPr>
                        <a:t>64,6</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68,25</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69,1</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a:latin typeface="Arial" pitchFamily="34" charset="0"/>
                          <a:cs typeface="Arial" pitchFamily="34" charset="0"/>
                        </a:rPr>
                        <a:t>66,4</a:t>
                      </a:r>
                      <a:endParaRPr lang="ru-RU" sz="1800">
                        <a:latin typeface="Arial" pitchFamily="34" charset="0"/>
                        <a:ea typeface="Calibri"/>
                        <a:cs typeface="Arial" pitchFamily="34" charset="0"/>
                      </a:endParaRPr>
                    </a:p>
                  </a:txBody>
                  <a:tcPr marL="0" marR="0" marT="0" marB="0"/>
                </a:tc>
                <a:tc>
                  <a:txBody>
                    <a:bodyPr/>
                    <a:lstStyle/>
                    <a:p>
                      <a:pPr algn="ctr">
                        <a:spcAft>
                          <a:spcPts val="0"/>
                        </a:spcAft>
                      </a:pPr>
                      <a:r>
                        <a:rPr lang="ru-RU" sz="1800" dirty="0" smtClean="0">
                          <a:latin typeface="Arial" pitchFamily="34" charset="0"/>
                          <a:cs typeface="Arial" pitchFamily="34" charset="0"/>
                        </a:rPr>
                        <a:t>68,4</a:t>
                      </a:r>
                      <a:endParaRPr lang="ru-RU" sz="1800" dirty="0">
                        <a:latin typeface="Arial" pitchFamily="34" charset="0"/>
                        <a:ea typeface="Calibri"/>
                        <a:cs typeface="Arial" pitchFamily="34" charset="0"/>
                      </a:endParaRPr>
                    </a:p>
                  </a:txBody>
                  <a:tcPr marL="0" marR="0" marT="0" marB="0"/>
                </a:tc>
                <a:tc>
                  <a:txBody>
                    <a:bodyPr/>
                    <a:lstStyle/>
                    <a:p>
                      <a:pPr algn="ctr">
                        <a:spcAft>
                          <a:spcPts val="0"/>
                        </a:spcAft>
                      </a:pPr>
                      <a:r>
                        <a:rPr lang="ru-RU" sz="1800" dirty="0" smtClean="0">
                          <a:latin typeface="Arial" pitchFamily="34" charset="0"/>
                          <a:cs typeface="Arial" pitchFamily="34" charset="0"/>
                        </a:rPr>
                        <a:t>68</a:t>
                      </a:r>
                      <a:endParaRPr lang="ru-RU" sz="1800" dirty="0">
                        <a:solidFill>
                          <a:schemeClr val="tx1"/>
                        </a:solidFill>
                        <a:latin typeface="Arial" pitchFamily="34" charset="0"/>
                        <a:ea typeface="Calibri"/>
                        <a:cs typeface="Arial" pitchFamily="34" charset="0"/>
                      </a:endParaRPr>
                    </a:p>
                  </a:txBody>
                  <a:tcPr marL="0" marR="0" marT="0" marB="0"/>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grpSp>
        <p:nvGrpSpPr>
          <p:cNvPr id="4"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Заголовок 1"/>
          <p:cNvSpPr txBox="1">
            <a:spLocks/>
          </p:cNvSpPr>
          <p:nvPr/>
        </p:nvSpPr>
        <p:spPr>
          <a:xfrm>
            <a:off x="285720" y="1000108"/>
            <a:ext cx="8715404" cy="142876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ru-RU" sz="22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t/>
            </a:r>
            <a:br>
              <a:rPr kumimoji="0" lang="ru-RU" sz="22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br>
            <a:r>
              <a:rPr kumimoji="0" lang="ru-RU" sz="22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t>Наличие выпускников, поступивших в образовательные организации высшего образования ТОП – 100 на бюджетной основе</a:t>
            </a:r>
            <a:endParaRPr kumimoji="0" lang="ru-RU" sz="2200" b="1" i="0" u="none" strike="noStrike" kern="1200" normalizeH="0" baseline="0" noProof="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endParaRPr>
          </a:p>
        </p:txBody>
      </p:sp>
      <p:sp>
        <p:nvSpPr>
          <p:cNvPr id="13" name="Содержимое 2"/>
          <p:cNvSpPr txBox="1">
            <a:spLocks/>
          </p:cNvSpPr>
          <p:nvPr/>
        </p:nvSpPr>
        <p:spPr>
          <a:xfrm>
            <a:off x="285720" y="2403499"/>
            <a:ext cx="8553480" cy="4525963"/>
          </a:xfrm>
          <a:prstGeom prst="rect">
            <a:avLst/>
          </a:prstGeom>
        </p:spPr>
        <p:txBody>
          <a:bodyPr vert="horz" lIns="91440" tIns="45720" rIns="91440" bIns="45720" rtlCol="0">
            <a:normAutofit lnSpcReduction="1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400" b="1" i="0" u="none" strike="noStrike" kern="1200" cap="none" spc="0" normalizeH="0" baseline="0" noProof="0" dirty="0" smtClean="0">
                <a:ln>
                  <a:noFill/>
                </a:ln>
                <a:solidFill>
                  <a:srgbClr val="002060"/>
                </a:solidFill>
                <a:effectLst/>
                <a:uLnTx/>
                <a:uFillTx/>
                <a:latin typeface="Arial" pitchFamily="34" charset="0"/>
                <a:cs typeface="Arial" pitchFamily="34" charset="0"/>
              </a:rPr>
              <a:t>2016</a:t>
            </a:r>
            <a:r>
              <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rPr>
              <a:t> – </a:t>
            </a:r>
            <a:r>
              <a:rPr kumimoji="0" lang="ru-RU" sz="2400" b="0" i="0" u="none" strike="noStrike" kern="1200" cap="none" spc="0" normalizeH="0" baseline="0" noProof="0" dirty="0" smtClean="0">
                <a:ln>
                  <a:noFill/>
                </a:ln>
                <a:solidFill>
                  <a:srgbClr val="FF0000"/>
                </a:solidFill>
                <a:effectLst/>
                <a:uLnTx/>
                <a:uFillTx/>
                <a:latin typeface="Arial" pitchFamily="34" charset="0"/>
                <a:cs typeface="Arial" pitchFamily="34" charset="0"/>
              </a:rPr>
              <a:t>15% </a:t>
            </a:r>
            <a:r>
              <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rPr>
              <a:t>(Первый  МГМУ им. И.М.Сеченова, МАМ им. Пирогова, МГТУ им.  Баумана, Петербургский национальный минерально-сырьевой университет, Петербургский финансовый институт, МГУ)</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400" b="1" i="0" u="none" strike="noStrike" kern="1200" cap="none" spc="0" normalizeH="0" baseline="0" noProof="0" dirty="0" smtClean="0">
                <a:ln>
                  <a:noFill/>
                </a:ln>
                <a:solidFill>
                  <a:srgbClr val="002060"/>
                </a:solidFill>
                <a:effectLst/>
                <a:uLnTx/>
                <a:uFillTx/>
                <a:latin typeface="Arial" pitchFamily="34" charset="0"/>
                <a:cs typeface="Arial" pitchFamily="34" charset="0"/>
              </a:rPr>
              <a:t>2017</a:t>
            </a:r>
            <a:r>
              <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rPr>
              <a:t> – </a:t>
            </a:r>
            <a:r>
              <a:rPr kumimoji="0" lang="ru-RU" sz="2400" b="0" i="0" u="none" strike="noStrike" kern="1200" cap="none" spc="0" normalizeH="0" baseline="0" noProof="0" dirty="0" smtClean="0">
                <a:ln>
                  <a:noFill/>
                </a:ln>
                <a:solidFill>
                  <a:srgbClr val="FF0000"/>
                </a:solidFill>
                <a:effectLst/>
                <a:uLnTx/>
                <a:uFillTx/>
                <a:latin typeface="Arial" pitchFamily="34" charset="0"/>
                <a:cs typeface="Arial" pitchFamily="34" charset="0"/>
              </a:rPr>
              <a:t>22% </a:t>
            </a:r>
            <a:r>
              <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rPr>
              <a:t>(Первый  МГМУ им. И.М.Сеченова, Второй   МГМУ им. И.М.Сеченова, МГТУ им.  Баумана, МФТИ, МГУ, МАМ им. Пирогова, )</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400" b="1" i="0" u="none" strike="noStrike" kern="1200" cap="none" spc="0" normalizeH="0" baseline="0" noProof="0" dirty="0" smtClean="0">
                <a:ln>
                  <a:noFill/>
                </a:ln>
                <a:solidFill>
                  <a:srgbClr val="002060"/>
                </a:solidFill>
                <a:effectLst/>
                <a:uLnTx/>
                <a:uFillTx/>
                <a:latin typeface="Arial" pitchFamily="34" charset="0"/>
                <a:cs typeface="Arial" pitchFamily="34" charset="0"/>
              </a:rPr>
              <a:t>2018</a:t>
            </a:r>
            <a:r>
              <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rPr>
              <a:t> – </a:t>
            </a:r>
            <a:r>
              <a:rPr kumimoji="0" lang="ru-RU" sz="2400" b="0" i="0" u="none" strike="noStrike" kern="1200" cap="none" spc="0" normalizeH="0" baseline="0" noProof="0" dirty="0" smtClean="0">
                <a:ln>
                  <a:noFill/>
                </a:ln>
                <a:solidFill>
                  <a:srgbClr val="FF0000"/>
                </a:solidFill>
                <a:effectLst/>
                <a:uLnTx/>
                <a:uFillTx/>
                <a:latin typeface="Arial" pitchFamily="34" charset="0"/>
                <a:cs typeface="Arial" pitchFamily="34" charset="0"/>
              </a:rPr>
              <a:t>25% </a:t>
            </a:r>
            <a:r>
              <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rPr>
              <a:t>(Первый  МГМУ им. И.М.Сеченова, МАМ им. Пирогова, МГТУ им.  Баумана, Петербургский национальный минерально-сырьевой университет, Второй   МГМУ им. И.М.Сеченова, МГУ, РГТЭУ, РУДН, МАМ им. Пирогова)</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endParaRPr>
          </a:p>
        </p:txBody>
      </p:sp>
      <p:sp>
        <p:nvSpPr>
          <p:cNvPr id="11" name="Прямоугольник 10"/>
          <p:cNvSpPr/>
          <p:nvPr/>
        </p:nvSpPr>
        <p:spPr>
          <a:xfrm>
            <a:off x="0" y="571480"/>
            <a:ext cx="8786874" cy="1200329"/>
          </a:xfrm>
          <a:prstGeom prst="rect">
            <a:avLst/>
          </a:prstGeom>
          <a:noFill/>
        </p:spPr>
        <p:txBody>
          <a:bodyPr wrap="square" lIns="91440" tIns="45720" rIns="91440" bIns="45720">
            <a:spAutoFit/>
          </a:bodyPr>
          <a:lstStyle/>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Результаты ЕГЭ </a:t>
            </a:r>
            <a:endParaRPr lang="en-US"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r>
            <a:b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endParaRPr lang="ru-RU"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grpSp>
        <p:nvGrpSpPr>
          <p:cNvPr id="4"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Заголовок 1"/>
          <p:cNvSpPr txBox="1">
            <a:spLocks/>
          </p:cNvSpPr>
          <p:nvPr/>
        </p:nvSpPr>
        <p:spPr>
          <a:xfrm>
            <a:off x="71406" y="571488"/>
            <a:ext cx="8229600" cy="1143000"/>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ru-RU" sz="24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t/>
            </a:r>
            <a:br>
              <a:rPr kumimoji="0" lang="ru-RU" sz="24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br>
            <a:r>
              <a:rPr kumimoji="0" lang="ru-RU" sz="24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t>Максимальные баллы по предметам</a:t>
            </a:r>
            <a:endParaRPr kumimoji="0" lang="ru-RU" sz="2400" b="1" i="0" u="none" strike="noStrike" kern="1200" normalizeH="0" baseline="0" noProof="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endParaRPr>
          </a:p>
        </p:txBody>
      </p:sp>
      <p:sp>
        <p:nvSpPr>
          <p:cNvPr id="14" name="Содержимое 2"/>
          <p:cNvSpPr txBox="1">
            <a:spLocks/>
          </p:cNvSpPr>
          <p:nvPr/>
        </p:nvSpPr>
        <p:spPr>
          <a:xfrm>
            <a:off x="0" y="1928802"/>
            <a:ext cx="9429784" cy="4525963"/>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400" b="1" i="0" u="none" strike="noStrike" kern="1200" cap="none" spc="0" normalizeH="0" baseline="0" noProof="0" dirty="0" smtClean="0">
                <a:ln>
                  <a:noFill/>
                </a:ln>
                <a:solidFill>
                  <a:srgbClr val="002060"/>
                </a:solidFill>
                <a:effectLst/>
                <a:uLnTx/>
                <a:uFillTx/>
                <a:latin typeface="Arial" pitchFamily="34" charset="0"/>
                <a:cs typeface="Arial" pitchFamily="34" charset="0"/>
              </a:rPr>
              <a:t>2014</a:t>
            </a:r>
            <a:r>
              <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rPr>
              <a:t> – 100 (русский язык), 100 (химия), 90 (биология), 92(физика) 89(обществознание), 86 (профильная математика),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400" b="1" i="0" u="none" strike="noStrike" kern="1200" cap="none" spc="0" normalizeH="0" baseline="0" noProof="0" dirty="0" smtClean="0">
                <a:ln>
                  <a:noFill/>
                </a:ln>
                <a:solidFill>
                  <a:srgbClr val="002060"/>
                </a:solidFill>
                <a:effectLst/>
                <a:uLnTx/>
                <a:uFillTx/>
                <a:latin typeface="Arial" pitchFamily="34" charset="0"/>
                <a:cs typeface="Arial" pitchFamily="34" charset="0"/>
              </a:rPr>
              <a:t>2015</a:t>
            </a:r>
            <a:r>
              <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rPr>
              <a:t> – 97 (русский язык), 100 (химия), 92 (биология), 100 (физика) 90(обществознание), 89 (профильная математика),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400" b="1" i="0" u="none" strike="noStrike" kern="1200" cap="none" spc="0" normalizeH="0" baseline="0" noProof="0" dirty="0" smtClean="0">
                <a:ln>
                  <a:noFill/>
                </a:ln>
                <a:solidFill>
                  <a:srgbClr val="002060"/>
                </a:solidFill>
                <a:effectLst/>
                <a:uLnTx/>
                <a:uFillTx/>
                <a:latin typeface="Arial" pitchFamily="34" charset="0"/>
                <a:cs typeface="Arial" pitchFamily="34" charset="0"/>
              </a:rPr>
              <a:t>2016</a:t>
            </a:r>
            <a:r>
              <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rPr>
              <a:t>  - 100 (русский язык), 98 (химия), 90 (биология), 96 (физика) 83(обществознание), 92 (профильная математика),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400" b="1" i="0" u="none" strike="noStrike" kern="1200" cap="none" spc="0" normalizeH="0" baseline="0" noProof="0" dirty="0" smtClean="0">
                <a:ln>
                  <a:noFill/>
                </a:ln>
                <a:solidFill>
                  <a:srgbClr val="002060"/>
                </a:solidFill>
                <a:effectLst/>
                <a:uLnTx/>
                <a:uFillTx/>
                <a:latin typeface="Arial" pitchFamily="34" charset="0"/>
                <a:cs typeface="Arial" pitchFamily="34" charset="0"/>
              </a:rPr>
              <a:t>2017</a:t>
            </a:r>
            <a:r>
              <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rPr>
              <a:t>  - 98 (русский язык), 92 (химия), 88 (биология), 96 (физика) 89(обществознание), 91 (профильная математика),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ru-RU" sz="2400" b="1" i="0" u="none" strike="noStrike" kern="1200" cap="none" spc="0" normalizeH="0" baseline="0" noProof="0" dirty="0" smtClean="0">
                <a:ln>
                  <a:noFill/>
                </a:ln>
                <a:solidFill>
                  <a:srgbClr val="002060"/>
                </a:solidFill>
                <a:effectLst/>
                <a:uLnTx/>
                <a:uFillTx/>
                <a:latin typeface="Arial" pitchFamily="34" charset="0"/>
                <a:cs typeface="Arial" pitchFamily="34" charset="0"/>
              </a:rPr>
              <a:t>2018</a:t>
            </a:r>
            <a:r>
              <a:rPr kumimoji="0" lang="ru-RU" sz="2400" b="0" i="0" u="none" strike="noStrike" kern="1200" cap="none" spc="0" normalizeH="0" baseline="0" noProof="0" dirty="0" smtClean="0">
                <a:ln>
                  <a:noFill/>
                </a:ln>
                <a:solidFill>
                  <a:srgbClr val="002060"/>
                </a:solidFill>
                <a:effectLst/>
                <a:uLnTx/>
                <a:uFillTx/>
                <a:latin typeface="Arial" pitchFamily="34" charset="0"/>
                <a:cs typeface="Arial" pitchFamily="34" charset="0"/>
              </a:rPr>
              <a:t>  - 98 (русский язык), 92 (химия), 92 (биология), 94 (физика) 83(обществознание), 92 (профильная математика),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2400" b="0" i="0" u="none" strike="noStrike" kern="1200" cap="none" spc="0" normalizeH="0" baseline="0" noProof="0" dirty="0">
              <a:ln>
                <a:noFill/>
              </a:ln>
              <a:solidFill>
                <a:srgbClr val="002060"/>
              </a:solidFill>
              <a:effectLst/>
              <a:uLnTx/>
              <a:uFillTx/>
              <a:latin typeface="Arial" pitchFamily="34" charset="0"/>
              <a:cs typeface="Arial" pitchFamily="34" charset="0"/>
            </a:endParaRPr>
          </a:p>
        </p:txBody>
      </p:sp>
      <p:sp>
        <p:nvSpPr>
          <p:cNvPr id="12" name="Прямоугольник 11"/>
          <p:cNvSpPr/>
          <p:nvPr/>
        </p:nvSpPr>
        <p:spPr>
          <a:xfrm>
            <a:off x="0" y="571480"/>
            <a:ext cx="8786874" cy="1200329"/>
          </a:xfrm>
          <a:prstGeom prst="rect">
            <a:avLst/>
          </a:prstGeom>
          <a:noFill/>
        </p:spPr>
        <p:txBody>
          <a:bodyPr wrap="square" lIns="91440" tIns="45720" rIns="91440" bIns="45720">
            <a:spAutoFit/>
          </a:bodyPr>
          <a:lstStyle/>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Результаты ЕГЭ </a:t>
            </a:r>
            <a:endParaRPr lang="en-US"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r>
            <a:b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endParaRPr lang="ru-RU"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grpSp>
        <p:nvGrpSpPr>
          <p:cNvPr id="4"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669177"/>
            <a:ext cx="8786874" cy="830997"/>
          </a:xfrm>
          <a:prstGeom prst="rect">
            <a:avLst/>
          </a:prstGeom>
          <a:noFill/>
        </p:spPr>
        <p:txBody>
          <a:bodyPr wrap="square" lIns="91440" tIns="45720" rIns="91440" bIns="45720">
            <a:spAutoFit/>
          </a:bodyPr>
          <a:lstStyle/>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История </a:t>
            </a:r>
          </a:p>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образовательной организации</a:t>
            </a:r>
            <a:endParaRPr lang="ru-RU"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1" name="Прямоугольник 10"/>
          <p:cNvSpPr/>
          <p:nvPr/>
        </p:nvSpPr>
        <p:spPr>
          <a:xfrm>
            <a:off x="500034" y="1500174"/>
            <a:ext cx="8143932" cy="369332"/>
          </a:xfrm>
          <a:prstGeom prst="rect">
            <a:avLst/>
          </a:prstGeom>
        </p:spPr>
        <p:txBody>
          <a:bodyPr wrap="square">
            <a:spAutoFit/>
          </a:bodyPr>
          <a:lstStyle/>
          <a:p>
            <a:pPr algn="ctr">
              <a:defRPr/>
            </a:pP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rPr>
              <a:t>Историческая справка</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pitchFamily="18" charset="0"/>
            </a:endParaRPr>
          </a:p>
        </p:txBody>
      </p:sp>
      <p:sp>
        <p:nvSpPr>
          <p:cNvPr id="24" name="Rectangle 3"/>
          <p:cNvSpPr txBox="1">
            <a:spLocks noChangeArrowheads="1"/>
          </p:cNvSpPr>
          <p:nvPr/>
        </p:nvSpPr>
        <p:spPr>
          <a:xfrm>
            <a:off x="323850" y="2143115"/>
            <a:ext cx="8580438" cy="4589855"/>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80000"/>
              </a:lnSpc>
              <a:spcBef>
                <a:spcPct val="20000"/>
              </a:spcBef>
              <a:spcAft>
                <a:spcPts val="0"/>
              </a:spcAft>
              <a:buClrTx/>
              <a:buSzTx/>
              <a:buFontTx/>
              <a:buNone/>
              <a:tabLst/>
              <a:defRPr/>
            </a:pPr>
            <a:r>
              <a:rPr kumimoji="0" lang="ru-RU" sz="1600" i="0" u="none" strike="noStrike" kern="1200" cap="none" spc="0" normalizeH="0" baseline="0" noProof="0" dirty="0" smtClean="0">
                <a:ln>
                  <a:noFill/>
                </a:ln>
                <a:solidFill>
                  <a:srgbClr val="002060"/>
                </a:solidFill>
                <a:effectLst/>
                <a:uLnTx/>
                <a:uFillTx/>
                <a:latin typeface="Arial" pitchFamily="34" charset="0"/>
                <a:cs typeface="Arial" pitchFamily="34" charset="0"/>
              </a:rPr>
              <a:t>1. Средняя   общеобразовательная	школа  №23, относящаяся к городскому управлению  образования, решением  исполнительного  комитета  Кемеровского  городского  Совета    Народных  депутатов  от  16.05.91 г. №311  была  переименована  в  </a:t>
            </a:r>
            <a:r>
              <a:rPr kumimoji="0" lang="ru-RU" sz="1800" i="0" u="none" strike="noStrike" kern="1200" cap="none" spc="0" normalizeH="0" baseline="0" noProof="0" dirty="0" smtClean="0">
                <a:ln>
                  <a:noFill/>
                </a:ln>
                <a:solidFill>
                  <a:srgbClr val="002060"/>
                </a:solidFill>
                <a:effectLst/>
                <a:uLnTx/>
                <a:uFillTx/>
                <a:latin typeface="Arial" pitchFamily="34" charset="0"/>
                <a:cs typeface="Arial" pitchFamily="34" charset="0"/>
              </a:rPr>
              <a:t>городскую  политехническую  гимназию  №23.</a:t>
            </a:r>
          </a:p>
          <a:p>
            <a:pPr marL="342900" marR="0" lvl="0" indent="-342900" algn="just" defTabSz="914400" rtl="0" eaLnBrk="1" fontAlgn="auto" latinLnBrk="0" hangingPunct="1">
              <a:lnSpc>
                <a:spcPct val="80000"/>
              </a:lnSpc>
              <a:spcBef>
                <a:spcPct val="20000"/>
              </a:spcBef>
              <a:spcAft>
                <a:spcPts val="0"/>
              </a:spcAft>
              <a:buClrTx/>
              <a:buSzTx/>
              <a:buFontTx/>
              <a:buNone/>
              <a:tabLst/>
              <a:defRPr/>
            </a:pPr>
            <a:r>
              <a:rPr kumimoji="0" lang="ru-RU" sz="1600" i="0" u="none" strike="noStrike" kern="1200" cap="none" spc="0" normalizeH="0" baseline="0" noProof="0" dirty="0" smtClean="0">
                <a:ln>
                  <a:noFill/>
                </a:ln>
                <a:solidFill>
                  <a:srgbClr val="002060"/>
                </a:solidFill>
                <a:effectLst/>
                <a:uLnTx/>
                <a:uFillTx/>
                <a:latin typeface="Arial" pitchFamily="34" charset="0"/>
                <a:cs typeface="Arial" pitchFamily="34" charset="0"/>
              </a:rPr>
              <a:t>2. Городская политехническая гимназия №23  переименована в муниципальное образовательное учреждение </a:t>
            </a:r>
            <a:r>
              <a:rPr kumimoji="0" lang="ru-RU" sz="1800" i="0" u="none" strike="noStrike" kern="1200" cap="none" spc="0" normalizeH="0" baseline="0" noProof="0" dirty="0" smtClean="0">
                <a:ln>
                  <a:noFill/>
                </a:ln>
                <a:solidFill>
                  <a:srgbClr val="002060"/>
                </a:solidFill>
                <a:effectLst/>
                <a:uLnTx/>
                <a:uFillTx/>
                <a:latin typeface="Arial" pitchFamily="34" charset="0"/>
                <a:cs typeface="Arial" pitchFamily="34" charset="0"/>
              </a:rPr>
              <a:t>«Естественно-техническая гимназия №23 Кузбасского государственного технического университета» </a:t>
            </a:r>
            <a:r>
              <a:rPr kumimoji="0" lang="ru-RU" sz="1600" i="0" u="none" strike="noStrike" kern="1200" cap="none" spc="0" normalizeH="0" baseline="0" noProof="0" dirty="0" smtClean="0">
                <a:ln>
                  <a:noFill/>
                </a:ln>
                <a:solidFill>
                  <a:srgbClr val="002060"/>
                </a:solidFill>
                <a:effectLst/>
                <a:uLnTx/>
                <a:uFillTx/>
                <a:latin typeface="Arial" pitchFamily="34" charset="0"/>
                <a:cs typeface="Arial" pitchFamily="34" charset="0"/>
              </a:rPr>
              <a:t>приказом  №28 от 17.01.95г. Департамента образования Администрации  Кемеровской  области.</a:t>
            </a:r>
          </a:p>
          <a:p>
            <a:pPr marL="342900" marR="0" lvl="0" indent="-342900" algn="just" defTabSz="914400" rtl="0" eaLnBrk="1" fontAlgn="auto" latinLnBrk="0" hangingPunct="1">
              <a:lnSpc>
                <a:spcPct val="80000"/>
              </a:lnSpc>
              <a:spcBef>
                <a:spcPct val="20000"/>
              </a:spcBef>
              <a:spcAft>
                <a:spcPts val="0"/>
              </a:spcAft>
              <a:buClrTx/>
              <a:buSzTx/>
              <a:buFontTx/>
              <a:buNone/>
              <a:tabLst/>
              <a:defRPr/>
            </a:pPr>
            <a:r>
              <a:rPr kumimoji="0" lang="ru-RU" sz="1600" i="0" u="none" strike="noStrike" kern="1200" cap="none" spc="0" normalizeH="0" baseline="0" noProof="0" dirty="0" smtClean="0">
                <a:ln>
                  <a:noFill/>
                </a:ln>
                <a:solidFill>
                  <a:srgbClr val="002060"/>
                </a:solidFill>
                <a:effectLst/>
                <a:uLnTx/>
                <a:uFillTx/>
                <a:latin typeface="Arial" pitchFamily="34" charset="0"/>
                <a:cs typeface="Arial" pitchFamily="34" charset="0"/>
              </a:rPr>
              <a:t>3. Решением комитета по управлению муниципальным имуществом от 27.05.2005 г. №1611 муниципальное образовательное учреждение «Естественно-техническая гимназия №23 Кузбасского государственного технического университета» переименована в муниципальное образовательное учреждение </a:t>
            </a:r>
            <a:r>
              <a:rPr kumimoji="0" lang="ru-RU" sz="1800" i="0" u="none" strike="noStrike" kern="1200" cap="none" spc="0" normalizeH="0" baseline="0" noProof="0" dirty="0" smtClean="0">
                <a:ln>
                  <a:noFill/>
                </a:ln>
                <a:solidFill>
                  <a:srgbClr val="002060"/>
                </a:solidFill>
                <a:effectLst/>
                <a:uLnTx/>
                <a:uFillTx/>
                <a:latin typeface="Arial" pitchFamily="34" charset="0"/>
                <a:cs typeface="Arial" pitchFamily="34" charset="0"/>
              </a:rPr>
              <a:t>«Лицей №23».</a:t>
            </a:r>
          </a:p>
          <a:p>
            <a:pPr marL="342900" marR="0" lvl="0" indent="-342900" algn="just" defTabSz="914400" rtl="0" eaLnBrk="1" fontAlgn="auto" latinLnBrk="0" hangingPunct="1">
              <a:lnSpc>
                <a:spcPct val="80000"/>
              </a:lnSpc>
              <a:spcBef>
                <a:spcPct val="20000"/>
              </a:spcBef>
              <a:spcAft>
                <a:spcPts val="0"/>
              </a:spcAft>
              <a:buClrTx/>
              <a:buSzTx/>
              <a:buFontTx/>
              <a:buNone/>
              <a:tabLst/>
              <a:defRPr/>
            </a:pPr>
            <a:r>
              <a:rPr kumimoji="0" lang="ru-RU" sz="1600" i="0" u="none" strike="noStrike" kern="1200" cap="none" spc="0" normalizeH="0" baseline="0" noProof="0" dirty="0" smtClean="0">
                <a:ln>
                  <a:noFill/>
                </a:ln>
                <a:solidFill>
                  <a:srgbClr val="002060"/>
                </a:solidFill>
                <a:effectLst/>
                <a:uLnTx/>
                <a:uFillTx/>
                <a:latin typeface="Arial" pitchFamily="34" charset="0"/>
                <a:cs typeface="Arial" pitchFamily="34" charset="0"/>
              </a:rPr>
              <a:t>4. Решением комитета по управлению муниципальным имуществом от 22.05.2007 г. №1192 муниципальное образовательное учреждение «Лицей №23» переименована в муниципальное общеобразовательное учреждение </a:t>
            </a:r>
            <a:r>
              <a:rPr kumimoji="0" lang="ru-RU" sz="1800" i="0" u="none" strike="noStrike" kern="1200" cap="none" spc="0" normalizeH="0" baseline="0" noProof="0" dirty="0" smtClean="0">
                <a:ln>
                  <a:noFill/>
                </a:ln>
                <a:solidFill>
                  <a:srgbClr val="002060"/>
                </a:solidFill>
                <a:effectLst/>
                <a:uLnTx/>
                <a:uFillTx/>
                <a:latin typeface="Arial" pitchFamily="34" charset="0"/>
                <a:cs typeface="Arial" pitchFamily="34" charset="0"/>
              </a:rPr>
              <a:t>«Лицей №23».</a:t>
            </a:r>
          </a:p>
          <a:p>
            <a:pPr marL="342900" marR="0" lvl="0" indent="-342900" algn="just" defTabSz="914400" rtl="0" eaLnBrk="1" fontAlgn="auto" latinLnBrk="0" hangingPunct="1">
              <a:lnSpc>
                <a:spcPct val="80000"/>
              </a:lnSpc>
              <a:spcBef>
                <a:spcPct val="20000"/>
              </a:spcBef>
              <a:spcAft>
                <a:spcPts val="0"/>
              </a:spcAft>
              <a:buClrTx/>
              <a:buSzTx/>
              <a:buFontTx/>
              <a:buNone/>
              <a:tabLst/>
              <a:defRPr/>
            </a:pPr>
            <a:r>
              <a:rPr kumimoji="0" lang="ru-RU" sz="1600" i="0" u="none" strike="noStrike" kern="1200" cap="none" spc="0" normalizeH="0" baseline="0" noProof="0" dirty="0" smtClean="0">
                <a:ln>
                  <a:noFill/>
                </a:ln>
                <a:solidFill>
                  <a:srgbClr val="002060"/>
                </a:solidFill>
                <a:effectLst/>
                <a:uLnTx/>
                <a:uFillTx/>
                <a:latin typeface="Arial" pitchFamily="34" charset="0"/>
                <a:cs typeface="Arial" pitchFamily="34" charset="0"/>
              </a:rPr>
              <a:t>5. Решением комитета по управлению муниципальным имуществом от 04.08.2011 г. №2263 муниципальное общеобразовательное учреждение «Лицей №23» переименована в </a:t>
            </a:r>
            <a:r>
              <a:rPr kumimoji="0" lang="ru-RU" sz="1800" i="0" u="none" strike="noStrike" kern="1200" cap="none" spc="0" normalizeH="0" baseline="0" noProof="0" dirty="0" smtClean="0">
                <a:ln>
                  <a:noFill/>
                </a:ln>
                <a:solidFill>
                  <a:srgbClr val="002060"/>
                </a:solidFill>
                <a:effectLst/>
                <a:uLnTx/>
                <a:uFillTx/>
                <a:latin typeface="Arial" pitchFamily="34" charset="0"/>
                <a:cs typeface="Arial" pitchFamily="34" charset="0"/>
              </a:rPr>
              <a:t>муниципальное бюджетное общеобразовательное учреждение «Лицей №23».</a:t>
            </a: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 calcmode="lin" valueType="num">
                                      <p:cBhvr>
                                        <p:cTn id="7" dur="1000" fill="hold"/>
                                        <p:tgtEl>
                                          <p:spTgt spid="2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4">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 calcmode="lin" valueType="num">
                                      <p:cBhvr>
                                        <p:cTn id="12" dur="1000" fill="hold"/>
                                        <p:tgtEl>
                                          <p:spTgt spid="24">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4">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4">
                                            <p:txEl>
                                              <p:pRg st="1" end="1"/>
                                            </p:txEl>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4">
                                            <p:txEl>
                                              <p:pRg st="2" end="2"/>
                                            </p:txEl>
                                          </p:spTgt>
                                        </p:tgtEl>
                                        <p:attrNameLst>
                                          <p:attrName>style.visibility</p:attrName>
                                        </p:attrNameLst>
                                      </p:cBhvr>
                                      <p:to>
                                        <p:strVal val="visible"/>
                                      </p:to>
                                    </p:set>
                                    <p:anim calcmode="lin" valueType="num">
                                      <p:cBhvr>
                                        <p:cTn id="17" dur="1000" fill="hold"/>
                                        <p:tgtEl>
                                          <p:spTgt spid="24">
                                            <p:txEl>
                                              <p:pRg st="2" end="2"/>
                                            </p:txEl>
                                          </p:spTgt>
                                        </p:tgtEl>
                                        <p:attrNameLst>
                                          <p:attrName>ppt_w</p:attrName>
                                        </p:attrNameLst>
                                      </p:cBhvr>
                                      <p:tavLst>
                                        <p:tav tm="0">
                                          <p:val>
                                            <p:strVal val="#ppt_w*0.70"/>
                                          </p:val>
                                        </p:tav>
                                        <p:tav tm="100000">
                                          <p:val>
                                            <p:strVal val="#ppt_w"/>
                                          </p:val>
                                        </p:tav>
                                      </p:tavLst>
                                    </p:anim>
                                    <p:anim calcmode="lin" valueType="num">
                                      <p:cBhvr>
                                        <p:cTn id="18" dur="1000" fill="hold"/>
                                        <p:tgtEl>
                                          <p:spTgt spid="24">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24">
                                            <p:txEl>
                                              <p:pRg st="2" end="2"/>
                                            </p:txEl>
                                          </p:spTgt>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4">
                                            <p:txEl>
                                              <p:pRg st="3" end="3"/>
                                            </p:txEl>
                                          </p:spTgt>
                                        </p:tgtEl>
                                        <p:attrNameLst>
                                          <p:attrName>style.visibility</p:attrName>
                                        </p:attrNameLst>
                                      </p:cBhvr>
                                      <p:to>
                                        <p:strVal val="visible"/>
                                      </p:to>
                                    </p:set>
                                    <p:anim calcmode="lin" valueType="num">
                                      <p:cBhvr>
                                        <p:cTn id="22" dur="1000" fill="hold"/>
                                        <p:tgtEl>
                                          <p:spTgt spid="24">
                                            <p:txEl>
                                              <p:pRg st="3" end="3"/>
                                            </p:txEl>
                                          </p:spTgt>
                                        </p:tgtEl>
                                        <p:attrNameLst>
                                          <p:attrName>ppt_w</p:attrName>
                                        </p:attrNameLst>
                                      </p:cBhvr>
                                      <p:tavLst>
                                        <p:tav tm="0">
                                          <p:val>
                                            <p:strVal val="#ppt_w*0.70"/>
                                          </p:val>
                                        </p:tav>
                                        <p:tav tm="100000">
                                          <p:val>
                                            <p:strVal val="#ppt_w"/>
                                          </p:val>
                                        </p:tav>
                                      </p:tavLst>
                                    </p:anim>
                                    <p:anim calcmode="lin" valueType="num">
                                      <p:cBhvr>
                                        <p:cTn id="23" dur="1000" fill="hold"/>
                                        <p:tgtEl>
                                          <p:spTgt spid="24">
                                            <p:txEl>
                                              <p:pRg st="3" end="3"/>
                                            </p:txEl>
                                          </p:spTgt>
                                        </p:tgtEl>
                                        <p:attrNameLst>
                                          <p:attrName>ppt_h</p:attrName>
                                        </p:attrNameLst>
                                      </p:cBhvr>
                                      <p:tavLst>
                                        <p:tav tm="0">
                                          <p:val>
                                            <p:strVal val="#ppt_h"/>
                                          </p:val>
                                        </p:tav>
                                        <p:tav tm="100000">
                                          <p:val>
                                            <p:strVal val="#ppt_h"/>
                                          </p:val>
                                        </p:tav>
                                      </p:tavLst>
                                    </p:anim>
                                    <p:animEffect transition="in" filter="fade">
                                      <p:cBhvr>
                                        <p:cTn id="24" dur="1000"/>
                                        <p:tgtEl>
                                          <p:spTgt spid="24">
                                            <p:txEl>
                                              <p:pRg st="3" end="3"/>
                                            </p:txEl>
                                          </p:spTgt>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4">
                                            <p:txEl>
                                              <p:pRg st="4" end="4"/>
                                            </p:txEl>
                                          </p:spTgt>
                                        </p:tgtEl>
                                        <p:attrNameLst>
                                          <p:attrName>style.visibility</p:attrName>
                                        </p:attrNameLst>
                                      </p:cBhvr>
                                      <p:to>
                                        <p:strVal val="visible"/>
                                      </p:to>
                                    </p:set>
                                    <p:anim calcmode="lin" valueType="num">
                                      <p:cBhvr>
                                        <p:cTn id="27" dur="1000" fill="hold"/>
                                        <p:tgtEl>
                                          <p:spTgt spid="24">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24">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2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grpSp>
        <p:nvGrpSpPr>
          <p:cNvPr id="4"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657035"/>
            <a:ext cx="8786874" cy="1200329"/>
          </a:xfrm>
          <a:prstGeom prst="rect">
            <a:avLst/>
          </a:prstGeom>
          <a:noFill/>
        </p:spPr>
        <p:txBody>
          <a:bodyPr wrap="square" lIns="91440" tIns="45720" rIns="91440" bIns="45720">
            <a:spAutoFit/>
          </a:bodyPr>
          <a:lstStyle/>
          <a:p>
            <a:pPr lvl="0">
              <a:spcBef>
                <a:spcPct val="0"/>
              </a:spcBef>
              <a:defRPr/>
            </a:pPr>
            <a:endPar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выпускников  9 классов</a:t>
            </a:r>
            <a:b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endParaRPr lang="ru-RU"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1834334939"/>
              </p:ext>
            </p:extLst>
          </p:nvPr>
        </p:nvGraphicFramePr>
        <p:xfrm>
          <a:off x="251520" y="1857364"/>
          <a:ext cx="8607900" cy="4280540"/>
        </p:xfrm>
        <a:graphic>
          <a:graphicData uri="http://schemas.openxmlformats.org/drawingml/2006/table">
            <a:tbl>
              <a:tblPr>
                <a:tableStyleId>{3C2FFA5D-87B4-456A-9821-1D502468CF0F}</a:tableStyleId>
              </a:tblPr>
              <a:tblGrid>
                <a:gridCol w="648436"/>
                <a:gridCol w="2269530"/>
                <a:gridCol w="891602"/>
                <a:gridCol w="972655"/>
                <a:gridCol w="972655"/>
                <a:gridCol w="891602"/>
                <a:gridCol w="783073"/>
                <a:gridCol w="1178347"/>
              </a:tblGrid>
              <a:tr h="714380">
                <a:tc>
                  <a:txBody>
                    <a:bodyPr/>
                    <a:lstStyle/>
                    <a:p>
                      <a:pPr algn="ctr">
                        <a:spcAft>
                          <a:spcPts val="0"/>
                        </a:spcAft>
                      </a:pPr>
                      <a:r>
                        <a:rPr lang="ru-RU" sz="1800" dirty="0">
                          <a:latin typeface="Arial" pitchFamily="34" charset="0"/>
                          <a:cs typeface="Arial" pitchFamily="34" charset="0"/>
                        </a:rPr>
                        <a:t>№</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Предмет</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2014</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2015</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2016</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2017</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2018</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r>
                        <a:rPr lang="ru-RU" sz="1800" kern="1200" dirty="0" smtClean="0">
                          <a:latin typeface="Arial" pitchFamily="34" charset="0"/>
                          <a:cs typeface="Arial" pitchFamily="34" charset="0"/>
                        </a:rPr>
                        <a:t>Средний балл</a:t>
                      </a:r>
                      <a:endParaRPr lang="ru-RU" sz="1800" kern="1200" dirty="0" smtClean="0">
                        <a:solidFill>
                          <a:schemeClr val="tx1"/>
                        </a:solidFill>
                        <a:latin typeface="Arial" pitchFamily="34" charset="0"/>
                        <a:ea typeface="+mn-ea"/>
                        <a:cs typeface="Arial" pitchFamily="34" charset="0"/>
                      </a:endParaRPr>
                    </a:p>
                  </a:txBody>
                  <a:tcPr marL="68580" marR="68580" marT="0" marB="0"/>
                </a:tc>
              </a:tr>
              <a:tr h="245408">
                <a:tc>
                  <a:txBody>
                    <a:bodyPr/>
                    <a:lstStyle/>
                    <a:p>
                      <a:pPr algn="ctr">
                        <a:spcAft>
                          <a:spcPts val="0"/>
                        </a:spcAft>
                      </a:pPr>
                      <a:r>
                        <a:rPr lang="ru-RU" sz="1800">
                          <a:latin typeface="Arial" pitchFamily="34" charset="0"/>
                          <a:cs typeface="Arial" pitchFamily="34" charset="0"/>
                        </a:rPr>
                        <a:t>1</a:t>
                      </a:r>
                      <a:endParaRPr lang="ru-RU" sz="1800">
                        <a:latin typeface="Arial" pitchFamily="34" charset="0"/>
                        <a:ea typeface="Calibri"/>
                        <a:cs typeface="Arial" pitchFamily="34" charset="0"/>
                      </a:endParaRPr>
                    </a:p>
                  </a:txBody>
                  <a:tcPr marL="68580" marR="68580" marT="0" marB="0"/>
                </a:tc>
                <a:tc>
                  <a:txBody>
                    <a:bodyPr/>
                    <a:lstStyle/>
                    <a:p>
                      <a:pPr>
                        <a:spcAft>
                          <a:spcPts val="0"/>
                        </a:spcAft>
                      </a:pPr>
                      <a:r>
                        <a:rPr lang="ru-RU" sz="1800" dirty="0">
                          <a:latin typeface="Arial" pitchFamily="34" charset="0"/>
                          <a:cs typeface="Arial" pitchFamily="34" charset="0"/>
                        </a:rPr>
                        <a:t>Русский язык</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4,8</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5,0</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5,0</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4,69</a:t>
                      </a:r>
                      <a:endParaRPr lang="ru-RU" sz="1800" dirty="0">
                        <a:latin typeface="Arial" pitchFamily="34" charset="0"/>
                        <a:ea typeface="Calibri"/>
                        <a:cs typeface="Arial" pitchFamily="34" charset="0"/>
                      </a:endParaRPr>
                    </a:p>
                  </a:txBody>
                  <a:tcPr marL="68580" marR="68580" marT="0" marB="0"/>
                </a:tc>
              </a:tr>
              <a:tr h="265006">
                <a:tc>
                  <a:txBody>
                    <a:bodyPr/>
                    <a:lstStyle/>
                    <a:p>
                      <a:pPr algn="ctr">
                        <a:spcAft>
                          <a:spcPts val="0"/>
                        </a:spcAft>
                      </a:pPr>
                      <a:r>
                        <a:rPr lang="ru-RU" sz="1800">
                          <a:latin typeface="Arial" pitchFamily="34" charset="0"/>
                          <a:cs typeface="Arial" pitchFamily="34" charset="0"/>
                        </a:rPr>
                        <a:t>2</a:t>
                      </a:r>
                      <a:endParaRPr lang="ru-RU" sz="1800">
                        <a:latin typeface="Arial" pitchFamily="34" charset="0"/>
                        <a:ea typeface="Calibri"/>
                        <a:cs typeface="Arial" pitchFamily="34" charset="0"/>
                      </a:endParaRPr>
                    </a:p>
                  </a:txBody>
                  <a:tcPr marL="68580" marR="68580" marT="0" marB="0"/>
                </a:tc>
                <a:tc>
                  <a:txBody>
                    <a:bodyPr/>
                    <a:lstStyle/>
                    <a:p>
                      <a:pPr>
                        <a:spcAft>
                          <a:spcPts val="0"/>
                        </a:spcAft>
                      </a:pPr>
                      <a:r>
                        <a:rPr lang="ru-RU" sz="1800">
                          <a:latin typeface="Arial" pitchFamily="34" charset="0"/>
                          <a:cs typeface="Arial" pitchFamily="34" charset="0"/>
                        </a:rPr>
                        <a:t>Математика</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4,1</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4,42</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4,0</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5,0</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4,0</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4,36</a:t>
                      </a:r>
                      <a:endParaRPr lang="ru-RU" sz="1800" dirty="0">
                        <a:latin typeface="Arial" pitchFamily="34" charset="0"/>
                        <a:ea typeface="Calibri"/>
                        <a:cs typeface="Arial" pitchFamily="34" charset="0"/>
                      </a:endParaRPr>
                    </a:p>
                  </a:txBody>
                  <a:tcPr marL="68580" marR="68580" marT="0" marB="0"/>
                </a:tc>
              </a:tr>
              <a:tr h="245408">
                <a:tc>
                  <a:txBody>
                    <a:bodyPr/>
                    <a:lstStyle/>
                    <a:p>
                      <a:pPr algn="ctr">
                        <a:spcAft>
                          <a:spcPts val="0"/>
                        </a:spcAft>
                      </a:pPr>
                      <a:r>
                        <a:rPr lang="ru-RU" sz="1800">
                          <a:latin typeface="Arial" pitchFamily="34" charset="0"/>
                          <a:cs typeface="Arial" pitchFamily="34" charset="0"/>
                        </a:rPr>
                        <a:t>3</a:t>
                      </a:r>
                      <a:endParaRPr lang="ru-RU" sz="1800">
                        <a:latin typeface="Arial" pitchFamily="34" charset="0"/>
                        <a:ea typeface="Calibri"/>
                        <a:cs typeface="Arial" pitchFamily="34" charset="0"/>
                      </a:endParaRPr>
                    </a:p>
                  </a:txBody>
                  <a:tcPr marL="68580" marR="68580" marT="0" marB="0"/>
                </a:tc>
                <a:tc>
                  <a:txBody>
                    <a:bodyPr/>
                    <a:lstStyle/>
                    <a:p>
                      <a:pPr>
                        <a:spcAft>
                          <a:spcPts val="0"/>
                        </a:spcAft>
                      </a:pPr>
                      <a:r>
                        <a:rPr lang="ru-RU" sz="1800" dirty="0">
                          <a:latin typeface="Arial" pitchFamily="34" charset="0"/>
                          <a:cs typeface="Arial" pitchFamily="34" charset="0"/>
                        </a:rPr>
                        <a:t>Физика</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4,9</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4,0</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4,0</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4,0</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4,29</a:t>
                      </a:r>
                      <a:endParaRPr lang="ru-RU" sz="1800" dirty="0">
                        <a:latin typeface="Arial" pitchFamily="34" charset="0"/>
                        <a:ea typeface="Calibri"/>
                        <a:cs typeface="Arial" pitchFamily="34" charset="0"/>
                      </a:endParaRPr>
                    </a:p>
                  </a:txBody>
                  <a:tcPr marL="68580" marR="68580" marT="0" marB="0"/>
                </a:tc>
              </a:tr>
              <a:tr h="248610">
                <a:tc>
                  <a:txBody>
                    <a:bodyPr/>
                    <a:lstStyle/>
                    <a:p>
                      <a:pPr algn="ctr">
                        <a:spcAft>
                          <a:spcPts val="0"/>
                        </a:spcAft>
                      </a:pPr>
                      <a:r>
                        <a:rPr lang="ru-RU" sz="1800">
                          <a:latin typeface="Arial" pitchFamily="34" charset="0"/>
                          <a:cs typeface="Arial" pitchFamily="34" charset="0"/>
                        </a:rPr>
                        <a:t>4</a:t>
                      </a:r>
                      <a:endParaRPr lang="ru-RU" sz="1800">
                        <a:latin typeface="Arial" pitchFamily="34" charset="0"/>
                        <a:ea typeface="Calibri"/>
                        <a:cs typeface="Arial" pitchFamily="34" charset="0"/>
                      </a:endParaRPr>
                    </a:p>
                  </a:txBody>
                  <a:tcPr marL="68580" marR="68580" marT="0" marB="0"/>
                </a:tc>
                <a:tc>
                  <a:txBody>
                    <a:bodyPr/>
                    <a:lstStyle/>
                    <a:p>
                      <a:pPr>
                        <a:spcAft>
                          <a:spcPts val="0"/>
                        </a:spcAft>
                      </a:pPr>
                      <a:r>
                        <a:rPr lang="ru-RU" sz="1800">
                          <a:latin typeface="Arial" pitchFamily="34" charset="0"/>
                          <a:cs typeface="Arial" pitchFamily="34" charset="0"/>
                        </a:rPr>
                        <a:t>Химия</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5,0</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4,0</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4,12</a:t>
                      </a:r>
                      <a:endParaRPr lang="ru-RU" sz="1800" dirty="0">
                        <a:latin typeface="Arial" pitchFamily="34" charset="0"/>
                        <a:ea typeface="Calibri"/>
                        <a:cs typeface="Arial" pitchFamily="34" charset="0"/>
                      </a:endParaRPr>
                    </a:p>
                  </a:txBody>
                  <a:tcPr marL="68580" marR="68580" marT="0" marB="0"/>
                </a:tc>
              </a:tr>
              <a:tr h="245408">
                <a:tc>
                  <a:txBody>
                    <a:bodyPr/>
                    <a:lstStyle/>
                    <a:p>
                      <a:pPr algn="ctr">
                        <a:spcAft>
                          <a:spcPts val="0"/>
                        </a:spcAft>
                      </a:pPr>
                      <a:r>
                        <a:rPr lang="ru-RU" sz="1800">
                          <a:latin typeface="Arial" pitchFamily="34" charset="0"/>
                          <a:cs typeface="Arial" pitchFamily="34" charset="0"/>
                        </a:rPr>
                        <a:t>5</a:t>
                      </a:r>
                      <a:endParaRPr lang="ru-RU" sz="1800">
                        <a:latin typeface="Arial" pitchFamily="34" charset="0"/>
                        <a:ea typeface="Calibri"/>
                        <a:cs typeface="Arial" pitchFamily="34" charset="0"/>
                      </a:endParaRPr>
                    </a:p>
                  </a:txBody>
                  <a:tcPr marL="68580" marR="68580" marT="0" marB="0"/>
                </a:tc>
                <a:tc>
                  <a:txBody>
                    <a:bodyPr/>
                    <a:lstStyle/>
                    <a:p>
                      <a:pPr>
                        <a:spcAft>
                          <a:spcPts val="0"/>
                        </a:spcAft>
                      </a:pPr>
                      <a:r>
                        <a:rPr lang="ru-RU" sz="1800">
                          <a:latin typeface="Arial" pitchFamily="34" charset="0"/>
                          <a:cs typeface="Arial" pitchFamily="34" charset="0"/>
                        </a:rPr>
                        <a:t>Биология</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4,0</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4,05</a:t>
                      </a:r>
                      <a:endParaRPr lang="ru-RU" sz="1800" dirty="0">
                        <a:latin typeface="Arial" pitchFamily="34" charset="0"/>
                        <a:ea typeface="Calibri"/>
                        <a:cs typeface="Arial" pitchFamily="34" charset="0"/>
                      </a:endParaRPr>
                    </a:p>
                  </a:txBody>
                  <a:tcPr marL="68580" marR="68580" marT="0" marB="0"/>
                </a:tc>
              </a:tr>
              <a:tr h="245408">
                <a:tc>
                  <a:txBody>
                    <a:bodyPr/>
                    <a:lstStyle/>
                    <a:p>
                      <a:pPr algn="ctr">
                        <a:spcAft>
                          <a:spcPts val="0"/>
                        </a:spcAft>
                      </a:pPr>
                      <a:r>
                        <a:rPr lang="ru-RU" sz="1800">
                          <a:latin typeface="Arial" pitchFamily="34" charset="0"/>
                          <a:cs typeface="Arial" pitchFamily="34" charset="0"/>
                        </a:rPr>
                        <a:t>6</a:t>
                      </a:r>
                      <a:endParaRPr lang="ru-RU" sz="1800">
                        <a:latin typeface="Arial" pitchFamily="34" charset="0"/>
                        <a:ea typeface="Calibri"/>
                        <a:cs typeface="Arial" pitchFamily="34" charset="0"/>
                      </a:endParaRPr>
                    </a:p>
                  </a:txBody>
                  <a:tcPr marL="68580" marR="68580" marT="0" marB="0"/>
                </a:tc>
                <a:tc>
                  <a:txBody>
                    <a:bodyPr/>
                    <a:lstStyle/>
                    <a:p>
                      <a:pPr>
                        <a:spcAft>
                          <a:spcPts val="0"/>
                        </a:spcAft>
                      </a:pPr>
                      <a:r>
                        <a:rPr lang="ru-RU" sz="1800">
                          <a:latin typeface="Arial" pitchFamily="34" charset="0"/>
                          <a:cs typeface="Arial" pitchFamily="34" charset="0"/>
                        </a:rPr>
                        <a:t>История</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4,5</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4,0</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4,25</a:t>
                      </a:r>
                      <a:endParaRPr lang="ru-RU" sz="1800" dirty="0">
                        <a:latin typeface="Arial" pitchFamily="34" charset="0"/>
                        <a:ea typeface="Calibri"/>
                        <a:cs typeface="Arial" pitchFamily="34" charset="0"/>
                      </a:endParaRPr>
                    </a:p>
                  </a:txBody>
                  <a:tcPr marL="68580" marR="68580" marT="0" marB="0"/>
                </a:tc>
              </a:tr>
              <a:tr h="245408">
                <a:tc>
                  <a:txBody>
                    <a:bodyPr/>
                    <a:lstStyle/>
                    <a:p>
                      <a:pPr algn="ctr">
                        <a:spcAft>
                          <a:spcPts val="0"/>
                        </a:spcAft>
                      </a:pPr>
                      <a:r>
                        <a:rPr lang="ru-RU" sz="1800">
                          <a:latin typeface="Arial" pitchFamily="34" charset="0"/>
                          <a:cs typeface="Arial" pitchFamily="34" charset="0"/>
                        </a:rPr>
                        <a:t>7</a:t>
                      </a:r>
                      <a:endParaRPr lang="ru-RU" sz="1800">
                        <a:latin typeface="Arial" pitchFamily="34" charset="0"/>
                        <a:ea typeface="Calibri"/>
                        <a:cs typeface="Arial" pitchFamily="34" charset="0"/>
                      </a:endParaRPr>
                    </a:p>
                  </a:txBody>
                  <a:tcPr marL="68580" marR="68580" marT="0" marB="0"/>
                </a:tc>
                <a:tc>
                  <a:txBody>
                    <a:bodyPr/>
                    <a:lstStyle/>
                    <a:p>
                      <a:pPr>
                        <a:spcAft>
                          <a:spcPts val="0"/>
                        </a:spcAft>
                      </a:pPr>
                      <a:r>
                        <a:rPr lang="ru-RU" sz="1800" dirty="0">
                          <a:latin typeface="Arial" pitchFamily="34" charset="0"/>
                          <a:cs typeface="Arial" pitchFamily="34" charset="0"/>
                        </a:rPr>
                        <a:t>Обществознание</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4,0</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4,15</a:t>
                      </a:r>
                      <a:endParaRPr lang="ru-RU" sz="1800" dirty="0">
                        <a:latin typeface="Arial" pitchFamily="34" charset="0"/>
                        <a:ea typeface="Calibri"/>
                        <a:cs typeface="Arial" pitchFamily="34" charset="0"/>
                      </a:endParaRPr>
                    </a:p>
                  </a:txBody>
                  <a:tcPr marL="68580" marR="68580" marT="0" marB="0"/>
                </a:tc>
              </a:tr>
              <a:tr h="258189">
                <a:tc>
                  <a:txBody>
                    <a:bodyPr/>
                    <a:lstStyle/>
                    <a:p>
                      <a:pPr algn="ctr">
                        <a:spcAft>
                          <a:spcPts val="0"/>
                        </a:spcAft>
                      </a:pPr>
                      <a:r>
                        <a:rPr lang="ru-RU" sz="1800">
                          <a:latin typeface="Arial" pitchFamily="34" charset="0"/>
                          <a:cs typeface="Arial" pitchFamily="34" charset="0"/>
                        </a:rPr>
                        <a:t>8</a:t>
                      </a:r>
                      <a:endParaRPr lang="ru-RU" sz="1800">
                        <a:latin typeface="Arial" pitchFamily="34" charset="0"/>
                        <a:ea typeface="Calibri"/>
                        <a:cs typeface="Arial" pitchFamily="34" charset="0"/>
                      </a:endParaRPr>
                    </a:p>
                  </a:txBody>
                  <a:tcPr marL="68580" marR="68580" marT="0" marB="0"/>
                </a:tc>
                <a:tc>
                  <a:txBody>
                    <a:bodyPr/>
                    <a:lstStyle/>
                    <a:p>
                      <a:pPr>
                        <a:spcAft>
                          <a:spcPts val="0"/>
                        </a:spcAft>
                      </a:pPr>
                      <a:r>
                        <a:rPr lang="ru-RU" sz="1800">
                          <a:latin typeface="Arial" pitchFamily="34" charset="0"/>
                          <a:cs typeface="Arial" pitchFamily="34" charset="0"/>
                        </a:rPr>
                        <a:t>Литература</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5,0</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4,0</a:t>
                      </a:r>
                      <a:endParaRPr lang="ru-RU" sz="1800" dirty="0">
                        <a:latin typeface="Arial" pitchFamily="34" charset="0"/>
                        <a:ea typeface="Calibri"/>
                        <a:cs typeface="Arial" pitchFamily="34" charset="0"/>
                      </a:endParaRPr>
                    </a:p>
                  </a:txBody>
                  <a:tcPr marL="68580" marR="68580" marT="0" marB="0"/>
                </a:tc>
              </a:tr>
              <a:tr h="245408">
                <a:tc>
                  <a:txBody>
                    <a:bodyPr/>
                    <a:lstStyle/>
                    <a:p>
                      <a:pPr algn="ctr">
                        <a:spcAft>
                          <a:spcPts val="0"/>
                        </a:spcAft>
                      </a:pPr>
                      <a:r>
                        <a:rPr lang="ru-RU" sz="1800">
                          <a:latin typeface="Arial" pitchFamily="34" charset="0"/>
                          <a:cs typeface="Arial" pitchFamily="34" charset="0"/>
                        </a:rPr>
                        <a:t>9</a:t>
                      </a:r>
                      <a:endParaRPr lang="ru-RU" sz="1800">
                        <a:latin typeface="Arial" pitchFamily="34" charset="0"/>
                        <a:ea typeface="Calibri"/>
                        <a:cs typeface="Arial" pitchFamily="34" charset="0"/>
                      </a:endParaRPr>
                    </a:p>
                  </a:txBody>
                  <a:tcPr marL="68580" marR="68580" marT="0" marB="0"/>
                </a:tc>
                <a:tc>
                  <a:txBody>
                    <a:bodyPr/>
                    <a:lstStyle/>
                    <a:p>
                      <a:pPr>
                        <a:spcAft>
                          <a:spcPts val="0"/>
                        </a:spcAft>
                      </a:pPr>
                      <a:r>
                        <a:rPr lang="ru-RU" sz="1800">
                          <a:latin typeface="Arial" pitchFamily="34" charset="0"/>
                          <a:cs typeface="Arial" pitchFamily="34" charset="0"/>
                        </a:rPr>
                        <a:t>География</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5,0</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4,5</a:t>
                      </a:r>
                      <a:endParaRPr lang="ru-RU" sz="1800" dirty="0">
                        <a:latin typeface="Arial" pitchFamily="34" charset="0"/>
                        <a:ea typeface="Calibri"/>
                        <a:cs typeface="Arial" pitchFamily="34" charset="0"/>
                      </a:endParaRPr>
                    </a:p>
                  </a:txBody>
                  <a:tcPr marL="68580" marR="68580" marT="0" marB="0"/>
                </a:tc>
              </a:tr>
              <a:tr h="245408">
                <a:tc>
                  <a:txBody>
                    <a:bodyPr/>
                    <a:lstStyle/>
                    <a:p>
                      <a:pPr algn="ctr">
                        <a:spcAft>
                          <a:spcPts val="0"/>
                        </a:spcAft>
                      </a:pPr>
                      <a:r>
                        <a:rPr lang="ru-RU" sz="1800">
                          <a:latin typeface="Arial" pitchFamily="34" charset="0"/>
                          <a:cs typeface="Arial" pitchFamily="34" charset="0"/>
                        </a:rPr>
                        <a:t>10</a:t>
                      </a:r>
                      <a:endParaRPr lang="ru-RU" sz="1800">
                        <a:latin typeface="Arial" pitchFamily="34" charset="0"/>
                        <a:ea typeface="Calibri"/>
                        <a:cs typeface="Arial" pitchFamily="34" charset="0"/>
                      </a:endParaRPr>
                    </a:p>
                  </a:txBody>
                  <a:tcPr marL="68580" marR="68580" marT="0" marB="0"/>
                </a:tc>
                <a:tc>
                  <a:txBody>
                    <a:bodyPr/>
                    <a:lstStyle/>
                    <a:p>
                      <a:pPr>
                        <a:spcAft>
                          <a:spcPts val="0"/>
                        </a:spcAft>
                      </a:pPr>
                      <a:r>
                        <a:rPr lang="ru-RU" sz="1800">
                          <a:latin typeface="Arial" pitchFamily="34" charset="0"/>
                          <a:cs typeface="Arial" pitchFamily="34" charset="0"/>
                        </a:rPr>
                        <a:t>Информатика</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5,0</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5,0</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4,40</a:t>
                      </a:r>
                      <a:endParaRPr lang="ru-RU" sz="1800" dirty="0">
                        <a:latin typeface="Arial" pitchFamily="34" charset="0"/>
                        <a:ea typeface="Calibri"/>
                        <a:cs typeface="Arial" pitchFamily="34" charset="0"/>
                      </a:endParaRPr>
                    </a:p>
                  </a:txBody>
                  <a:tcPr marL="68580" marR="68580" marT="0" marB="0"/>
                </a:tc>
              </a:tr>
              <a:tr h="245408">
                <a:tc>
                  <a:txBody>
                    <a:bodyPr/>
                    <a:lstStyle/>
                    <a:p>
                      <a:pPr algn="ctr">
                        <a:spcAft>
                          <a:spcPts val="0"/>
                        </a:spcAft>
                      </a:pPr>
                      <a:r>
                        <a:rPr lang="ru-RU" sz="1800">
                          <a:latin typeface="Arial" pitchFamily="34" charset="0"/>
                          <a:cs typeface="Arial" pitchFamily="34" charset="0"/>
                        </a:rPr>
                        <a:t>11</a:t>
                      </a:r>
                      <a:endParaRPr lang="ru-RU" sz="1800">
                        <a:latin typeface="Arial" pitchFamily="34" charset="0"/>
                        <a:ea typeface="Calibri"/>
                        <a:cs typeface="Arial" pitchFamily="34" charset="0"/>
                      </a:endParaRPr>
                    </a:p>
                  </a:txBody>
                  <a:tcPr marL="68580" marR="68580" marT="0" marB="0"/>
                </a:tc>
                <a:tc>
                  <a:txBody>
                    <a:bodyPr/>
                    <a:lstStyle/>
                    <a:p>
                      <a:pPr>
                        <a:spcAft>
                          <a:spcPts val="0"/>
                        </a:spcAft>
                      </a:pPr>
                      <a:r>
                        <a:rPr lang="ru-RU" sz="1800" dirty="0">
                          <a:latin typeface="Arial" pitchFamily="34" charset="0"/>
                          <a:cs typeface="Arial" pitchFamily="34" charset="0"/>
                        </a:rPr>
                        <a:t>Английский язык</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5,0</a:t>
                      </a:r>
                      <a:endParaRPr lang="ru-RU" sz="18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5,0</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5,0</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4,49</a:t>
                      </a:r>
                      <a:endParaRPr lang="ru-RU" sz="1800" dirty="0">
                        <a:latin typeface="Arial" pitchFamily="34" charset="0"/>
                        <a:ea typeface="Calibri"/>
                        <a:cs typeface="Arial" pitchFamily="34" charset="0"/>
                      </a:endParaRPr>
                    </a:p>
                  </a:txBody>
                  <a:tcPr marL="68580" marR="68580" marT="0" marB="0"/>
                </a:tc>
              </a:tr>
              <a:tr h="245408">
                <a:tc gridSpan="2">
                  <a:txBody>
                    <a:bodyPr/>
                    <a:lstStyle/>
                    <a:p>
                      <a:pPr algn="ctr">
                        <a:spcAft>
                          <a:spcPts val="0"/>
                        </a:spcAft>
                      </a:pPr>
                      <a:r>
                        <a:rPr lang="ru-RU" sz="1800" kern="1200" dirty="0" smtClean="0">
                          <a:latin typeface="Arial" pitchFamily="34" charset="0"/>
                          <a:cs typeface="Arial" pitchFamily="34" charset="0"/>
                        </a:rPr>
                        <a:t>Средний балл </a:t>
                      </a:r>
                    </a:p>
                    <a:p>
                      <a:pPr algn="ctr">
                        <a:spcAft>
                          <a:spcPts val="0"/>
                        </a:spcAft>
                      </a:pPr>
                      <a:r>
                        <a:rPr lang="ru-RU" sz="1800" kern="1200" dirty="0" smtClean="0">
                          <a:latin typeface="Arial" pitchFamily="34" charset="0"/>
                          <a:cs typeface="Arial" pitchFamily="34" charset="0"/>
                        </a:rPr>
                        <a:t>по всем предметам</a:t>
                      </a:r>
                      <a:endParaRPr lang="ru-RU" sz="1800" dirty="0">
                        <a:latin typeface="Arial" pitchFamily="34" charset="0"/>
                        <a:ea typeface="Calibri"/>
                        <a:cs typeface="Arial" pitchFamily="34" charset="0"/>
                      </a:endParaRPr>
                    </a:p>
                  </a:txBody>
                  <a:tcPr marL="68580" marR="68580" marT="0" marB="0"/>
                </a:tc>
                <a:tc hMerge="1">
                  <a:txBody>
                    <a:bodyPr/>
                    <a:lstStyle/>
                    <a:p>
                      <a:pPr>
                        <a:spcAft>
                          <a:spcPts val="0"/>
                        </a:spcAft>
                      </a:pPr>
                      <a:endParaRPr lang="ru-RU" sz="1800" dirty="0">
                        <a:latin typeface="Times New Roman"/>
                        <a:ea typeface="Calibri"/>
                        <a:cs typeface="Times New Roman"/>
                      </a:endParaRPr>
                    </a:p>
                  </a:txBody>
                  <a:tcPr marL="68580" marR="68580" marT="0" marB="0"/>
                </a:tc>
                <a:tc>
                  <a:txBody>
                    <a:bodyPr/>
                    <a:lstStyle/>
                    <a:p>
                      <a:pPr algn="ctr">
                        <a:spcAft>
                          <a:spcPts val="0"/>
                        </a:spcAft>
                      </a:pPr>
                      <a:r>
                        <a:rPr lang="ru-RU" sz="1800">
                          <a:latin typeface="Arial" pitchFamily="34" charset="0"/>
                          <a:cs typeface="Arial" pitchFamily="34" charset="0"/>
                        </a:rPr>
                        <a:t>4,42</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4,49</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4,5</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a:latin typeface="Arial" pitchFamily="34" charset="0"/>
                          <a:cs typeface="Arial" pitchFamily="34" charset="0"/>
                        </a:rPr>
                        <a:t>4,6</a:t>
                      </a:r>
                      <a:endParaRPr lang="ru-RU" sz="1800">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4,9</a:t>
                      </a:r>
                      <a:endParaRPr lang="ru-RU" sz="1800" dirty="0">
                        <a:solidFill>
                          <a:schemeClr val="tx1"/>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800" dirty="0">
                          <a:latin typeface="Arial" pitchFamily="34" charset="0"/>
                          <a:cs typeface="Arial" pitchFamily="34" charset="0"/>
                        </a:rPr>
                        <a:t>4,30</a:t>
                      </a:r>
                      <a:endParaRPr lang="ru-RU" sz="1800" dirty="0">
                        <a:latin typeface="Arial" pitchFamily="34" charset="0"/>
                        <a:ea typeface="Calibri"/>
                        <a:cs typeface="Arial" pitchFamily="34" charset="0"/>
                      </a:endParaRPr>
                    </a:p>
                  </a:txBody>
                  <a:tcPr marL="68580" marR="68580" marT="0" marB="0"/>
                </a:tc>
              </a:tr>
            </a:tbl>
          </a:graphicData>
        </a:graphic>
      </p:graphicFrame>
      <p:sp>
        <p:nvSpPr>
          <p:cNvPr id="11" name="Прямоугольник 10"/>
          <p:cNvSpPr/>
          <p:nvPr/>
        </p:nvSpPr>
        <p:spPr>
          <a:xfrm>
            <a:off x="0" y="571480"/>
            <a:ext cx="8786874" cy="1200329"/>
          </a:xfrm>
          <a:prstGeom prst="rect">
            <a:avLst/>
          </a:prstGeom>
          <a:noFill/>
        </p:spPr>
        <p:txBody>
          <a:bodyPr wrap="square" lIns="91440" tIns="45720" rIns="91440" bIns="45720">
            <a:spAutoFit/>
          </a:bodyPr>
          <a:lstStyle/>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Результаты ОГЭ </a:t>
            </a:r>
            <a:endParaRPr lang="en-US"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r>
            <a:b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endParaRPr lang="ru-RU"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Заголовок 1"/>
          <p:cNvSpPr txBox="1">
            <a:spLocks/>
          </p:cNvSpPr>
          <p:nvPr/>
        </p:nvSpPr>
        <p:spPr>
          <a:xfrm>
            <a:off x="-2300278" y="64291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4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t>Результаты ВПР</a:t>
            </a:r>
            <a:br>
              <a:rPr kumimoji="0" lang="ru-RU" sz="24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br>
            <a:r>
              <a:rPr kumimoji="0" lang="ru-RU" sz="24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t>2018-2019 учебный год</a:t>
            </a:r>
            <a:endParaRPr kumimoji="0" lang="ru-RU" sz="2400" b="1" i="0" u="none" strike="noStrike" kern="1200" normalizeH="0" baseline="0" noProof="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endParaRPr>
          </a:p>
        </p:txBody>
      </p:sp>
      <p:sp>
        <p:nvSpPr>
          <p:cNvPr id="3073"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7" name="Таблица 16"/>
          <p:cNvGraphicFramePr>
            <a:graphicFrameLocks noGrp="1"/>
          </p:cNvGraphicFramePr>
          <p:nvPr/>
        </p:nvGraphicFramePr>
        <p:xfrm>
          <a:off x="285720" y="2571744"/>
          <a:ext cx="8643998" cy="2537460"/>
        </p:xfrm>
        <a:graphic>
          <a:graphicData uri="http://schemas.openxmlformats.org/drawingml/2006/table">
            <a:tbl>
              <a:tblPr>
                <a:tableStyleId>{3C2FFA5D-87B4-456A-9821-1D502468CF0F}</a:tableStyleId>
              </a:tblPr>
              <a:tblGrid>
                <a:gridCol w="785818"/>
                <a:gridCol w="1571636"/>
                <a:gridCol w="857256"/>
                <a:gridCol w="785818"/>
                <a:gridCol w="785818"/>
                <a:gridCol w="714380"/>
                <a:gridCol w="785818"/>
                <a:gridCol w="1071570"/>
                <a:gridCol w="1285884"/>
              </a:tblGrid>
              <a:tr h="266871">
                <a:tc>
                  <a:txBody>
                    <a:bodyPr/>
                    <a:lstStyle/>
                    <a:p>
                      <a:pPr algn="ctr">
                        <a:spcAft>
                          <a:spcPts val="0"/>
                        </a:spcAft>
                      </a:pPr>
                      <a:r>
                        <a:rPr lang="ru-RU" sz="1850" dirty="0">
                          <a:latin typeface="Arial" pitchFamily="34" charset="0"/>
                          <a:cs typeface="Arial" pitchFamily="34" charset="0"/>
                        </a:rPr>
                        <a:t>Класс</a:t>
                      </a:r>
                      <a:endParaRPr lang="ru-RU" sz="1850" b="0" dirty="0">
                        <a:latin typeface="Arial" pitchFamily="34" charset="0"/>
                        <a:ea typeface="Calibri"/>
                        <a:cs typeface="Arial" pitchFamily="34" charset="0"/>
                      </a:endParaRPr>
                    </a:p>
                  </a:txBody>
                  <a:tcPr marL="49353" marR="49353" marT="0" marB="0"/>
                </a:tc>
                <a:tc>
                  <a:txBody>
                    <a:bodyPr/>
                    <a:lstStyle/>
                    <a:p>
                      <a:pPr algn="ctr">
                        <a:spcAft>
                          <a:spcPts val="0"/>
                        </a:spcAft>
                      </a:pPr>
                      <a:r>
                        <a:rPr lang="ru-RU" sz="1850">
                          <a:latin typeface="Arial" pitchFamily="34" charset="0"/>
                          <a:cs typeface="Arial" pitchFamily="34" charset="0"/>
                        </a:rPr>
                        <a:t>Предмет</a:t>
                      </a:r>
                      <a:endParaRPr lang="ru-RU" sz="1850" b="0">
                        <a:latin typeface="Arial" pitchFamily="34" charset="0"/>
                        <a:ea typeface="Calibri"/>
                        <a:cs typeface="Arial" pitchFamily="34" charset="0"/>
                      </a:endParaRPr>
                    </a:p>
                  </a:txBody>
                  <a:tcPr marL="49353" marR="49353" marT="0" marB="0"/>
                </a:tc>
                <a:tc>
                  <a:txBody>
                    <a:bodyPr/>
                    <a:lstStyle/>
                    <a:p>
                      <a:pPr algn="ctr">
                        <a:spcAft>
                          <a:spcPts val="0"/>
                        </a:spcAft>
                      </a:pPr>
                      <a:r>
                        <a:rPr lang="ru-RU" sz="1850">
                          <a:latin typeface="Arial" pitchFamily="34" charset="0"/>
                          <a:cs typeface="Arial" pitchFamily="34" charset="0"/>
                        </a:rPr>
                        <a:t>Кол-во</a:t>
                      </a:r>
                      <a:endParaRPr lang="ru-RU" sz="1850" b="0">
                        <a:latin typeface="Arial" pitchFamily="34" charset="0"/>
                        <a:ea typeface="Calibri"/>
                        <a:cs typeface="Arial" pitchFamily="34" charset="0"/>
                      </a:endParaRPr>
                    </a:p>
                  </a:txBody>
                  <a:tcPr marL="49353" marR="49353" marT="0" marB="0"/>
                </a:tc>
                <a:tc>
                  <a:txBody>
                    <a:bodyPr/>
                    <a:lstStyle/>
                    <a:p>
                      <a:pPr algn="ctr">
                        <a:spcAft>
                          <a:spcPts val="0"/>
                        </a:spcAft>
                      </a:pPr>
                      <a:r>
                        <a:rPr lang="ru-RU" sz="1850">
                          <a:latin typeface="Arial" pitchFamily="34" charset="0"/>
                          <a:cs typeface="Arial" pitchFamily="34" charset="0"/>
                        </a:rPr>
                        <a:t>«5»</a:t>
                      </a:r>
                      <a:endParaRPr lang="ru-RU" sz="1850" b="0">
                        <a:latin typeface="Arial" pitchFamily="34" charset="0"/>
                        <a:ea typeface="Calibri"/>
                        <a:cs typeface="Arial" pitchFamily="34" charset="0"/>
                      </a:endParaRPr>
                    </a:p>
                  </a:txBody>
                  <a:tcPr marL="49353" marR="49353" marT="0" marB="0"/>
                </a:tc>
                <a:tc>
                  <a:txBody>
                    <a:bodyPr/>
                    <a:lstStyle/>
                    <a:p>
                      <a:pPr algn="ctr">
                        <a:spcAft>
                          <a:spcPts val="0"/>
                        </a:spcAft>
                      </a:pPr>
                      <a:r>
                        <a:rPr lang="ru-RU" sz="1850">
                          <a:latin typeface="Arial" pitchFamily="34" charset="0"/>
                          <a:cs typeface="Arial" pitchFamily="34" charset="0"/>
                        </a:rPr>
                        <a:t>«4»</a:t>
                      </a:r>
                      <a:endParaRPr lang="ru-RU" sz="1850" b="0">
                        <a:latin typeface="Arial" pitchFamily="34" charset="0"/>
                        <a:ea typeface="Calibri"/>
                        <a:cs typeface="Arial" pitchFamily="34" charset="0"/>
                      </a:endParaRPr>
                    </a:p>
                  </a:txBody>
                  <a:tcPr marL="49353" marR="49353" marT="0" marB="0"/>
                </a:tc>
                <a:tc>
                  <a:txBody>
                    <a:bodyPr/>
                    <a:lstStyle/>
                    <a:p>
                      <a:pPr algn="ctr">
                        <a:spcAft>
                          <a:spcPts val="0"/>
                        </a:spcAft>
                      </a:pPr>
                      <a:r>
                        <a:rPr lang="ru-RU" sz="1850" dirty="0">
                          <a:latin typeface="Arial" pitchFamily="34" charset="0"/>
                          <a:cs typeface="Arial" pitchFamily="34" charset="0"/>
                        </a:rPr>
                        <a:t>«3»</a:t>
                      </a:r>
                      <a:endParaRPr lang="ru-RU" sz="1850" b="0" dirty="0">
                        <a:latin typeface="Arial" pitchFamily="34" charset="0"/>
                        <a:ea typeface="Calibri"/>
                        <a:cs typeface="Arial" pitchFamily="34" charset="0"/>
                      </a:endParaRPr>
                    </a:p>
                  </a:txBody>
                  <a:tcPr marL="49353" marR="49353" marT="0" marB="0"/>
                </a:tc>
                <a:tc>
                  <a:txBody>
                    <a:bodyPr/>
                    <a:lstStyle/>
                    <a:p>
                      <a:pPr algn="ctr">
                        <a:spcAft>
                          <a:spcPts val="0"/>
                        </a:spcAft>
                      </a:pPr>
                      <a:r>
                        <a:rPr lang="ru-RU" sz="1850">
                          <a:latin typeface="Arial" pitchFamily="34" charset="0"/>
                          <a:cs typeface="Arial" pitchFamily="34" charset="0"/>
                        </a:rPr>
                        <a:t>«2»</a:t>
                      </a:r>
                      <a:endParaRPr lang="ru-RU" sz="1850" b="0">
                        <a:latin typeface="Arial" pitchFamily="34" charset="0"/>
                        <a:ea typeface="Calibri"/>
                        <a:cs typeface="Arial" pitchFamily="34" charset="0"/>
                      </a:endParaRPr>
                    </a:p>
                  </a:txBody>
                  <a:tcPr marL="49353" marR="49353" marT="0" marB="0"/>
                </a:tc>
                <a:tc>
                  <a:txBody>
                    <a:bodyPr/>
                    <a:lstStyle/>
                    <a:p>
                      <a:pPr algn="ctr">
                        <a:spcAft>
                          <a:spcPts val="0"/>
                        </a:spcAft>
                      </a:pPr>
                      <a:r>
                        <a:rPr lang="ru-RU" sz="1850">
                          <a:latin typeface="Arial" pitchFamily="34" charset="0"/>
                          <a:cs typeface="Arial" pitchFamily="34" charset="0"/>
                        </a:rPr>
                        <a:t>% качества</a:t>
                      </a:r>
                      <a:endParaRPr lang="ru-RU" sz="1850" b="0">
                        <a:latin typeface="Arial" pitchFamily="34" charset="0"/>
                        <a:ea typeface="Calibri"/>
                        <a:cs typeface="Arial" pitchFamily="34" charset="0"/>
                      </a:endParaRPr>
                    </a:p>
                  </a:txBody>
                  <a:tcPr marL="49353" marR="49353" marT="0" marB="0"/>
                </a:tc>
                <a:tc>
                  <a:txBody>
                    <a:bodyPr/>
                    <a:lstStyle/>
                    <a:p>
                      <a:pPr algn="ctr">
                        <a:spcAft>
                          <a:spcPts val="0"/>
                        </a:spcAft>
                      </a:pPr>
                      <a:r>
                        <a:rPr lang="ru-RU" sz="1850" dirty="0">
                          <a:latin typeface="Arial" pitchFamily="34" charset="0"/>
                          <a:cs typeface="Arial" pitchFamily="34" charset="0"/>
                        </a:rPr>
                        <a:t>Средний</a:t>
                      </a:r>
                    </a:p>
                    <a:p>
                      <a:pPr algn="ctr">
                        <a:spcAft>
                          <a:spcPts val="0"/>
                        </a:spcAft>
                      </a:pPr>
                      <a:r>
                        <a:rPr lang="ru-RU" sz="1850" dirty="0">
                          <a:latin typeface="Arial" pitchFamily="34" charset="0"/>
                          <a:cs typeface="Arial" pitchFamily="34" charset="0"/>
                        </a:rPr>
                        <a:t>балл</a:t>
                      </a:r>
                      <a:endParaRPr lang="ru-RU" sz="1850" b="0" dirty="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50">
                          <a:latin typeface="Arial" pitchFamily="34" charset="0"/>
                          <a:cs typeface="Arial" pitchFamily="34" charset="0"/>
                        </a:rPr>
                        <a:t>5 «А»</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Русский язык </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29</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14</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12</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3</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0</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89</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4,37</a:t>
                      </a:r>
                      <a:endParaRPr lang="ru-RU" sz="185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50">
                          <a:latin typeface="Arial" pitchFamily="34" charset="0"/>
                          <a:cs typeface="Arial" pitchFamily="34" charset="0"/>
                        </a:rPr>
                        <a:t>5 «Б»</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Русский язык </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dirty="0">
                          <a:latin typeface="Arial" pitchFamily="34" charset="0"/>
                          <a:cs typeface="Arial" pitchFamily="34" charset="0"/>
                        </a:rPr>
                        <a:t>27</a:t>
                      </a:r>
                      <a:endParaRPr lang="ru-RU" sz="1850" dirty="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19</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7</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1</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0</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96</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4,66</a:t>
                      </a:r>
                      <a:endParaRPr lang="ru-RU" sz="185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50">
                          <a:latin typeface="Arial" pitchFamily="34" charset="0"/>
                          <a:cs typeface="Arial" pitchFamily="34" charset="0"/>
                        </a:rPr>
                        <a:t>5 «А»</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Математика </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29</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15</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10</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4</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0</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dirty="0">
                          <a:latin typeface="Arial" pitchFamily="34" charset="0"/>
                          <a:cs typeface="Arial" pitchFamily="34" charset="0"/>
                        </a:rPr>
                        <a:t>86</a:t>
                      </a:r>
                      <a:endParaRPr lang="ru-RU" sz="1850" dirty="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4,37</a:t>
                      </a:r>
                      <a:endParaRPr lang="ru-RU" sz="185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50">
                          <a:latin typeface="Arial" pitchFamily="34" charset="0"/>
                          <a:cs typeface="Arial" pitchFamily="34" charset="0"/>
                        </a:rPr>
                        <a:t>5 «Б»</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Математика </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27</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18</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7</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2</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0</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93</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dirty="0">
                          <a:latin typeface="Arial" pitchFamily="34" charset="0"/>
                          <a:cs typeface="Arial" pitchFamily="34" charset="0"/>
                        </a:rPr>
                        <a:t>4,59</a:t>
                      </a:r>
                      <a:endParaRPr lang="ru-RU" sz="1850" dirty="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50">
                          <a:latin typeface="Arial" pitchFamily="34" charset="0"/>
                          <a:cs typeface="Arial" pitchFamily="34" charset="0"/>
                        </a:rPr>
                        <a:t>5 «А» </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История </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29</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7</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14</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8</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0</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72,4</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3,96</a:t>
                      </a:r>
                      <a:endParaRPr lang="ru-RU" sz="185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50">
                          <a:latin typeface="Arial" pitchFamily="34" charset="0"/>
                          <a:cs typeface="Arial" pitchFamily="34" charset="0"/>
                        </a:rPr>
                        <a:t>5 «Б»</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История </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27</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12</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10</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5</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0</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82</a:t>
                      </a:r>
                      <a:endParaRPr lang="ru-RU" sz="1850">
                        <a:latin typeface="Arial" pitchFamily="34" charset="0"/>
                        <a:ea typeface="Calibri"/>
                        <a:cs typeface="Arial" pitchFamily="34" charset="0"/>
                      </a:endParaRPr>
                    </a:p>
                  </a:txBody>
                  <a:tcPr marL="49353" marR="49353" marT="0" marB="0"/>
                </a:tc>
                <a:tc>
                  <a:txBody>
                    <a:bodyPr/>
                    <a:lstStyle/>
                    <a:p>
                      <a:pPr algn="just">
                        <a:spcAft>
                          <a:spcPts val="0"/>
                        </a:spcAft>
                      </a:pPr>
                      <a:r>
                        <a:rPr lang="ru-RU" sz="1850">
                          <a:latin typeface="Arial" pitchFamily="34" charset="0"/>
                          <a:cs typeface="Arial" pitchFamily="34" charset="0"/>
                        </a:rPr>
                        <a:t>4,25</a:t>
                      </a:r>
                      <a:endParaRPr lang="ru-RU" sz="1850">
                        <a:latin typeface="Arial" pitchFamily="34" charset="0"/>
                        <a:ea typeface="Calibri"/>
                        <a:cs typeface="Arial" pitchFamily="34" charset="0"/>
                      </a:endParaRPr>
                    </a:p>
                  </a:txBody>
                  <a:tcPr marL="49353" marR="49353" marT="0" marB="0"/>
                </a:tc>
              </a:tr>
              <a:tr h="266871">
                <a:tc gridSpan="8">
                  <a:txBody>
                    <a:bodyPr/>
                    <a:lstStyle/>
                    <a:p>
                      <a:pPr algn="ctr">
                        <a:spcAft>
                          <a:spcPts val="0"/>
                        </a:spcAft>
                      </a:pPr>
                      <a:r>
                        <a:rPr lang="ru-RU" sz="1850" dirty="0">
                          <a:latin typeface="Arial" pitchFamily="34" charset="0"/>
                          <a:cs typeface="Arial" pitchFamily="34" charset="0"/>
                        </a:rPr>
                        <a:t>Средний бал </a:t>
                      </a:r>
                      <a:endParaRPr lang="ru-RU" sz="1850" dirty="0">
                        <a:latin typeface="Arial" pitchFamily="34" charset="0"/>
                        <a:ea typeface="Calibri"/>
                        <a:cs typeface="Arial" pitchFamily="34" charset="0"/>
                      </a:endParaRPr>
                    </a:p>
                  </a:txBody>
                  <a:tcPr marL="49353" marR="49353"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just">
                        <a:spcAft>
                          <a:spcPts val="0"/>
                        </a:spcAft>
                      </a:pPr>
                      <a:r>
                        <a:rPr lang="ru-RU" sz="1850" dirty="0">
                          <a:latin typeface="Arial" pitchFamily="34" charset="0"/>
                          <a:cs typeface="Arial" pitchFamily="34" charset="0"/>
                        </a:rPr>
                        <a:t>4,22 </a:t>
                      </a:r>
                      <a:endParaRPr lang="ru-RU" sz="1850" dirty="0">
                        <a:latin typeface="Arial" pitchFamily="34" charset="0"/>
                        <a:ea typeface="Calibri"/>
                        <a:cs typeface="Arial" pitchFamily="34" charset="0"/>
                      </a:endParaRPr>
                    </a:p>
                  </a:txBody>
                  <a:tcPr marL="49353" marR="49353" marT="0" marB="0"/>
                </a:tc>
              </a:tr>
            </a:tbl>
          </a:graphicData>
        </a:graphic>
      </p:graphicFrame>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Заголовок 1"/>
          <p:cNvSpPr txBox="1">
            <a:spLocks/>
          </p:cNvSpPr>
          <p:nvPr/>
        </p:nvSpPr>
        <p:spPr>
          <a:xfrm>
            <a:off x="-2300278" y="64291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24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t>Результаты ВПР</a:t>
            </a:r>
            <a:br>
              <a:rPr kumimoji="0" lang="ru-RU" sz="24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br>
            <a:r>
              <a:rPr kumimoji="0" lang="ru-RU" sz="24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t>2018-2019 учебный год</a:t>
            </a:r>
            <a:endParaRPr kumimoji="0" lang="ru-RU" sz="2400" b="1" i="0" u="none" strike="noStrike" kern="1200" normalizeH="0" baseline="0" noProof="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endParaRPr>
          </a:p>
        </p:txBody>
      </p:sp>
      <p:graphicFrame>
        <p:nvGraphicFramePr>
          <p:cNvPr id="16" name="Таблица 15"/>
          <p:cNvGraphicFramePr>
            <a:graphicFrameLocks noGrp="1"/>
          </p:cNvGraphicFramePr>
          <p:nvPr/>
        </p:nvGraphicFramePr>
        <p:xfrm>
          <a:off x="428596" y="2214554"/>
          <a:ext cx="8286808" cy="3840480"/>
        </p:xfrm>
        <a:graphic>
          <a:graphicData uri="http://schemas.openxmlformats.org/drawingml/2006/table">
            <a:tbl>
              <a:tblPr>
                <a:tableStyleId>{3C2FFA5D-87B4-456A-9821-1D502468CF0F}</a:tableStyleId>
              </a:tblPr>
              <a:tblGrid>
                <a:gridCol w="928694"/>
                <a:gridCol w="1143008"/>
                <a:gridCol w="928694"/>
                <a:gridCol w="785818"/>
                <a:gridCol w="714380"/>
                <a:gridCol w="714380"/>
                <a:gridCol w="714380"/>
                <a:gridCol w="1214446"/>
                <a:gridCol w="1143008"/>
              </a:tblGrid>
              <a:tr h="266871">
                <a:tc>
                  <a:txBody>
                    <a:bodyPr/>
                    <a:lstStyle/>
                    <a:p>
                      <a:pPr algn="ctr">
                        <a:spcAft>
                          <a:spcPts val="0"/>
                        </a:spcAft>
                      </a:pPr>
                      <a:r>
                        <a:rPr lang="ru-RU" sz="1800" dirty="0">
                          <a:latin typeface="Arial" pitchFamily="34" charset="0"/>
                          <a:cs typeface="Arial" pitchFamily="34" charset="0"/>
                        </a:rPr>
                        <a:t>Класс </a:t>
                      </a:r>
                      <a:endParaRPr lang="ru-RU" sz="1800" dirty="0">
                        <a:latin typeface="Arial" pitchFamily="34" charset="0"/>
                        <a:ea typeface="Calibri"/>
                        <a:cs typeface="Arial" pitchFamily="34" charset="0"/>
                      </a:endParaRPr>
                    </a:p>
                  </a:txBody>
                  <a:tcPr marL="49353" marR="49353" marT="0" marB="0"/>
                </a:tc>
                <a:tc>
                  <a:txBody>
                    <a:bodyPr/>
                    <a:lstStyle/>
                    <a:p>
                      <a:pPr algn="ctr">
                        <a:spcAft>
                          <a:spcPts val="0"/>
                        </a:spcAft>
                      </a:pPr>
                      <a:r>
                        <a:rPr lang="ru-RU" sz="1800" dirty="0">
                          <a:latin typeface="Arial" pitchFamily="34" charset="0"/>
                          <a:cs typeface="Arial" pitchFamily="34" charset="0"/>
                        </a:rPr>
                        <a:t>Предмет </a:t>
                      </a:r>
                      <a:endParaRPr lang="ru-RU" sz="1800" dirty="0">
                        <a:latin typeface="Arial" pitchFamily="34" charset="0"/>
                        <a:ea typeface="Calibri"/>
                        <a:cs typeface="Arial" pitchFamily="34" charset="0"/>
                      </a:endParaRPr>
                    </a:p>
                  </a:txBody>
                  <a:tcPr marL="49353" marR="49353" marT="0" marB="0"/>
                </a:tc>
                <a:tc>
                  <a:txBody>
                    <a:bodyPr/>
                    <a:lstStyle/>
                    <a:p>
                      <a:pPr algn="ctr">
                        <a:spcAft>
                          <a:spcPts val="0"/>
                        </a:spcAft>
                      </a:pPr>
                      <a:r>
                        <a:rPr lang="ru-RU" sz="1800" dirty="0">
                          <a:latin typeface="Arial" pitchFamily="34" charset="0"/>
                          <a:cs typeface="Arial" pitchFamily="34" charset="0"/>
                        </a:rPr>
                        <a:t>Кол-во </a:t>
                      </a:r>
                      <a:endParaRPr lang="ru-RU" sz="1800" dirty="0">
                        <a:latin typeface="Arial" pitchFamily="34" charset="0"/>
                        <a:ea typeface="Calibri"/>
                        <a:cs typeface="Arial" pitchFamily="34" charset="0"/>
                      </a:endParaRPr>
                    </a:p>
                  </a:txBody>
                  <a:tcPr marL="49353" marR="49353" marT="0" marB="0"/>
                </a:tc>
                <a:tc>
                  <a:txBody>
                    <a:bodyPr/>
                    <a:lstStyle/>
                    <a:p>
                      <a:pPr algn="ctr">
                        <a:spcAft>
                          <a:spcPts val="0"/>
                        </a:spcAft>
                      </a:pPr>
                      <a:r>
                        <a:rPr lang="ru-RU" sz="1800" dirty="0">
                          <a:latin typeface="Arial" pitchFamily="34" charset="0"/>
                          <a:cs typeface="Arial" pitchFamily="34" charset="0"/>
                        </a:rPr>
                        <a:t>«5» </a:t>
                      </a:r>
                      <a:endParaRPr lang="ru-RU" sz="1800" dirty="0">
                        <a:latin typeface="Arial" pitchFamily="34" charset="0"/>
                        <a:ea typeface="Calibri"/>
                        <a:cs typeface="Arial" pitchFamily="34" charset="0"/>
                      </a:endParaRPr>
                    </a:p>
                  </a:txBody>
                  <a:tcPr marL="49353" marR="49353" marT="0" marB="0"/>
                </a:tc>
                <a:tc>
                  <a:txBody>
                    <a:bodyPr/>
                    <a:lstStyle/>
                    <a:p>
                      <a:pPr algn="ctr">
                        <a:spcAft>
                          <a:spcPts val="0"/>
                        </a:spcAft>
                      </a:pPr>
                      <a:r>
                        <a:rPr lang="ru-RU" sz="1800" dirty="0">
                          <a:latin typeface="Arial" pitchFamily="34" charset="0"/>
                          <a:cs typeface="Arial" pitchFamily="34" charset="0"/>
                        </a:rPr>
                        <a:t>«4» </a:t>
                      </a:r>
                      <a:endParaRPr lang="ru-RU" sz="1800" dirty="0">
                        <a:latin typeface="Arial" pitchFamily="34" charset="0"/>
                        <a:ea typeface="Calibri"/>
                        <a:cs typeface="Arial" pitchFamily="34" charset="0"/>
                      </a:endParaRPr>
                    </a:p>
                  </a:txBody>
                  <a:tcPr marL="49353" marR="49353" marT="0" marB="0"/>
                </a:tc>
                <a:tc>
                  <a:txBody>
                    <a:bodyPr/>
                    <a:lstStyle/>
                    <a:p>
                      <a:pPr algn="ctr">
                        <a:spcAft>
                          <a:spcPts val="0"/>
                        </a:spcAft>
                      </a:pPr>
                      <a:r>
                        <a:rPr lang="ru-RU" sz="1800" dirty="0">
                          <a:latin typeface="Arial" pitchFamily="34" charset="0"/>
                          <a:cs typeface="Arial" pitchFamily="34" charset="0"/>
                        </a:rPr>
                        <a:t>«3» </a:t>
                      </a:r>
                      <a:endParaRPr lang="ru-RU" sz="1800" dirty="0">
                        <a:latin typeface="Arial" pitchFamily="34" charset="0"/>
                        <a:ea typeface="Calibri"/>
                        <a:cs typeface="Arial" pitchFamily="34" charset="0"/>
                      </a:endParaRPr>
                    </a:p>
                  </a:txBody>
                  <a:tcPr marL="49353" marR="49353" marT="0" marB="0"/>
                </a:tc>
                <a:tc>
                  <a:txBody>
                    <a:bodyPr/>
                    <a:lstStyle/>
                    <a:p>
                      <a:pPr algn="ctr">
                        <a:spcAft>
                          <a:spcPts val="0"/>
                        </a:spcAft>
                      </a:pPr>
                      <a:r>
                        <a:rPr lang="ru-RU" sz="1800" dirty="0">
                          <a:latin typeface="Arial" pitchFamily="34" charset="0"/>
                          <a:cs typeface="Arial" pitchFamily="34" charset="0"/>
                        </a:rPr>
                        <a:t>«2» </a:t>
                      </a:r>
                      <a:endParaRPr lang="ru-RU" sz="1800" dirty="0">
                        <a:latin typeface="Arial" pitchFamily="34" charset="0"/>
                        <a:ea typeface="Calibri"/>
                        <a:cs typeface="Arial" pitchFamily="34" charset="0"/>
                      </a:endParaRPr>
                    </a:p>
                  </a:txBody>
                  <a:tcPr marL="49353" marR="49353" marT="0" marB="0"/>
                </a:tc>
                <a:tc>
                  <a:txBody>
                    <a:bodyPr/>
                    <a:lstStyle/>
                    <a:p>
                      <a:pPr algn="ctr">
                        <a:spcAft>
                          <a:spcPts val="0"/>
                        </a:spcAft>
                      </a:pPr>
                      <a:r>
                        <a:rPr lang="ru-RU" sz="1800" dirty="0">
                          <a:latin typeface="Arial" pitchFamily="34" charset="0"/>
                          <a:cs typeface="Arial" pitchFamily="34" charset="0"/>
                        </a:rPr>
                        <a:t>% качества </a:t>
                      </a:r>
                      <a:endParaRPr lang="ru-RU" sz="1800" dirty="0">
                        <a:latin typeface="Arial" pitchFamily="34" charset="0"/>
                        <a:ea typeface="Calibri"/>
                        <a:cs typeface="Arial" pitchFamily="34" charset="0"/>
                      </a:endParaRPr>
                    </a:p>
                  </a:txBody>
                  <a:tcPr marL="49353" marR="49353" marT="0" marB="0"/>
                </a:tc>
                <a:tc>
                  <a:txBody>
                    <a:bodyPr/>
                    <a:lstStyle/>
                    <a:p>
                      <a:pPr algn="ctr">
                        <a:spcAft>
                          <a:spcPts val="0"/>
                        </a:spcAft>
                      </a:pPr>
                      <a:r>
                        <a:rPr lang="ru-RU" sz="1800" dirty="0">
                          <a:latin typeface="Arial" pitchFamily="34" charset="0"/>
                          <a:cs typeface="Arial" pitchFamily="34" charset="0"/>
                        </a:rPr>
                        <a:t>Средний </a:t>
                      </a:r>
                    </a:p>
                    <a:p>
                      <a:pPr algn="ctr">
                        <a:spcAft>
                          <a:spcPts val="0"/>
                        </a:spcAft>
                      </a:pPr>
                      <a:r>
                        <a:rPr lang="ru-RU" sz="1800" dirty="0">
                          <a:latin typeface="Arial" pitchFamily="34" charset="0"/>
                          <a:cs typeface="Arial" pitchFamily="34" charset="0"/>
                        </a:rPr>
                        <a:t>балл </a:t>
                      </a:r>
                      <a:endParaRPr lang="ru-RU" sz="1800" dirty="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00">
                          <a:latin typeface="Arial" pitchFamily="34" charset="0"/>
                          <a:cs typeface="Arial" pitchFamily="34" charset="0"/>
                        </a:rPr>
                        <a:t>6 «А»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Русский язык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22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dirty="0">
                          <a:latin typeface="Arial" pitchFamily="34" charset="0"/>
                          <a:cs typeface="Arial" pitchFamily="34" charset="0"/>
                        </a:rPr>
                        <a:t>4 </a:t>
                      </a:r>
                      <a:endParaRPr lang="ru-RU" sz="1800" dirty="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9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9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0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59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3,77 </a:t>
                      </a:r>
                      <a:endParaRPr lang="ru-RU" sz="180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00">
                          <a:latin typeface="Arial" pitchFamily="34" charset="0"/>
                          <a:cs typeface="Arial" pitchFamily="34" charset="0"/>
                        </a:rPr>
                        <a:t>6 «Б»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Русский язык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28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10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15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3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0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89,2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4,89 </a:t>
                      </a:r>
                      <a:endParaRPr lang="ru-RU" sz="180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00">
                          <a:latin typeface="Arial" pitchFamily="34" charset="0"/>
                          <a:cs typeface="Arial" pitchFamily="34" charset="0"/>
                        </a:rPr>
                        <a:t>6 «А»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dirty="0">
                          <a:latin typeface="Arial" pitchFamily="34" charset="0"/>
                          <a:cs typeface="Arial" pitchFamily="34" charset="0"/>
                        </a:rPr>
                        <a:t>Математика </a:t>
                      </a:r>
                      <a:endParaRPr lang="ru-RU" sz="1800" dirty="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22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1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14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6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1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68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3,68 </a:t>
                      </a:r>
                      <a:endParaRPr lang="ru-RU" sz="180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00">
                          <a:latin typeface="Arial" pitchFamily="34" charset="0"/>
                          <a:cs typeface="Arial" pitchFamily="34" charset="0"/>
                        </a:rPr>
                        <a:t>6 «Б»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Математика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27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9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13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5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0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dirty="0">
                          <a:latin typeface="Arial" pitchFamily="34" charset="0"/>
                          <a:cs typeface="Arial" pitchFamily="34" charset="0"/>
                        </a:rPr>
                        <a:t>81,4 </a:t>
                      </a:r>
                      <a:endParaRPr lang="ru-RU" sz="1800" dirty="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4,18 </a:t>
                      </a:r>
                      <a:endParaRPr lang="ru-RU" sz="180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00">
                          <a:latin typeface="Arial" pitchFamily="34" charset="0"/>
                          <a:cs typeface="Arial" pitchFamily="34" charset="0"/>
                        </a:rPr>
                        <a:t>6 «А»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История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27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10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12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5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0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81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4,18 </a:t>
                      </a:r>
                      <a:endParaRPr lang="ru-RU" sz="180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00">
                          <a:latin typeface="Arial" pitchFamily="34" charset="0"/>
                          <a:cs typeface="Arial" pitchFamily="34" charset="0"/>
                        </a:rPr>
                        <a:t>6 «Б»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История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24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3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18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3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0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78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3,75 </a:t>
                      </a:r>
                      <a:endParaRPr lang="ru-RU" sz="1800">
                        <a:latin typeface="Arial" pitchFamily="34" charset="0"/>
                        <a:ea typeface="Calibri"/>
                        <a:cs typeface="Arial" pitchFamily="34" charset="0"/>
                      </a:endParaRPr>
                    </a:p>
                  </a:txBody>
                  <a:tcPr marL="49353" marR="49353" marT="0" marB="0"/>
                </a:tc>
              </a:tr>
              <a:tr h="266871">
                <a:tc>
                  <a:txBody>
                    <a:bodyPr/>
                    <a:lstStyle/>
                    <a:p>
                      <a:pPr algn="just">
                        <a:spcAft>
                          <a:spcPts val="0"/>
                        </a:spcAft>
                      </a:pPr>
                      <a:r>
                        <a:rPr lang="ru-RU" sz="1800">
                          <a:latin typeface="Arial" pitchFamily="34" charset="0"/>
                          <a:cs typeface="Arial" pitchFamily="34" charset="0"/>
                        </a:rPr>
                        <a:t>6 «А»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Биология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27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6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11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10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0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63 </a:t>
                      </a:r>
                      <a:endParaRPr lang="ru-RU" sz="1800">
                        <a:latin typeface="Arial" pitchFamily="34" charset="0"/>
                        <a:ea typeface="Calibri"/>
                        <a:cs typeface="Arial" pitchFamily="34" charset="0"/>
                      </a:endParaRPr>
                    </a:p>
                  </a:txBody>
                  <a:tcPr marL="49353" marR="49353" marT="0" marB="0"/>
                </a:tc>
                <a:tc>
                  <a:txBody>
                    <a:bodyPr/>
                    <a:lstStyle/>
                    <a:p>
                      <a:pPr algn="just">
                        <a:spcAft>
                          <a:spcPts val="0"/>
                        </a:spcAft>
                      </a:pPr>
                      <a:r>
                        <a:rPr lang="ru-RU" sz="1800">
                          <a:latin typeface="Arial" pitchFamily="34" charset="0"/>
                          <a:cs typeface="Arial" pitchFamily="34" charset="0"/>
                        </a:rPr>
                        <a:t>3,85 </a:t>
                      </a:r>
                      <a:endParaRPr lang="ru-RU" sz="1800">
                        <a:latin typeface="Arial" pitchFamily="34" charset="0"/>
                        <a:ea typeface="Calibri"/>
                        <a:cs typeface="Arial" pitchFamily="34" charset="0"/>
                      </a:endParaRPr>
                    </a:p>
                  </a:txBody>
                  <a:tcPr marL="49353" marR="49353" marT="0" marB="0"/>
                </a:tc>
              </a:tr>
              <a:tr h="120640">
                <a:tc gridSpan="8">
                  <a:txBody>
                    <a:bodyPr/>
                    <a:lstStyle/>
                    <a:p>
                      <a:pPr algn="ctr">
                        <a:spcAft>
                          <a:spcPts val="0"/>
                        </a:spcAft>
                      </a:pPr>
                      <a:r>
                        <a:rPr lang="ru-RU" sz="1800" dirty="0">
                          <a:latin typeface="Arial" pitchFamily="34" charset="0"/>
                          <a:cs typeface="Arial" pitchFamily="34" charset="0"/>
                        </a:rPr>
                        <a:t>Средний бал</a:t>
                      </a:r>
                      <a:endParaRPr lang="ru-RU" sz="1800" dirty="0">
                        <a:latin typeface="Arial" pitchFamily="34" charset="0"/>
                        <a:ea typeface="Calibri"/>
                        <a:cs typeface="Arial" pitchFamily="34" charset="0"/>
                      </a:endParaRPr>
                    </a:p>
                  </a:txBody>
                  <a:tcPr marL="49353" marR="49353" marT="0" marB="0"/>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just">
                        <a:spcAft>
                          <a:spcPts val="0"/>
                        </a:spcAft>
                      </a:pPr>
                      <a:r>
                        <a:rPr lang="ru-RU" sz="1800" dirty="0">
                          <a:latin typeface="Arial" pitchFamily="34" charset="0"/>
                          <a:cs typeface="Arial" pitchFamily="34" charset="0"/>
                        </a:rPr>
                        <a:t>4,04</a:t>
                      </a:r>
                      <a:endParaRPr lang="ru-RU" sz="1800" dirty="0">
                        <a:latin typeface="Arial" pitchFamily="34" charset="0"/>
                        <a:ea typeface="Calibri"/>
                        <a:cs typeface="Arial" pitchFamily="34" charset="0"/>
                      </a:endParaRPr>
                    </a:p>
                  </a:txBody>
                  <a:tcPr marL="49353" marR="49353" marT="0" marB="0"/>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Прямоугольник 11"/>
          <p:cNvSpPr/>
          <p:nvPr/>
        </p:nvSpPr>
        <p:spPr>
          <a:xfrm>
            <a:off x="0" y="1643050"/>
            <a:ext cx="8786842" cy="923330"/>
          </a:xfrm>
          <a:prstGeom prst="rect">
            <a:avLst/>
          </a:prstGeom>
        </p:spPr>
        <p:txBody>
          <a:bodyPr wrap="square">
            <a:spAutoFit/>
          </a:bodyPr>
          <a:lstStyle/>
          <a:p>
            <a:pPr algn="ctr"/>
            <a:r>
              <a:rPr lang="ru-RU" sz="17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Участники/победители и призёры муниципального этапа </a:t>
            </a:r>
            <a:br>
              <a:rPr lang="ru-RU" sz="17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r>
              <a:rPr lang="ru-RU" sz="17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Всероссийской олимпиады школьников </a:t>
            </a:r>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r>
            <a:b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познавательных и творческих способностей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7" name="Таблица 16"/>
          <p:cNvGraphicFramePr>
            <a:graphicFrameLocks noGrp="1"/>
          </p:cNvGraphicFramePr>
          <p:nvPr/>
        </p:nvGraphicFramePr>
        <p:xfrm>
          <a:off x="142844" y="2357430"/>
          <a:ext cx="8858312" cy="4411030"/>
        </p:xfrm>
        <a:graphic>
          <a:graphicData uri="http://schemas.openxmlformats.org/drawingml/2006/table">
            <a:tbl>
              <a:tblPr>
                <a:tableStyleId>{3C2FFA5D-87B4-456A-9821-1D502468CF0F}</a:tableStyleId>
              </a:tblPr>
              <a:tblGrid>
                <a:gridCol w="356298"/>
                <a:gridCol w="1572528"/>
                <a:gridCol w="1928826"/>
                <a:gridCol w="2071702"/>
                <a:gridCol w="2143140"/>
                <a:gridCol w="785818"/>
              </a:tblGrid>
              <a:tr h="357190">
                <a:tc>
                  <a:txBody>
                    <a:bodyPr/>
                    <a:lstStyle/>
                    <a:p>
                      <a:pPr algn="ctr">
                        <a:spcAft>
                          <a:spcPts val="0"/>
                        </a:spcAft>
                      </a:pPr>
                      <a:r>
                        <a:rPr lang="ru-RU" sz="1150" dirty="0">
                          <a:latin typeface="Arial" pitchFamily="34" charset="0"/>
                          <a:cs typeface="Arial" pitchFamily="34" charset="0"/>
                        </a:rPr>
                        <a:t>№</a:t>
                      </a:r>
                      <a:endParaRPr lang="ru-RU" sz="1150" dirty="0">
                        <a:latin typeface="Arial" pitchFamily="34" charset="0"/>
                        <a:ea typeface="Calibri"/>
                        <a:cs typeface="Arial" pitchFamily="34" charset="0"/>
                      </a:endParaRPr>
                    </a:p>
                  </a:txBody>
                  <a:tcPr marL="51355" marR="51355" marT="0" marB="0"/>
                </a:tc>
                <a:tc>
                  <a:txBody>
                    <a:bodyPr/>
                    <a:lstStyle/>
                    <a:p>
                      <a:pPr algn="ctr">
                        <a:spcAft>
                          <a:spcPts val="0"/>
                        </a:spcAft>
                      </a:pPr>
                      <a:r>
                        <a:rPr lang="ru-RU" sz="1150" dirty="0">
                          <a:latin typeface="Arial" pitchFamily="34" charset="0"/>
                          <a:cs typeface="Arial" pitchFamily="34" charset="0"/>
                        </a:rPr>
                        <a:t>Предмет</a:t>
                      </a:r>
                      <a:endParaRPr lang="ru-RU" sz="1150" dirty="0">
                        <a:latin typeface="Arial" pitchFamily="34" charset="0"/>
                        <a:ea typeface="Calibri"/>
                        <a:cs typeface="Arial" pitchFamily="34" charset="0"/>
                      </a:endParaRPr>
                    </a:p>
                  </a:txBody>
                  <a:tcPr marL="51355" marR="51355" marT="0" marB="0"/>
                </a:tc>
                <a:tc>
                  <a:txBody>
                    <a:bodyPr/>
                    <a:lstStyle/>
                    <a:p>
                      <a:pPr algn="ctr">
                        <a:spcAft>
                          <a:spcPts val="0"/>
                        </a:spcAft>
                      </a:pPr>
                      <a:r>
                        <a:rPr lang="ru-RU" sz="1150" dirty="0">
                          <a:latin typeface="Arial" pitchFamily="34" charset="0"/>
                          <a:cs typeface="Arial" pitchFamily="34" charset="0"/>
                        </a:rPr>
                        <a:t>Участники/ победители и призёры   </a:t>
                      </a:r>
                      <a:r>
                        <a:rPr lang="ru-RU" sz="1150" dirty="0" smtClean="0">
                          <a:latin typeface="Arial" pitchFamily="34" charset="0"/>
                          <a:cs typeface="Arial" pitchFamily="34" charset="0"/>
                        </a:rPr>
                        <a:t>2016</a:t>
                      </a:r>
                      <a:endParaRPr lang="ru-RU" sz="1150" dirty="0">
                        <a:latin typeface="Arial" pitchFamily="34" charset="0"/>
                        <a:ea typeface="Calibri"/>
                        <a:cs typeface="Arial" pitchFamily="34" charset="0"/>
                      </a:endParaRPr>
                    </a:p>
                  </a:txBody>
                  <a:tcPr marL="51355" marR="51355" marT="0" marB="0"/>
                </a:tc>
                <a:tc>
                  <a:txBody>
                    <a:bodyPr/>
                    <a:lstStyle/>
                    <a:p>
                      <a:pPr algn="ctr">
                        <a:spcAft>
                          <a:spcPts val="0"/>
                        </a:spcAft>
                      </a:pPr>
                      <a:r>
                        <a:rPr lang="ru-RU" sz="1150" dirty="0">
                          <a:latin typeface="Arial" pitchFamily="34" charset="0"/>
                          <a:cs typeface="Arial" pitchFamily="34" charset="0"/>
                        </a:rPr>
                        <a:t>Участники/ победители</a:t>
                      </a:r>
                    </a:p>
                    <a:p>
                      <a:pPr algn="ctr">
                        <a:spcAft>
                          <a:spcPts val="0"/>
                        </a:spcAft>
                      </a:pPr>
                      <a:r>
                        <a:rPr lang="ru-RU" sz="1150" dirty="0">
                          <a:latin typeface="Arial" pitchFamily="34" charset="0"/>
                          <a:cs typeface="Arial" pitchFamily="34" charset="0"/>
                        </a:rPr>
                        <a:t> и призёры  </a:t>
                      </a:r>
                      <a:r>
                        <a:rPr lang="ru-RU" sz="1150" dirty="0" smtClean="0">
                          <a:latin typeface="Arial" pitchFamily="34" charset="0"/>
                          <a:cs typeface="Arial" pitchFamily="34" charset="0"/>
                        </a:rPr>
                        <a:t>2017</a:t>
                      </a:r>
                      <a:endParaRPr lang="ru-RU" sz="1150" dirty="0">
                        <a:latin typeface="Arial" pitchFamily="34" charset="0"/>
                        <a:ea typeface="Calibri"/>
                        <a:cs typeface="Arial" pitchFamily="34" charset="0"/>
                      </a:endParaRPr>
                    </a:p>
                  </a:txBody>
                  <a:tcPr marL="51355" marR="51355" marT="0" marB="0"/>
                </a:tc>
                <a:tc>
                  <a:txBody>
                    <a:bodyPr/>
                    <a:lstStyle/>
                    <a:p>
                      <a:pPr algn="ctr">
                        <a:spcAft>
                          <a:spcPts val="0"/>
                        </a:spcAft>
                      </a:pPr>
                      <a:r>
                        <a:rPr lang="ru-RU" sz="1150" dirty="0">
                          <a:latin typeface="Arial" pitchFamily="34" charset="0"/>
                          <a:cs typeface="Arial" pitchFamily="34" charset="0"/>
                        </a:rPr>
                        <a:t>Участники/ победители</a:t>
                      </a:r>
                    </a:p>
                    <a:p>
                      <a:pPr algn="ctr">
                        <a:spcAft>
                          <a:spcPts val="0"/>
                        </a:spcAft>
                      </a:pPr>
                      <a:r>
                        <a:rPr lang="ru-RU" sz="1150" dirty="0">
                          <a:latin typeface="Arial" pitchFamily="34" charset="0"/>
                          <a:cs typeface="Arial" pitchFamily="34" charset="0"/>
                        </a:rPr>
                        <a:t> и призёры   </a:t>
                      </a:r>
                      <a:r>
                        <a:rPr lang="ru-RU" sz="1150" dirty="0" smtClean="0">
                          <a:latin typeface="Arial" pitchFamily="34" charset="0"/>
                          <a:cs typeface="Arial" pitchFamily="34" charset="0"/>
                        </a:rPr>
                        <a:t>2018</a:t>
                      </a:r>
                      <a:endParaRPr lang="ru-RU" sz="1150" dirty="0">
                        <a:latin typeface="Arial" pitchFamily="34" charset="0"/>
                        <a:ea typeface="Calibri"/>
                        <a:cs typeface="Arial" pitchFamily="34" charset="0"/>
                      </a:endParaRPr>
                    </a:p>
                  </a:txBody>
                  <a:tcPr marL="51355" marR="51355" marT="0" marB="0"/>
                </a:tc>
                <a:tc>
                  <a:txBody>
                    <a:bodyPr/>
                    <a:lstStyle/>
                    <a:p>
                      <a:pPr algn="ctr">
                        <a:spcAft>
                          <a:spcPts val="0"/>
                        </a:spcAft>
                      </a:pPr>
                      <a:r>
                        <a:rPr lang="ru-RU" sz="1150" dirty="0">
                          <a:latin typeface="Arial" pitchFamily="34" charset="0"/>
                          <a:cs typeface="Arial" pitchFamily="34" charset="0"/>
                        </a:rPr>
                        <a:t>Динамика</a:t>
                      </a:r>
                      <a:endParaRPr lang="ru-RU" sz="1150" dirty="0">
                        <a:latin typeface="Arial" pitchFamily="34" charset="0"/>
                        <a:ea typeface="Calibri"/>
                        <a:cs typeface="Arial" pitchFamily="34" charset="0"/>
                      </a:endParaRPr>
                    </a:p>
                  </a:txBody>
                  <a:tcPr marL="51355" marR="51355" marT="0" marB="0"/>
                </a:tc>
              </a:tr>
              <a:tr h="133142">
                <a:tc>
                  <a:txBody>
                    <a:bodyPr/>
                    <a:lstStyle/>
                    <a:p>
                      <a:pPr algn="just"/>
                      <a:r>
                        <a:rPr lang="ru-RU" sz="1400" dirty="0" smtClean="0">
                          <a:latin typeface="Arial" pitchFamily="34" charset="0"/>
                          <a:cs typeface="Arial" pitchFamily="34" charset="0"/>
                        </a:rPr>
                        <a:t>1</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Обществознание</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1/0</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 2/1</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3</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a:t>
                      </a:r>
                      <a:endParaRPr lang="ru-RU" sz="1400">
                        <a:latin typeface="Arial" pitchFamily="34" charset="0"/>
                        <a:ea typeface="Calibri"/>
                        <a:cs typeface="Arial" pitchFamily="34" charset="0"/>
                      </a:endParaRPr>
                    </a:p>
                  </a:txBody>
                  <a:tcPr marL="51355" marR="51355" marT="0" marB="0"/>
                </a:tc>
              </a:tr>
              <a:tr h="125534">
                <a:tc>
                  <a:txBody>
                    <a:bodyPr/>
                    <a:lstStyle/>
                    <a:p>
                      <a:pPr algn="just"/>
                      <a:r>
                        <a:rPr lang="ru-RU" sz="1400" dirty="0" smtClean="0">
                          <a:latin typeface="Arial" pitchFamily="34" charset="0"/>
                          <a:cs typeface="Arial" pitchFamily="34" charset="0"/>
                        </a:rPr>
                        <a:t>2</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История</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3/1</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6/2</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4</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a:t>
                      </a:r>
                      <a:endParaRPr lang="ru-RU" sz="1400">
                        <a:latin typeface="Arial" pitchFamily="34" charset="0"/>
                        <a:ea typeface="Calibri"/>
                        <a:cs typeface="Arial" pitchFamily="34" charset="0"/>
                      </a:endParaRPr>
                    </a:p>
                  </a:txBody>
                  <a:tcPr marL="51355" marR="51355" marT="0" marB="0"/>
                </a:tc>
              </a:tr>
              <a:tr h="130289">
                <a:tc>
                  <a:txBody>
                    <a:bodyPr/>
                    <a:lstStyle/>
                    <a:p>
                      <a:pPr algn="just"/>
                      <a:r>
                        <a:rPr lang="ru-RU" sz="1400" dirty="0" smtClean="0">
                          <a:latin typeface="Arial" pitchFamily="34" charset="0"/>
                          <a:cs typeface="Arial" pitchFamily="34" charset="0"/>
                        </a:rPr>
                        <a:t>3</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Литература</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2/0</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3/0</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8</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+0</a:t>
                      </a:r>
                      <a:endParaRPr lang="ru-RU" sz="1400">
                        <a:latin typeface="Arial" pitchFamily="34" charset="0"/>
                        <a:ea typeface="Calibri"/>
                        <a:cs typeface="Arial" pitchFamily="34" charset="0"/>
                      </a:endParaRPr>
                    </a:p>
                  </a:txBody>
                  <a:tcPr marL="51355" marR="51355" marT="0" marB="0"/>
                </a:tc>
              </a:tr>
              <a:tr h="125534">
                <a:tc>
                  <a:txBody>
                    <a:bodyPr/>
                    <a:lstStyle/>
                    <a:p>
                      <a:pPr algn="just"/>
                      <a:r>
                        <a:rPr lang="ru-RU" sz="1400" dirty="0" smtClean="0">
                          <a:latin typeface="Arial" pitchFamily="34" charset="0"/>
                          <a:cs typeface="Arial" pitchFamily="34" charset="0"/>
                        </a:rPr>
                        <a:t>4</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География </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1 /1</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4/2</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3</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a:t>
                      </a:r>
                      <a:endParaRPr lang="ru-RU" sz="1400">
                        <a:latin typeface="Arial" pitchFamily="34" charset="0"/>
                        <a:ea typeface="Calibri"/>
                        <a:cs typeface="Arial" pitchFamily="34" charset="0"/>
                      </a:endParaRPr>
                    </a:p>
                  </a:txBody>
                  <a:tcPr marL="51355" marR="51355" marT="0" marB="0"/>
                </a:tc>
              </a:tr>
              <a:tr h="127436">
                <a:tc>
                  <a:txBody>
                    <a:bodyPr/>
                    <a:lstStyle/>
                    <a:p>
                      <a:pPr algn="just"/>
                      <a:r>
                        <a:rPr lang="ru-RU" sz="1400" dirty="0" smtClean="0">
                          <a:latin typeface="Arial" pitchFamily="34" charset="0"/>
                          <a:cs typeface="Arial" pitchFamily="34" charset="0"/>
                        </a:rPr>
                        <a:t>5</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Английский язык</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1/0</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0/0</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0</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00</a:t>
                      </a:r>
                      <a:endParaRPr lang="ru-RU" sz="1400">
                        <a:latin typeface="Arial" pitchFamily="34" charset="0"/>
                        <a:ea typeface="Calibri"/>
                        <a:cs typeface="Arial" pitchFamily="34" charset="0"/>
                      </a:endParaRPr>
                    </a:p>
                  </a:txBody>
                  <a:tcPr marL="51355" marR="51355" marT="0" marB="0"/>
                </a:tc>
              </a:tr>
              <a:tr h="135519">
                <a:tc>
                  <a:txBody>
                    <a:bodyPr/>
                    <a:lstStyle/>
                    <a:p>
                      <a:pPr algn="just"/>
                      <a:r>
                        <a:rPr lang="ru-RU" sz="1400" dirty="0" smtClean="0">
                          <a:latin typeface="Arial" pitchFamily="34" charset="0"/>
                          <a:cs typeface="Arial" pitchFamily="34" charset="0"/>
                        </a:rPr>
                        <a:t>6</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Русский язык</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2 /1</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2/0</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3</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0 -</a:t>
                      </a:r>
                      <a:endParaRPr lang="ru-RU" sz="1400">
                        <a:latin typeface="Arial" pitchFamily="34" charset="0"/>
                        <a:ea typeface="Calibri"/>
                        <a:cs typeface="Arial" pitchFamily="34" charset="0"/>
                      </a:endParaRPr>
                    </a:p>
                  </a:txBody>
                  <a:tcPr marL="51355" marR="51355" marT="0" marB="0"/>
                </a:tc>
              </a:tr>
              <a:tr h="125534">
                <a:tc>
                  <a:txBody>
                    <a:bodyPr/>
                    <a:lstStyle/>
                    <a:p>
                      <a:pPr algn="just"/>
                      <a:r>
                        <a:rPr lang="ru-RU" sz="1400" dirty="0" smtClean="0">
                          <a:latin typeface="Arial" pitchFamily="34" charset="0"/>
                          <a:cs typeface="Arial" pitchFamily="34" charset="0"/>
                        </a:rPr>
                        <a:t>7</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Физкультура</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1 /0</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2/1</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10</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a:t>
                      </a:r>
                      <a:endParaRPr lang="ru-RU" sz="1400">
                        <a:latin typeface="Arial" pitchFamily="34" charset="0"/>
                        <a:ea typeface="Calibri"/>
                        <a:cs typeface="Arial" pitchFamily="34" charset="0"/>
                      </a:endParaRPr>
                    </a:p>
                  </a:txBody>
                  <a:tcPr marL="51355" marR="51355" marT="0" marB="0"/>
                </a:tc>
              </a:tr>
              <a:tr h="126009">
                <a:tc>
                  <a:txBody>
                    <a:bodyPr/>
                    <a:lstStyle/>
                    <a:p>
                      <a:pPr algn="just"/>
                      <a:r>
                        <a:rPr lang="ru-RU" sz="1400" dirty="0" smtClean="0">
                          <a:latin typeface="Arial" pitchFamily="34" charset="0"/>
                          <a:cs typeface="Arial" pitchFamily="34" charset="0"/>
                        </a:rPr>
                        <a:t>8</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Математика</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4/0</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4/0</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6</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00</a:t>
                      </a:r>
                      <a:endParaRPr lang="ru-RU" sz="1400">
                        <a:latin typeface="Arial" pitchFamily="34" charset="0"/>
                        <a:ea typeface="Calibri"/>
                        <a:cs typeface="Arial" pitchFamily="34" charset="0"/>
                      </a:endParaRPr>
                    </a:p>
                  </a:txBody>
                  <a:tcPr marL="51355" marR="51355" marT="0" marB="0"/>
                </a:tc>
              </a:tr>
              <a:tr h="134568">
                <a:tc>
                  <a:txBody>
                    <a:bodyPr/>
                    <a:lstStyle/>
                    <a:p>
                      <a:pPr algn="just"/>
                      <a:r>
                        <a:rPr lang="ru-RU" sz="1400" dirty="0" smtClean="0">
                          <a:latin typeface="Arial" pitchFamily="34" charset="0"/>
                          <a:cs typeface="Arial" pitchFamily="34" charset="0"/>
                        </a:rPr>
                        <a:t>9</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Физика</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3/1</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5/2</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6</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a:t>
                      </a:r>
                      <a:endParaRPr lang="ru-RU" sz="1400">
                        <a:latin typeface="Arial" pitchFamily="34" charset="0"/>
                        <a:ea typeface="Calibri"/>
                        <a:cs typeface="Arial" pitchFamily="34" charset="0"/>
                      </a:endParaRPr>
                    </a:p>
                  </a:txBody>
                  <a:tcPr marL="51355" marR="51355" marT="0" marB="0"/>
                </a:tc>
              </a:tr>
              <a:tr h="125534">
                <a:tc>
                  <a:txBody>
                    <a:bodyPr/>
                    <a:lstStyle/>
                    <a:p>
                      <a:pPr algn="just"/>
                      <a:r>
                        <a:rPr lang="ru-RU" sz="1400" dirty="0" smtClean="0">
                          <a:latin typeface="Arial" pitchFamily="34" charset="0"/>
                          <a:cs typeface="Arial" pitchFamily="34" charset="0"/>
                        </a:rPr>
                        <a:t>10</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Химия </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4/0</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a:latin typeface="Arial" pitchFamily="34" charset="0"/>
                          <a:cs typeface="Arial" pitchFamily="34" charset="0"/>
                        </a:rPr>
                        <a:t>11/1</a:t>
                      </a:r>
                      <a:endParaRPr lang="ru-RU" sz="140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2</a:t>
                      </a:r>
                      <a:endParaRPr lang="ru-RU" sz="1400" dirty="0">
                        <a:latin typeface="Arial" pitchFamily="34" charset="0"/>
                        <a:ea typeface="Calibri"/>
                        <a:cs typeface="Arial" pitchFamily="34" charset="0"/>
                      </a:endParaRPr>
                    </a:p>
                  </a:txBody>
                  <a:tcPr marL="51355" marR="51355" marT="0" marB="0"/>
                </a:tc>
                <a:tc>
                  <a:txBody>
                    <a:bodyPr/>
                    <a:lstStyle/>
                    <a:p>
                      <a:pPr algn="just">
                        <a:spcAft>
                          <a:spcPts val="0"/>
                        </a:spcAft>
                      </a:pPr>
                      <a:r>
                        <a:rPr lang="ru-RU" sz="1400" dirty="0">
                          <a:latin typeface="Arial" pitchFamily="34" charset="0"/>
                          <a:cs typeface="Arial" pitchFamily="34" charset="0"/>
                        </a:rPr>
                        <a:t>++</a:t>
                      </a:r>
                      <a:endParaRPr lang="ru-RU" sz="1400" dirty="0">
                        <a:latin typeface="Arial" pitchFamily="34" charset="0"/>
                        <a:ea typeface="Calibri"/>
                        <a:cs typeface="Arial" pitchFamily="34" charset="0"/>
                      </a:endParaRPr>
                    </a:p>
                  </a:txBody>
                  <a:tcPr marL="51355" marR="51355" marT="0" marB="0"/>
                </a:tc>
              </a:tr>
              <a:tr h="125534">
                <a:tc>
                  <a:txBody>
                    <a:bodyPr/>
                    <a:lstStyle/>
                    <a:p>
                      <a:pPr algn="just"/>
                      <a:r>
                        <a:rPr lang="ru-RU" sz="1400" dirty="0" smtClean="0">
                          <a:latin typeface="Arial" pitchFamily="34" charset="0"/>
                          <a:cs typeface="Arial" pitchFamily="34" charset="0"/>
                        </a:rPr>
                        <a:t>11</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b="0" dirty="0">
                          <a:latin typeface="Arial" pitchFamily="34" charset="0"/>
                          <a:ea typeface="Calibri"/>
                          <a:cs typeface="Arial" pitchFamily="34" charset="0"/>
                        </a:rPr>
                        <a:t>Информатика</a:t>
                      </a:r>
                    </a:p>
                  </a:txBody>
                  <a:tcPr marL="68580" marR="68580" marT="0" marB="0"/>
                </a:tc>
                <a:tc>
                  <a:txBody>
                    <a:bodyPr/>
                    <a:lstStyle/>
                    <a:p>
                      <a:pPr algn="just">
                        <a:spcAft>
                          <a:spcPts val="0"/>
                        </a:spcAft>
                      </a:pPr>
                      <a:r>
                        <a:rPr lang="ru-RU" sz="1400" b="0" dirty="0">
                          <a:latin typeface="Arial" pitchFamily="34" charset="0"/>
                          <a:ea typeface="Calibri"/>
                          <a:cs typeface="Arial" pitchFamily="34" charset="0"/>
                        </a:rPr>
                        <a:t>0</a:t>
                      </a:r>
                    </a:p>
                  </a:txBody>
                  <a:tcPr marL="68580" marR="68580" marT="0" marB="0"/>
                </a:tc>
                <a:tc>
                  <a:txBody>
                    <a:bodyPr/>
                    <a:lstStyle/>
                    <a:p>
                      <a:pPr algn="l">
                        <a:spcAft>
                          <a:spcPts val="0"/>
                        </a:spcAft>
                      </a:pPr>
                      <a:r>
                        <a:rPr lang="ru-RU" sz="1400" b="0" dirty="0" smtClean="0">
                          <a:latin typeface="Arial" pitchFamily="34" charset="0"/>
                          <a:ea typeface="Calibri"/>
                          <a:cs typeface="Arial" pitchFamily="34" charset="0"/>
                        </a:rPr>
                        <a:t>2/0</a:t>
                      </a:r>
                      <a:endParaRPr lang="ru-RU" sz="1400" b="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b="0" dirty="0">
                          <a:latin typeface="Arial" pitchFamily="34" charset="0"/>
                          <a:ea typeface="Calibri"/>
                          <a:cs typeface="Arial" pitchFamily="34" charset="0"/>
                        </a:rPr>
                        <a:t>3</a:t>
                      </a:r>
                    </a:p>
                  </a:txBody>
                  <a:tcPr marL="68580" marR="68580" marT="0" marB="0"/>
                </a:tc>
                <a:tc>
                  <a:txBody>
                    <a:bodyPr/>
                    <a:lstStyle/>
                    <a:p>
                      <a:pPr algn="just">
                        <a:spcAft>
                          <a:spcPts val="0"/>
                        </a:spcAft>
                      </a:pPr>
                      <a:r>
                        <a:rPr lang="ru-RU" sz="1400" b="0">
                          <a:latin typeface="Arial" pitchFamily="34" charset="0"/>
                          <a:ea typeface="Calibri"/>
                          <a:cs typeface="Arial" pitchFamily="34" charset="0"/>
                        </a:rPr>
                        <a:t>+0</a:t>
                      </a:r>
                    </a:p>
                  </a:txBody>
                  <a:tcPr marL="68580" marR="68580" marT="0" marB="0"/>
                </a:tc>
              </a:tr>
              <a:tr h="125534">
                <a:tc>
                  <a:txBody>
                    <a:bodyPr/>
                    <a:lstStyle/>
                    <a:p>
                      <a:pPr algn="just"/>
                      <a:r>
                        <a:rPr lang="ru-RU" sz="1400" dirty="0" smtClean="0">
                          <a:latin typeface="Arial" pitchFamily="34" charset="0"/>
                          <a:cs typeface="Arial" pitchFamily="34" charset="0"/>
                        </a:rPr>
                        <a:t>12</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b="0">
                          <a:latin typeface="Arial" pitchFamily="34" charset="0"/>
                          <a:ea typeface="Calibri"/>
                          <a:cs typeface="Arial" pitchFamily="34" charset="0"/>
                        </a:rPr>
                        <a:t>Биология</a:t>
                      </a:r>
                    </a:p>
                  </a:txBody>
                  <a:tcPr marL="68580" marR="68580" marT="0" marB="0"/>
                </a:tc>
                <a:tc>
                  <a:txBody>
                    <a:bodyPr/>
                    <a:lstStyle/>
                    <a:p>
                      <a:pPr algn="just">
                        <a:spcAft>
                          <a:spcPts val="0"/>
                        </a:spcAft>
                      </a:pPr>
                      <a:r>
                        <a:rPr lang="ru-RU" sz="1400" b="0" dirty="0">
                          <a:latin typeface="Arial" pitchFamily="34" charset="0"/>
                          <a:ea typeface="Calibri"/>
                          <a:cs typeface="Arial" pitchFamily="34" charset="0"/>
                        </a:rPr>
                        <a:t>0</a:t>
                      </a:r>
                    </a:p>
                  </a:txBody>
                  <a:tcPr marL="68580" marR="68580" marT="0" marB="0"/>
                </a:tc>
                <a:tc>
                  <a:txBody>
                    <a:bodyPr/>
                    <a:lstStyle/>
                    <a:p>
                      <a:pPr algn="l">
                        <a:spcAft>
                          <a:spcPts val="0"/>
                        </a:spcAft>
                      </a:pPr>
                      <a:r>
                        <a:rPr lang="ru-RU" sz="1400" b="0" dirty="0" smtClean="0">
                          <a:latin typeface="Arial" pitchFamily="34" charset="0"/>
                          <a:ea typeface="Calibri"/>
                          <a:cs typeface="Arial" pitchFamily="34" charset="0"/>
                        </a:rPr>
                        <a:t>3/1</a:t>
                      </a:r>
                      <a:endParaRPr lang="ru-RU" sz="1400" b="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b="0">
                          <a:latin typeface="Arial" pitchFamily="34" charset="0"/>
                          <a:ea typeface="Calibri"/>
                          <a:cs typeface="Arial" pitchFamily="34" charset="0"/>
                        </a:rPr>
                        <a:t>6</a:t>
                      </a:r>
                    </a:p>
                  </a:txBody>
                  <a:tcPr marL="68580" marR="68580" marT="0" marB="0"/>
                </a:tc>
                <a:tc>
                  <a:txBody>
                    <a:bodyPr/>
                    <a:lstStyle/>
                    <a:p>
                      <a:pPr algn="just">
                        <a:spcAft>
                          <a:spcPts val="0"/>
                        </a:spcAft>
                      </a:pPr>
                      <a:r>
                        <a:rPr lang="ru-RU" sz="1400" b="0">
                          <a:latin typeface="Arial" pitchFamily="34" charset="0"/>
                          <a:ea typeface="Calibri"/>
                          <a:cs typeface="Arial" pitchFamily="34" charset="0"/>
                        </a:rPr>
                        <a:t>++</a:t>
                      </a:r>
                    </a:p>
                  </a:txBody>
                  <a:tcPr marL="68580" marR="68580" marT="0" marB="0"/>
                </a:tc>
              </a:tr>
              <a:tr h="125534">
                <a:tc>
                  <a:txBody>
                    <a:bodyPr/>
                    <a:lstStyle/>
                    <a:p>
                      <a:pPr algn="just"/>
                      <a:r>
                        <a:rPr lang="ru-RU" sz="1400" dirty="0" smtClean="0">
                          <a:latin typeface="Arial" pitchFamily="34" charset="0"/>
                          <a:cs typeface="Arial" pitchFamily="34" charset="0"/>
                        </a:rPr>
                        <a:t>13</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b="0">
                          <a:latin typeface="Arial" pitchFamily="34" charset="0"/>
                          <a:ea typeface="Calibri"/>
                          <a:cs typeface="Arial" pitchFamily="34" charset="0"/>
                        </a:rPr>
                        <a:t>Черчение</a:t>
                      </a:r>
                    </a:p>
                  </a:txBody>
                  <a:tcPr marL="68580" marR="68580" marT="0" marB="0"/>
                </a:tc>
                <a:tc>
                  <a:txBody>
                    <a:bodyPr/>
                    <a:lstStyle/>
                    <a:p>
                      <a:pPr algn="just">
                        <a:spcAft>
                          <a:spcPts val="0"/>
                        </a:spcAft>
                      </a:pPr>
                      <a:r>
                        <a:rPr lang="ru-RU" sz="1400" b="0">
                          <a:latin typeface="Arial" pitchFamily="34" charset="0"/>
                          <a:ea typeface="Calibri"/>
                          <a:cs typeface="Arial" pitchFamily="34" charset="0"/>
                        </a:rPr>
                        <a:t>0</a:t>
                      </a:r>
                    </a:p>
                  </a:txBody>
                  <a:tcPr marL="68580" marR="68580" marT="0" marB="0"/>
                </a:tc>
                <a:tc>
                  <a:txBody>
                    <a:bodyPr/>
                    <a:lstStyle/>
                    <a:p>
                      <a:pPr algn="l">
                        <a:spcAft>
                          <a:spcPts val="0"/>
                        </a:spcAft>
                      </a:pPr>
                      <a:r>
                        <a:rPr lang="ru-RU" sz="1400" b="0" dirty="0" smtClean="0">
                          <a:latin typeface="Arial" pitchFamily="34" charset="0"/>
                          <a:ea typeface="Calibri"/>
                          <a:cs typeface="Arial" pitchFamily="34" charset="0"/>
                        </a:rPr>
                        <a:t>3/0</a:t>
                      </a:r>
                      <a:endParaRPr lang="ru-RU" sz="1400" b="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b="0">
                          <a:latin typeface="Arial" pitchFamily="34" charset="0"/>
                          <a:ea typeface="Calibri"/>
                          <a:cs typeface="Arial" pitchFamily="34" charset="0"/>
                        </a:rPr>
                        <a:t>0</a:t>
                      </a:r>
                    </a:p>
                  </a:txBody>
                  <a:tcPr marL="68580" marR="68580" marT="0" marB="0"/>
                </a:tc>
                <a:tc>
                  <a:txBody>
                    <a:bodyPr/>
                    <a:lstStyle/>
                    <a:p>
                      <a:pPr algn="just">
                        <a:spcAft>
                          <a:spcPts val="0"/>
                        </a:spcAft>
                      </a:pPr>
                      <a:r>
                        <a:rPr lang="ru-RU" sz="1400" b="0">
                          <a:latin typeface="Arial" pitchFamily="34" charset="0"/>
                          <a:ea typeface="Calibri"/>
                          <a:cs typeface="Arial" pitchFamily="34" charset="0"/>
                        </a:rPr>
                        <a:t>0</a:t>
                      </a:r>
                    </a:p>
                  </a:txBody>
                  <a:tcPr marL="68580" marR="68580" marT="0" marB="0"/>
                </a:tc>
              </a:tr>
              <a:tr h="125534">
                <a:tc>
                  <a:txBody>
                    <a:bodyPr/>
                    <a:lstStyle/>
                    <a:p>
                      <a:pPr algn="just"/>
                      <a:r>
                        <a:rPr lang="ru-RU" sz="1400" dirty="0" smtClean="0">
                          <a:latin typeface="Arial" pitchFamily="34" charset="0"/>
                          <a:cs typeface="Arial" pitchFamily="34" charset="0"/>
                        </a:rPr>
                        <a:t>14</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b="0">
                          <a:latin typeface="Arial" pitchFamily="34" charset="0"/>
                          <a:ea typeface="Calibri"/>
                          <a:cs typeface="Arial" pitchFamily="34" charset="0"/>
                        </a:rPr>
                        <a:t>ОБЖ</a:t>
                      </a:r>
                    </a:p>
                  </a:txBody>
                  <a:tcPr marL="68580" marR="68580" marT="0" marB="0"/>
                </a:tc>
                <a:tc>
                  <a:txBody>
                    <a:bodyPr/>
                    <a:lstStyle/>
                    <a:p>
                      <a:pPr algn="just">
                        <a:spcAft>
                          <a:spcPts val="0"/>
                        </a:spcAft>
                      </a:pPr>
                      <a:r>
                        <a:rPr lang="ru-RU" sz="1400" b="0">
                          <a:latin typeface="Arial" pitchFamily="34" charset="0"/>
                          <a:ea typeface="Calibri"/>
                          <a:cs typeface="Arial" pitchFamily="34" charset="0"/>
                        </a:rPr>
                        <a:t>0</a:t>
                      </a:r>
                    </a:p>
                  </a:txBody>
                  <a:tcPr marL="68580" marR="68580" marT="0" marB="0"/>
                </a:tc>
                <a:tc>
                  <a:txBody>
                    <a:bodyPr/>
                    <a:lstStyle/>
                    <a:p>
                      <a:pPr algn="l">
                        <a:spcAft>
                          <a:spcPts val="0"/>
                        </a:spcAft>
                      </a:pPr>
                      <a:r>
                        <a:rPr lang="ru-RU" sz="1400" b="0" dirty="0" smtClean="0">
                          <a:latin typeface="Arial" pitchFamily="34" charset="0"/>
                          <a:ea typeface="Calibri"/>
                          <a:cs typeface="Arial" pitchFamily="34" charset="0"/>
                        </a:rPr>
                        <a:t>0</a:t>
                      </a:r>
                      <a:endParaRPr lang="ru-RU" sz="1400" b="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b="0">
                          <a:latin typeface="Arial" pitchFamily="34" charset="0"/>
                          <a:ea typeface="Calibri"/>
                          <a:cs typeface="Arial" pitchFamily="34" charset="0"/>
                        </a:rPr>
                        <a:t>0</a:t>
                      </a:r>
                    </a:p>
                  </a:txBody>
                  <a:tcPr marL="68580" marR="68580" marT="0" marB="0"/>
                </a:tc>
                <a:tc>
                  <a:txBody>
                    <a:bodyPr/>
                    <a:lstStyle/>
                    <a:p>
                      <a:pPr algn="just">
                        <a:spcAft>
                          <a:spcPts val="0"/>
                        </a:spcAft>
                      </a:pPr>
                      <a:r>
                        <a:rPr lang="ru-RU" sz="1400" b="0">
                          <a:latin typeface="Arial" pitchFamily="34" charset="0"/>
                          <a:ea typeface="Calibri"/>
                          <a:cs typeface="Arial" pitchFamily="34" charset="0"/>
                        </a:rPr>
                        <a:t>0</a:t>
                      </a:r>
                    </a:p>
                  </a:txBody>
                  <a:tcPr marL="68580" marR="68580" marT="0" marB="0"/>
                </a:tc>
              </a:tr>
              <a:tr h="125534">
                <a:tc>
                  <a:txBody>
                    <a:bodyPr/>
                    <a:lstStyle/>
                    <a:p>
                      <a:pPr algn="just"/>
                      <a:r>
                        <a:rPr lang="ru-RU" sz="1400" dirty="0" smtClean="0">
                          <a:latin typeface="Arial" pitchFamily="34" charset="0"/>
                          <a:cs typeface="Arial" pitchFamily="34" charset="0"/>
                        </a:rPr>
                        <a:t>15</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b="0">
                          <a:latin typeface="Arial" pitchFamily="34" charset="0"/>
                          <a:ea typeface="Calibri"/>
                          <a:cs typeface="Arial" pitchFamily="34" charset="0"/>
                        </a:rPr>
                        <a:t>Экология </a:t>
                      </a:r>
                    </a:p>
                  </a:txBody>
                  <a:tcPr marL="68580" marR="68580" marT="0" marB="0"/>
                </a:tc>
                <a:tc>
                  <a:txBody>
                    <a:bodyPr/>
                    <a:lstStyle/>
                    <a:p>
                      <a:pPr algn="just">
                        <a:spcAft>
                          <a:spcPts val="0"/>
                        </a:spcAft>
                      </a:pPr>
                      <a:r>
                        <a:rPr lang="ru-RU" sz="1400" b="0">
                          <a:latin typeface="Arial" pitchFamily="34" charset="0"/>
                          <a:ea typeface="Calibri"/>
                          <a:cs typeface="Arial" pitchFamily="34" charset="0"/>
                        </a:rPr>
                        <a:t>0</a:t>
                      </a:r>
                    </a:p>
                  </a:txBody>
                  <a:tcPr marL="68580" marR="68580" marT="0" marB="0"/>
                </a:tc>
                <a:tc>
                  <a:txBody>
                    <a:bodyPr/>
                    <a:lstStyle/>
                    <a:p>
                      <a:pPr algn="l">
                        <a:spcAft>
                          <a:spcPts val="0"/>
                        </a:spcAft>
                      </a:pPr>
                      <a:r>
                        <a:rPr lang="ru-RU" sz="1400" b="0" dirty="0" smtClean="0">
                          <a:latin typeface="Arial" pitchFamily="34" charset="0"/>
                          <a:ea typeface="Calibri"/>
                          <a:cs typeface="Arial" pitchFamily="34" charset="0"/>
                        </a:rPr>
                        <a:t>5/2</a:t>
                      </a:r>
                      <a:endParaRPr lang="ru-RU" sz="1400" b="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b="0">
                          <a:latin typeface="Arial" pitchFamily="34" charset="0"/>
                          <a:ea typeface="Calibri"/>
                          <a:cs typeface="Arial" pitchFamily="34" charset="0"/>
                        </a:rPr>
                        <a:t>4</a:t>
                      </a:r>
                    </a:p>
                  </a:txBody>
                  <a:tcPr marL="68580" marR="68580" marT="0" marB="0"/>
                </a:tc>
                <a:tc>
                  <a:txBody>
                    <a:bodyPr/>
                    <a:lstStyle/>
                    <a:p>
                      <a:pPr algn="just">
                        <a:spcAft>
                          <a:spcPts val="0"/>
                        </a:spcAft>
                      </a:pPr>
                      <a:r>
                        <a:rPr lang="ru-RU" sz="1400" b="0">
                          <a:latin typeface="Arial" pitchFamily="34" charset="0"/>
                          <a:ea typeface="Calibri"/>
                          <a:cs typeface="Arial" pitchFamily="34" charset="0"/>
                        </a:rPr>
                        <a:t>++</a:t>
                      </a:r>
                    </a:p>
                  </a:txBody>
                  <a:tcPr marL="68580" marR="68580" marT="0" marB="0"/>
                </a:tc>
              </a:tr>
              <a:tr h="125534">
                <a:tc>
                  <a:txBody>
                    <a:bodyPr/>
                    <a:lstStyle/>
                    <a:p>
                      <a:pPr algn="just"/>
                      <a:r>
                        <a:rPr lang="ru-RU" sz="1400" dirty="0" smtClean="0">
                          <a:latin typeface="Arial" pitchFamily="34" charset="0"/>
                          <a:cs typeface="Arial" pitchFamily="34" charset="0"/>
                        </a:rPr>
                        <a:t>16</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b="0">
                          <a:latin typeface="Arial" pitchFamily="34" charset="0"/>
                          <a:ea typeface="Calibri"/>
                          <a:cs typeface="Arial" pitchFamily="34" charset="0"/>
                        </a:rPr>
                        <a:t>Технология </a:t>
                      </a:r>
                    </a:p>
                  </a:txBody>
                  <a:tcPr marL="68580" marR="68580" marT="0" marB="0"/>
                </a:tc>
                <a:tc>
                  <a:txBody>
                    <a:bodyPr/>
                    <a:lstStyle/>
                    <a:p>
                      <a:pPr algn="just">
                        <a:spcAft>
                          <a:spcPts val="0"/>
                        </a:spcAft>
                      </a:pPr>
                      <a:r>
                        <a:rPr lang="ru-RU" sz="1400" b="0">
                          <a:latin typeface="Arial" pitchFamily="34" charset="0"/>
                          <a:ea typeface="Calibri"/>
                          <a:cs typeface="Arial" pitchFamily="34" charset="0"/>
                        </a:rPr>
                        <a:t>0</a:t>
                      </a:r>
                    </a:p>
                  </a:txBody>
                  <a:tcPr marL="68580" marR="68580" marT="0" marB="0"/>
                </a:tc>
                <a:tc>
                  <a:txBody>
                    <a:bodyPr/>
                    <a:lstStyle/>
                    <a:p>
                      <a:pPr algn="l">
                        <a:spcAft>
                          <a:spcPts val="0"/>
                        </a:spcAft>
                      </a:pPr>
                      <a:r>
                        <a:rPr lang="ru-RU" sz="1400" b="0" dirty="0" smtClean="0">
                          <a:latin typeface="Arial" pitchFamily="34" charset="0"/>
                          <a:ea typeface="Calibri"/>
                          <a:cs typeface="Arial" pitchFamily="34" charset="0"/>
                        </a:rPr>
                        <a:t>0</a:t>
                      </a:r>
                      <a:endParaRPr lang="ru-RU" sz="1400" b="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b="0" dirty="0">
                          <a:latin typeface="Arial" pitchFamily="34" charset="0"/>
                          <a:ea typeface="Calibri"/>
                          <a:cs typeface="Arial" pitchFamily="34" charset="0"/>
                        </a:rPr>
                        <a:t>3</a:t>
                      </a:r>
                    </a:p>
                  </a:txBody>
                  <a:tcPr marL="68580" marR="68580" marT="0" marB="0"/>
                </a:tc>
                <a:tc>
                  <a:txBody>
                    <a:bodyPr/>
                    <a:lstStyle/>
                    <a:p>
                      <a:pPr algn="just">
                        <a:spcAft>
                          <a:spcPts val="0"/>
                        </a:spcAft>
                      </a:pPr>
                      <a:r>
                        <a:rPr lang="ru-RU" sz="1400" b="0">
                          <a:latin typeface="Arial" pitchFamily="34" charset="0"/>
                          <a:ea typeface="Calibri"/>
                          <a:cs typeface="Arial" pitchFamily="34" charset="0"/>
                        </a:rPr>
                        <a:t>+</a:t>
                      </a:r>
                    </a:p>
                  </a:txBody>
                  <a:tcPr marL="68580" marR="68580" marT="0" marB="0"/>
                </a:tc>
              </a:tr>
              <a:tr h="125534">
                <a:tc>
                  <a:txBody>
                    <a:bodyPr/>
                    <a:lstStyle/>
                    <a:p>
                      <a:pPr algn="just"/>
                      <a:r>
                        <a:rPr lang="ru-RU" sz="1400" dirty="0" smtClean="0">
                          <a:latin typeface="Arial" pitchFamily="34" charset="0"/>
                          <a:cs typeface="Arial" pitchFamily="34" charset="0"/>
                        </a:rPr>
                        <a:t>17</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b="0">
                          <a:latin typeface="Arial" pitchFamily="34" charset="0"/>
                          <a:ea typeface="Calibri"/>
                          <a:cs typeface="Arial" pitchFamily="34" charset="0"/>
                        </a:rPr>
                        <a:t>МХК</a:t>
                      </a:r>
                    </a:p>
                  </a:txBody>
                  <a:tcPr marL="68580" marR="68580" marT="0" marB="0"/>
                </a:tc>
                <a:tc>
                  <a:txBody>
                    <a:bodyPr/>
                    <a:lstStyle/>
                    <a:p>
                      <a:pPr algn="just">
                        <a:spcAft>
                          <a:spcPts val="0"/>
                        </a:spcAft>
                      </a:pPr>
                      <a:r>
                        <a:rPr lang="ru-RU" sz="1400" b="0">
                          <a:latin typeface="Arial" pitchFamily="34" charset="0"/>
                          <a:ea typeface="Calibri"/>
                          <a:cs typeface="Arial" pitchFamily="34" charset="0"/>
                        </a:rPr>
                        <a:t>0</a:t>
                      </a:r>
                    </a:p>
                  </a:txBody>
                  <a:tcPr marL="68580" marR="68580" marT="0" marB="0"/>
                </a:tc>
                <a:tc>
                  <a:txBody>
                    <a:bodyPr/>
                    <a:lstStyle/>
                    <a:p>
                      <a:pPr algn="l">
                        <a:spcAft>
                          <a:spcPts val="0"/>
                        </a:spcAft>
                      </a:pPr>
                      <a:r>
                        <a:rPr lang="ru-RU" sz="1400" b="0" dirty="0" smtClean="0">
                          <a:latin typeface="Arial" pitchFamily="34" charset="0"/>
                          <a:ea typeface="Calibri"/>
                          <a:cs typeface="Arial" pitchFamily="34" charset="0"/>
                        </a:rPr>
                        <a:t>1/0</a:t>
                      </a:r>
                      <a:endParaRPr lang="ru-RU" sz="1400" b="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b="0" dirty="0">
                          <a:latin typeface="Arial" pitchFamily="34" charset="0"/>
                          <a:ea typeface="Calibri"/>
                          <a:cs typeface="Arial" pitchFamily="34" charset="0"/>
                        </a:rPr>
                        <a:t>1</a:t>
                      </a:r>
                    </a:p>
                  </a:txBody>
                  <a:tcPr marL="68580" marR="68580" marT="0" marB="0"/>
                </a:tc>
                <a:tc>
                  <a:txBody>
                    <a:bodyPr/>
                    <a:lstStyle/>
                    <a:p>
                      <a:pPr algn="just">
                        <a:spcAft>
                          <a:spcPts val="0"/>
                        </a:spcAft>
                      </a:pPr>
                      <a:r>
                        <a:rPr lang="ru-RU" sz="1400" b="0">
                          <a:latin typeface="Arial" pitchFamily="34" charset="0"/>
                          <a:ea typeface="Calibri"/>
                          <a:cs typeface="Arial" pitchFamily="34" charset="0"/>
                        </a:rPr>
                        <a:t>0</a:t>
                      </a:r>
                    </a:p>
                  </a:txBody>
                  <a:tcPr marL="68580" marR="68580" marT="0" marB="0"/>
                </a:tc>
              </a:tr>
              <a:tr h="125534">
                <a:tc>
                  <a:txBody>
                    <a:bodyPr/>
                    <a:lstStyle/>
                    <a:p>
                      <a:pPr algn="just"/>
                      <a:r>
                        <a:rPr lang="ru-RU" sz="1400" dirty="0" smtClean="0">
                          <a:latin typeface="Arial" pitchFamily="34" charset="0"/>
                          <a:cs typeface="Arial" pitchFamily="34" charset="0"/>
                        </a:rPr>
                        <a:t>18</a:t>
                      </a:r>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b="0">
                          <a:latin typeface="Arial" pitchFamily="34" charset="0"/>
                          <a:ea typeface="Calibri"/>
                          <a:cs typeface="Arial" pitchFamily="34" charset="0"/>
                        </a:rPr>
                        <a:t>Астрономия</a:t>
                      </a:r>
                    </a:p>
                  </a:txBody>
                  <a:tcPr marL="68580" marR="68580" marT="0" marB="0"/>
                </a:tc>
                <a:tc>
                  <a:txBody>
                    <a:bodyPr/>
                    <a:lstStyle/>
                    <a:p>
                      <a:pPr algn="just">
                        <a:spcAft>
                          <a:spcPts val="0"/>
                        </a:spcAft>
                      </a:pPr>
                      <a:r>
                        <a:rPr lang="ru-RU" sz="1400" b="0">
                          <a:latin typeface="Arial" pitchFamily="34" charset="0"/>
                          <a:ea typeface="Calibri"/>
                          <a:cs typeface="Arial" pitchFamily="34" charset="0"/>
                        </a:rPr>
                        <a:t>-</a:t>
                      </a:r>
                    </a:p>
                  </a:txBody>
                  <a:tcPr marL="68580" marR="68580" marT="0" marB="0"/>
                </a:tc>
                <a:tc>
                  <a:txBody>
                    <a:bodyPr/>
                    <a:lstStyle/>
                    <a:p>
                      <a:pPr algn="l">
                        <a:spcAft>
                          <a:spcPts val="0"/>
                        </a:spcAft>
                      </a:pPr>
                      <a:r>
                        <a:rPr lang="ru-RU" sz="1400" b="0" dirty="0" smtClean="0">
                          <a:latin typeface="Arial" pitchFamily="34" charset="0"/>
                          <a:ea typeface="Calibri"/>
                          <a:cs typeface="Arial" pitchFamily="34" charset="0"/>
                        </a:rPr>
                        <a:t>3/1</a:t>
                      </a:r>
                      <a:endParaRPr lang="ru-RU" sz="1400" b="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b="0" dirty="0">
                          <a:latin typeface="Arial" pitchFamily="34" charset="0"/>
                          <a:ea typeface="Calibri"/>
                          <a:cs typeface="Arial" pitchFamily="34" charset="0"/>
                        </a:rPr>
                        <a:t>1</a:t>
                      </a:r>
                    </a:p>
                  </a:txBody>
                  <a:tcPr marL="68580" marR="68580" marT="0" marB="0"/>
                </a:tc>
                <a:tc>
                  <a:txBody>
                    <a:bodyPr/>
                    <a:lstStyle/>
                    <a:p>
                      <a:pPr algn="just">
                        <a:spcAft>
                          <a:spcPts val="0"/>
                        </a:spcAft>
                      </a:pPr>
                      <a:r>
                        <a:rPr lang="ru-RU" sz="1400" b="0" dirty="0">
                          <a:latin typeface="Arial" pitchFamily="34" charset="0"/>
                          <a:ea typeface="Calibri"/>
                          <a:cs typeface="Arial" pitchFamily="34" charset="0"/>
                        </a:rPr>
                        <a:t>0</a:t>
                      </a:r>
                    </a:p>
                  </a:txBody>
                  <a:tcPr marL="68580" marR="68580" marT="0" marB="0"/>
                </a:tc>
              </a:tr>
              <a:tr h="125534">
                <a:tc>
                  <a:txBody>
                    <a:bodyPr/>
                    <a:lstStyle/>
                    <a:p>
                      <a:pPr algn="just"/>
                      <a:endParaRPr lang="ru-RU" sz="1400" dirty="0">
                        <a:latin typeface="Arial" pitchFamily="34" charset="0"/>
                        <a:cs typeface="Arial" pitchFamily="34" charset="0"/>
                      </a:endParaRPr>
                    </a:p>
                  </a:txBody>
                  <a:tcPr marL="51355" marR="51355" marT="0" marB="0"/>
                </a:tc>
                <a:tc>
                  <a:txBody>
                    <a:bodyPr/>
                    <a:lstStyle/>
                    <a:p>
                      <a:pPr algn="just">
                        <a:spcAft>
                          <a:spcPts val="0"/>
                        </a:spcAft>
                      </a:pPr>
                      <a:r>
                        <a:rPr lang="ru-RU" sz="1400" b="1">
                          <a:latin typeface="Arial" pitchFamily="34" charset="0"/>
                          <a:ea typeface="Calibri"/>
                          <a:cs typeface="Arial" pitchFamily="34" charset="0"/>
                        </a:rPr>
                        <a:t>ИТОГО</a:t>
                      </a:r>
                    </a:p>
                  </a:txBody>
                  <a:tcPr marL="68580" marR="68580" marT="0" marB="0"/>
                </a:tc>
                <a:tc>
                  <a:txBody>
                    <a:bodyPr/>
                    <a:lstStyle/>
                    <a:p>
                      <a:pPr algn="just">
                        <a:spcAft>
                          <a:spcPts val="0"/>
                        </a:spcAft>
                      </a:pPr>
                      <a:r>
                        <a:rPr lang="ru-RU" sz="1400" b="1">
                          <a:latin typeface="Arial" pitchFamily="34" charset="0"/>
                          <a:ea typeface="Calibri"/>
                          <a:cs typeface="Arial" pitchFamily="34" charset="0"/>
                        </a:rPr>
                        <a:t>22/4</a:t>
                      </a:r>
                    </a:p>
                  </a:txBody>
                  <a:tcPr marL="68580" marR="68580" marT="0" marB="0"/>
                </a:tc>
                <a:tc>
                  <a:txBody>
                    <a:bodyPr/>
                    <a:lstStyle/>
                    <a:p>
                      <a:pPr algn="l">
                        <a:spcAft>
                          <a:spcPts val="0"/>
                        </a:spcAft>
                      </a:pPr>
                      <a:r>
                        <a:rPr lang="ru-RU" sz="1400" b="1" dirty="0" smtClean="0">
                          <a:latin typeface="Arial" pitchFamily="34" charset="0"/>
                          <a:ea typeface="Calibri"/>
                          <a:cs typeface="Arial" pitchFamily="34" charset="0"/>
                        </a:rPr>
                        <a:t>56/13</a:t>
                      </a:r>
                      <a:endParaRPr lang="ru-RU" sz="1400" b="1"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b="1">
                          <a:latin typeface="Arial" pitchFamily="34" charset="0"/>
                          <a:ea typeface="Calibri"/>
                          <a:cs typeface="Arial" pitchFamily="34" charset="0"/>
                        </a:rPr>
                        <a:t>64</a:t>
                      </a:r>
                    </a:p>
                  </a:txBody>
                  <a:tcPr marL="68580" marR="68580" marT="0" marB="0"/>
                </a:tc>
                <a:tc>
                  <a:txBody>
                    <a:bodyPr/>
                    <a:lstStyle/>
                    <a:p>
                      <a:pPr algn="just">
                        <a:spcAft>
                          <a:spcPts val="0"/>
                        </a:spcAft>
                      </a:pPr>
                      <a:r>
                        <a:rPr lang="ru-RU" sz="1400" b="1" dirty="0">
                          <a:latin typeface="Arial" pitchFamily="34" charset="0"/>
                          <a:ea typeface="Calibri"/>
                          <a:cs typeface="Arial" pitchFamily="34" charset="0"/>
                        </a:rPr>
                        <a:t>++</a:t>
                      </a:r>
                    </a:p>
                  </a:txBody>
                  <a:tcPr marL="68580" marR="68580" marT="0" marB="0"/>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3">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Прямоугольник 11"/>
          <p:cNvSpPr/>
          <p:nvPr/>
        </p:nvSpPr>
        <p:spPr>
          <a:xfrm>
            <a:off x="0" y="1643050"/>
            <a:ext cx="8786842" cy="923330"/>
          </a:xfrm>
          <a:prstGeom prst="rect">
            <a:avLst/>
          </a:prstGeom>
        </p:spPr>
        <p:txBody>
          <a:bodyPr wrap="square">
            <a:spAutoFit/>
          </a:bodyPr>
          <a:lstStyle/>
          <a:p>
            <a:pPr algn="ctr"/>
            <a:r>
              <a:rPr lang="ru-RU" sz="17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Участники/победители и призёры муниципального этапа </a:t>
            </a:r>
            <a:br>
              <a:rPr lang="ru-RU" sz="17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r>
              <a:rPr lang="ru-RU" sz="17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Всероссийской олимпиады школьников </a:t>
            </a:r>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r>
            <a:b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познавательных и творческих способностей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33794" name="Содержимое 3"/>
          <p:cNvGraphicFramePr>
            <a:graphicFrameLocks noGrp="1"/>
          </p:cNvGraphicFramePr>
          <p:nvPr/>
        </p:nvGraphicFramePr>
        <p:xfrm>
          <a:off x="641350" y="2638425"/>
          <a:ext cx="7885113" cy="3540125"/>
        </p:xfrm>
        <a:graphic>
          <a:graphicData uri="http://schemas.openxmlformats.org/presentationml/2006/ole">
            <mc:AlternateContent xmlns:mc="http://schemas.openxmlformats.org/markup-compatibility/2006">
              <mc:Choice xmlns:v="urn:schemas-microsoft-com:vml" Requires="v">
                <p:oleObj spid="_x0000_s33800" name="Worksheet" r:id="rId7" imgW="7467417" imgH="3352863" progId="Excel.Sheet.8">
                  <p:embed/>
                </p:oleObj>
              </mc:Choice>
              <mc:Fallback>
                <p:oleObj name="Worksheet" r:id="rId7" imgW="7467417" imgH="3352863" progId="Excel.Sheet.8">
                  <p:embed/>
                  <p:pic>
                    <p:nvPicPr>
                      <p:cNvPr id="0" name="Picture 3"/>
                      <p:cNvPicPr>
                        <a:picLocks noGrp="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1350" y="2638425"/>
                        <a:ext cx="7885113" cy="354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Прямоугольник 11"/>
          <p:cNvSpPr/>
          <p:nvPr/>
        </p:nvSpPr>
        <p:spPr>
          <a:xfrm>
            <a:off x="0" y="1643050"/>
            <a:ext cx="8786842" cy="923330"/>
          </a:xfrm>
          <a:prstGeom prst="rect">
            <a:avLst/>
          </a:prstGeom>
        </p:spPr>
        <p:txBody>
          <a:bodyPr wrap="square">
            <a:spAutoFit/>
          </a:bodyPr>
          <a:lstStyle/>
          <a:p>
            <a:pPr algn="ctr"/>
            <a:r>
              <a:rPr lang="ru-RU" sz="17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Победители и призёры регионального этапа </a:t>
            </a:r>
            <a:br>
              <a:rPr lang="ru-RU" sz="17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r>
              <a:rPr lang="ru-RU" sz="17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Всероссийской олимпиады школьников </a:t>
            </a:r>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r>
            <a:b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познавательных и творческих способностей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3" name="Содержимое 3"/>
          <p:cNvGraphicFramePr>
            <a:graphicFrameLocks noGrp="1"/>
          </p:cNvGraphicFramePr>
          <p:nvPr>
            <p:extLst>
              <p:ext uri="{D42A27DB-BD31-4B8C-83A1-F6EECF244321}">
                <p14:modId xmlns:p14="http://schemas.microsoft.com/office/powerpoint/2010/main" val="1273251316"/>
              </p:ext>
            </p:extLst>
          </p:nvPr>
        </p:nvGraphicFramePr>
        <p:xfrm>
          <a:off x="803275" y="2094880"/>
          <a:ext cx="7537450" cy="46101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Прямоугольник 11"/>
          <p:cNvSpPr/>
          <p:nvPr/>
        </p:nvSpPr>
        <p:spPr>
          <a:xfrm>
            <a:off x="0" y="1643050"/>
            <a:ext cx="8786842" cy="338554"/>
          </a:xfrm>
          <a:prstGeom prst="rect">
            <a:avLst/>
          </a:prstGeom>
        </p:spPr>
        <p:txBody>
          <a:bodyPr wrap="square">
            <a:spAutoFit/>
          </a:bodyPr>
          <a:lstStyle/>
          <a:p>
            <a:pPr algn="ctr">
              <a:defRPr/>
            </a:pP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charset="0"/>
                <a:cs typeface="Arial" pitchFamily="34" charset="0"/>
              </a:rPr>
              <a:t>Открытая олимпиада школьников «Будущее Кузбасса»   (</a:t>
            </a:r>
            <a:r>
              <a:rPr lang="ru-RU" sz="16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charset="0"/>
                <a:cs typeface="Arial" pitchFamily="34" charset="0"/>
              </a:rPr>
              <a:t>КузГТУ</a:t>
            </a: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charset="0"/>
                <a:cs typeface="Arial" pitchFamily="34" charset="0"/>
              </a:rPr>
              <a:t>)</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познавательных и творческих способностей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5" name="Таблица 14"/>
          <p:cNvGraphicFramePr>
            <a:graphicFrameLocks noGrp="1"/>
          </p:cNvGraphicFramePr>
          <p:nvPr/>
        </p:nvGraphicFramePr>
        <p:xfrm>
          <a:off x="285720" y="2071678"/>
          <a:ext cx="8643998" cy="1920240"/>
        </p:xfrm>
        <a:graphic>
          <a:graphicData uri="http://schemas.openxmlformats.org/drawingml/2006/table">
            <a:tbl>
              <a:tblPr>
                <a:tableStyleId>{3C2FFA5D-87B4-456A-9821-1D502468CF0F}</a:tableStyleId>
              </a:tblPr>
              <a:tblGrid>
                <a:gridCol w="1500198"/>
                <a:gridCol w="1428760"/>
                <a:gridCol w="1357322"/>
                <a:gridCol w="1500198"/>
                <a:gridCol w="1500198"/>
                <a:gridCol w="1357322"/>
              </a:tblGrid>
              <a:tr h="201489">
                <a:tc>
                  <a:txBody>
                    <a:bodyPr/>
                    <a:lstStyle/>
                    <a:p>
                      <a:pPr algn="ctr">
                        <a:spcAft>
                          <a:spcPts val="0"/>
                        </a:spcAft>
                      </a:pPr>
                      <a:r>
                        <a:rPr lang="ru-RU" sz="1400" dirty="0">
                          <a:latin typeface="Arial" pitchFamily="34" charset="0"/>
                          <a:cs typeface="Arial" pitchFamily="34" charset="0"/>
                        </a:rPr>
                        <a:t>предмет </a:t>
                      </a:r>
                      <a:endParaRPr lang="ru-RU" sz="1400" dirty="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2015-2016</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2016-2017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2017-2018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2017-2018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dirty="0">
                          <a:latin typeface="Arial" pitchFamily="34" charset="0"/>
                          <a:cs typeface="Arial" pitchFamily="34" charset="0"/>
                        </a:rPr>
                        <a:t>2018-2019</a:t>
                      </a:r>
                      <a:endParaRPr lang="ru-RU" sz="1400" dirty="0">
                        <a:latin typeface="Arial" pitchFamily="34" charset="0"/>
                        <a:ea typeface="Calibri"/>
                        <a:cs typeface="Arial" pitchFamily="34" charset="0"/>
                      </a:endParaRPr>
                    </a:p>
                  </a:txBody>
                  <a:tcPr marL="51811" marR="51811" marT="0" marB="0"/>
                </a:tc>
              </a:tr>
              <a:tr h="311828">
                <a:tc>
                  <a:txBody>
                    <a:bodyPr/>
                    <a:lstStyle/>
                    <a:p>
                      <a:pPr algn="just"/>
                      <a:endParaRPr lang="ru-RU" sz="1400">
                        <a:latin typeface="Arial" pitchFamily="34" charset="0"/>
                        <a:cs typeface="Arial" pitchFamily="34" charset="0"/>
                      </a:endParaRPr>
                    </a:p>
                  </a:txBody>
                  <a:tcPr marL="51811" marR="51811" marT="0" marB="0"/>
                </a:tc>
                <a:tc>
                  <a:txBody>
                    <a:bodyPr/>
                    <a:lstStyle/>
                    <a:p>
                      <a:pPr algn="ctr">
                        <a:spcAft>
                          <a:spcPts val="0"/>
                        </a:spcAft>
                      </a:pPr>
                      <a:r>
                        <a:rPr lang="ru-RU" sz="1400" dirty="0">
                          <a:latin typeface="Arial" pitchFamily="34" charset="0"/>
                          <a:cs typeface="Arial" pitchFamily="34" charset="0"/>
                        </a:rPr>
                        <a:t>Участники</a:t>
                      </a:r>
                    </a:p>
                    <a:p>
                      <a:pPr algn="ctr">
                        <a:spcAft>
                          <a:spcPts val="0"/>
                        </a:spcAft>
                      </a:pPr>
                      <a:r>
                        <a:rPr lang="ru-RU" sz="1400" dirty="0">
                          <a:latin typeface="Arial" pitchFamily="34" charset="0"/>
                          <a:cs typeface="Arial" pitchFamily="34" charset="0"/>
                        </a:rPr>
                        <a:t>  /призёры</a:t>
                      </a:r>
                      <a:endParaRPr lang="ru-RU" sz="1400" dirty="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Участники</a:t>
                      </a:r>
                    </a:p>
                    <a:p>
                      <a:pPr algn="ctr">
                        <a:spcAft>
                          <a:spcPts val="0"/>
                        </a:spcAft>
                      </a:pPr>
                      <a:r>
                        <a:rPr lang="ru-RU" sz="1400">
                          <a:latin typeface="Arial" pitchFamily="34" charset="0"/>
                          <a:cs typeface="Arial" pitchFamily="34" charset="0"/>
                        </a:rPr>
                        <a:t>/призёры</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Участники</a:t>
                      </a:r>
                    </a:p>
                    <a:p>
                      <a:pPr algn="ctr">
                        <a:spcAft>
                          <a:spcPts val="0"/>
                        </a:spcAft>
                      </a:pPr>
                      <a:r>
                        <a:rPr lang="ru-RU" sz="1400">
                          <a:latin typeface="Arial" pitchFamily="34" charset="0"/>
                          <a:cs typeface="Arial" pitchFamily="34" charset="0"/>
                        </a:rPr>
                        <a:t>/призёры</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dirty="0">
                          <a:latin typeface="Arial" pitchFamily="34" charset="0"/>
                          <a:cs typeface="Arial" pitchFamily="34" charset="0"/>
                        </a:rPr>
                        <a:t>Участники</a:t>
                      </a:r>
                    </a:p>
                    <a:p>
                      <a:pPr algn="ctr">
                        <a:spcAft>
                          <a:spcPts val="0"/>
                        </a:spcAft>
                      </a:pPr>
                      <a:r>
                        <a:rPr lang="ru-RU" sz="1400" dirty="0">
                          <a:latin typeface="Arial" pitchFamily="34" charset="0"/>
                          <a:cs typeface="Arial" pitchFamily="34" charset="0"/>
                        </a:rPr>
                        <a:t>/призёры</a:t>
                      </a:r>
                      <a:endParaRPr lang="ru-RU" sz="1400" dirty="0">
                        <a:latin typeface="Arial" pitchFamily="34" charset="0"/>
                        <a:ea typeface="Calibri"/>
                        <a:cs typeface="Arial" pitchFamily="34" charset="0"/>
                      </a:endParaRPr>
                    </a:p>
                  </a:txBody>
                  <a:tcPr marL="51811" marR="51811" marT="0" marB="0"/>
                </a:tc>
                <a:tc>
                  <a:txBody>
                    <a:bodyPr/>
                    <a:lstStyle/>
                    <a:p>
                      <a:pPr algn="ctr">
                        <a:spcAft>
                          <a:spcPts val="0"/>
                        </a:spcAft>
                      </a:pPr>
                      <a:r>
                        <a:rPr lang="ru-RU" sz="1400" dirty="0" smtClean="0">
                          <a:latin typeface="Arial" pitchFamily="34" charset="0"/>
                          <a:cs typeface="Arial" pitchFamily="34" charset="0"/>
                        </a:rPr>
                        <a:t>Участники</a:t>
                      </a:r>
                    </a:p>
                    <a:p>
                      <a:pPr algn="ctr">
                        <a:spcAft>
                          <a:spcPts val="0"/>
                        </a:spcAft>
                      </a:pPr>
                      <a:r>
                        <a:rPr lang="ru-RU" sz="1400" dirty="0" smtClean="0">
                          <a:latin typeface="Arial" pitchFamily="34" charset="0"/>
                          <a:cs typeface="Arial" pitchFamily="34" charset="0"/>
                        </a:rPr>
                        <a:t>/призёры</a:t>
                      </a:r>
                      <a:endParaRPr lang="ru-RU" sz="1400" dirty="0">
                        <a:latin typeface="Arial" pitchFamily="34" charset="0"/>
                        <a:ea typeface="Calibri"/>
                        <a:cs typeface="Arial" pitchFamily="34" charset="0"/>
                      </a:endParaRPr>
                    </a:p>
                  </a:txBody>
                  <a:tcPr marL="51811" marR="51811" marT="0" marB="0"/>
                </a:tc>
              </a:tr>
              <a:tr h="200050">
                <a:tc>
                  <a:txBody>
                    <a:bodyPr/>
                    <a:lstStyle/>
                    <a:p>
                      <a:pPr algn="just">
                        <a:spcAft>
                          <a:spcPts val="0"/>
                        </a:spcAft>
                      </a:pPr>
                      <a:r>
                        <a:rPr lang="ru-RU" sz="1400" dirty="0" smtClean="0">
                          <a:latin typeface="Arial" pitchFamily="34" charset="0"/>
                          <a:cs typeface="Arial" pitchFamily="34" charset="0"/>
                        </a:rPr>
                        <a:t>обществознание </a:t>
                      </a:r>
                      <a:endParaRPr lang="ru-RU" sz="1400" dirty="0">
                        <a:latin typeface="Arial" pitchFamily="34" charset="0"/>
                        <a:ea typeface="Calibri"/>
                        <a:cs typeface="Arial" pitchFamily="34" charset="0"/>
                      </a:endParaRPr>
                    </a:p>
                  </a:txBody>
                  <a:tcPr marL="51811" marR="51811" marT="0" marB="0"/>
                </a:tc>
                <a:tc>
                  <a:txBody>
                    <a:bodyPr/>
                    <a:lstStyle/>
                    <a:p>
                      <a:pPr algn="ctr">
                        <a:spcAft>
                          <a:spcPts val="0"/>
                        </a:spcAft>
                      </a:pPr>
                      <a:r>
                        <a:rPr lang="ru-RU" sz="1400" dirty="0">
                          <a:latin typeface="Arial" pitchFamily="34" charset="0"/>
                          <a:cs typeface="Arial" pitchFamily="34" charset="0"/>
                        </a:rPr>
                        <a:t>6/3 </a:t>
                      </a:r>
                      <a:endParaRPr lang="ru-RU" sz="1400" dirty="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5/1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4/4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 </a:t>
                      </a:r>
                      <a:endParaRPr lang="ru-RU" sz="1400">
                        <a:latin typeface="Arial" pitchFamily="34" charset="0"/>
                        <a:ea typeface="Calibri"/>
                        <a:cs typeface="Arial" pitchFamily="34" charset="0"/>
                      </a:endParaRPr>
                    </a:p>
                  </a:txBody>
                  <a:tcPr marL="51811" marR="51811" marT="0" marB="0"/>
                </a:tc>
                <a:tc>
                  <a:txBody>
                    <a:bodyPr/>
                    <a:lstStyle/>
                    <a:p>
                      <a:pPr algn="just">
                        <a:spcAft>
                          <a:spcPts val="0"/>
                        </a:spcAft>
                      </a:pPr>
                      <a:endParaRPr lang="ru-RU" sz="1400">
                        <a:latin typeface="Arial" pitchFamily="34" charset="0"/>
                        <a:ea typeface="Calibri"/>
                        <a:cs typeface="Arial" pitchFamily="34" charset="0"/>
                      </a:endParaRPr>
                    </a:p>
                  </a:txBody>
                  <a:tcPr marL="51811" marR="51811" marT="0" marB="0"/>
                </a:tc>
              </a:tr>
              <a:tr h="128569">
                <a:tc>
                  <a:txBody>
                    <a:bodyPr/>
                    <a:lstStyle/>
                    <a:p>
                      <a:pPr algn="just">
                        <a:spcAft>
                          <a:spcPts val="0"/>
                        </a:spcAft>
                      </a:pPr>
                      <a:r>
                        <a:rPr lang="ru-RU" sz="1400">
                          <a:latin typeface="Arial" pitchFamily="34" charset="0"/>
                          <a:cs typeface="Arial" pitchFamily="34" charset="0"/>
                        </a:rPr>
                        <a:t>информатика </a:t>
                      </a:r>
                      <a:endParaRPr lang="ru-RU" sz="1400">
                        <a:latin typeface="Arial" pitchFamily="34" charset="0"/>
                        <a:ea typeface="Calibri"/>
                        <a:cs typeface="Arial" pitchFamily="34" charset="0"/>
                      </a:endParaRPr>
                    </a:p>
                  </a:txBody>
                  <a:tcPr marL="51811" marR="51811" marT="0" marB="0"/>
                </a:tc>
                <a:tc>
                  <a:txBody>
                    <a:bodyPr/>
                    <a:lstStyle/>
                    <a:p>
                      <a:pPr algn="ctr"/>
                      <a:endParaRPr lang="ru-RU" sz="1400" dirty="0">
                        <a:latin typeface="Arial" pitchFamily="34" charset="0"/>
                        <a:cs typeface="Arial" pitchFamily="34" charset="0"/>
                      </a:endParaRPr>
                    </a:p>
                  </a:txBody>
                  <a:tcPr marL="51811" marR="51811" marT="0" marB="0"/>
                </a:tc>
                <a:tc>
                  <a:txBody>
                    <a:bodyPr/>
                    <a:lstStyle/>
                    <a:p>
                      <a:pPr algn="ctr"/>
                      <a:endParaRPr lang="ru-RU" sz="1400">
                        <a:latin typeface="Arial" pitchFamily="34" charset="0"/>
                        <a:cs typeface="Arial" pitchFamily="34" charset="0"/>
                      </a:endParaRPr>
                    </a:p>
                  </a:txBody>
                  <a:tcPr marL="51811" marR="51811" marT="0" marB="0"/>
                </a:tc>
                <a:tc>
                  <a:txBody>
                    <a:bodyPr/>
                    <a:lstStyle/>
                    <a:p>
                      <a:pPr algn="ctr"/>
                      <a:endParaRPr lang="ru-RU" sz="1400" dirty="0">
                        <a:latin typeface="Arial" pitchFamily="34" charset="0"/>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3/2 </a:t>
                      </a:r>
                      <a:endParaRPr lang="ru-RU" sz="1400">
                        <a:latin typeface="Arial" pitchFamily="34" charset="0"/>
                        <a:ea typeface="Calibri"/>
                        <a:cs typeface="Arial" pitchFamily="34" charset="0"/>
                      </a:endParaRPr>
                    </a:p>
                  </a:txBody>
                  <a:tcPr marL="51811" marR="51811" marT="0" marB="0"/>
                </a:tc>
                <a:tc>
                  <a:txBody>
                    <a:bodyPr/>
                    <a:lstStyle/>
                    <a:p>
                      <a:pPr algn="just">
                        <a:spcAft>
                          <a:spcPts val="0"/>
                        </a:spcAft>
                      </a:pPr>
                      <a:endParaRPr lang="ru-RU" sz="1400">
                        <a:latin typeface="Arial" pitchFamily="34" charset="0"/>
                        <a:ea typeface="Calibri"/>
                        <a:cs typeface="Arial" pitchFamily="34" charset="0"/>
                      </a:endParaRPr>
                    </a:p>
                  </a:txBody>
                  <a:tcPr marL="51811" marR="51811" marT="0" marB="0"/>
                </a:tc>
              </a:tr>
              <a:tr h="137204">
                <a:tc>
                  <a:txBody>
                    <a:bodyPr/>
                    <a:lstStyle/>
                    <a:p>
                      <a:pPr algn="just">
                        <a:spcAft>
                          <a:spcPts val="0"/>
                        </a:spcAft>
                      </a:pPr>
                      <a:r>
                        <a:rPr lang="ru-RU" sz="1400">
                          <a:latin typeface="Arial" pitchFamily="34" charset="0"/>
                          <a:cs typeface="Arial" pitchFamily="34" charset="0"/>
                        </a:rPr>
                        <a:t>математика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25/15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dirty="0">
                          <a:latin typeface="Arial" pitchFamily="34" charset="0"/>
                          <a:cs typeface="Arial" pitchFamily="34" charset="0"/>
                        </a:rPr>
                        <a:t>23/6 </a:t>
                      </a:r>
                      <a:endParaRPr lang="ru-RU" sz="1400" dirty="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26/22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24/10 </a:t>
                      </a:r>
                      <a:endParaRPr lang="ru-RU" sz="1400">
                        <a:latin typeface="Arial" pitchFamily="34" charset="0"/>
                        <a:ea typeface="Calibri"/>
                        <a:cs typeface="Arial" pitchFamily="34" charset="0"/>
                      </a:endParaRPr>
                    </a:p>
                  </a:txBody>
                  <a:tcPr marL="51811" marR="51811" marT="0" marB="0"/>
                </a:tc>
                <a:tc>
                  <a:txBody>
                    <a:bodyPr/>
                    <a:lstStyle/>
                    <a:p>
                      <a:pPr algn="just">
                        <a:spcAft>
                          <a:spcPts val="0"/>
                        </a:spcAft>
                      </a:pPr>
                      <a:endParaRPr lang="ru-RU" sz="1400">
                        <a:latin typeface="Arial" pitchFamily="34" charset="0"/>
                        <a:ea typeface="Calibri"/>
                        <a:cs typeface="Arial" pitchFamily="34" charset="0"/>
                      </a:endParaRPr>
                    </a:p>
                  </a:txBody>
                  <a:tcPr marL="51811" marR="51811" marT="0" marB="0"/>
                </a:tc>
              </a:tr>
              <a:tr h="126650">
                <a:tc>
                  <a:txBody>
                    <a:bodyPr/>
                    <a:lstStyle/>
                    <a:p>
                      <a:pPr algn="just">
                        <a:spcAft>
                          <a:spcPts val="0"/>
                        </a:spcAft>
                      </a:pPr>
                      <a:r>
                        <a:rPr lang="ru-RU" sz="1400">
                          <a:latin typeface="Arial" pitchFamily="34" charset="0"/>
                          <a:cs typeface="Arial" pitchFamily="34" charset="0"/>
                        </a:rPr>
                        <a:t>физика</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20/15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dirty="0">
                          <a:latin typeface="Arial" pitchFamily="34" charset="0"/>
                          <a:cs typeface="Arial" pitchFamily="34" charset="0"/>
                        </a:rPr>
                        <a:t>18/9 </a:t>
                      </a:r>
                      <a:endParaRPr lang="ru-RU" sz="1400" dirty="0">
                        <a:latin typeface="Arial" pitchFamily="34" charset="0"/>
                        <a:ea typeface="Calibri"/>
                        <a:cs typeface="Arial" pitchFamily="34" charset="0"/>
                      </a:endParaRPr>
                    </a:p>
                  </a:txBody>
                  <a:tcPr marL="51811" marR="51811" marT="0" marB="0"/>
                </a:tc>
                <a:tc>
                  <a:txBody>
                    <a:bodyPr/>
                    <a:lstStyle/>
                    <a:p>
                      <a:pPr algn="ctr">
                        <a:spcAft>
                          <a:spcPts val="0"/>
                        </a:spcAft>
                      </a:pPr>
                      <a:r>
                        <a:rPr lang="ru-RU" sz="1400" dirty="0">
                          <a:latin typeface="Arial" pitchFamily="34" charset="0"/>
                          <a:cs typeface="Arial" pitchFamily="34" charset="0"/>
                        </a:rPr>
                        <a:t>13/12 </a:t>
                      </a:r>
                      <a:endParaRPr lang="ru-RU" sz="1400" dirty="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18/0 </a:t>
                      </a:r>
                      <a:endParaRPr lang="ru-RU" sz="1400">
                        <a:latin typeface="Arial" pitchFamily="34" charset="0"/>
                        <a:ea typeface="Calibri"/>
                        <a:cs typeface="Arial" pitchFamily="34" charset="0"/>
                      </a:endParaRPr>
                    </a:p>
                  </a:txBody>
                  <a:tcPr marL="51811" marR="51811" marT="0" marB="0"/>
                </a:tc>
                <a:tc>
                  <a:txBody>
                    <a:bodyPr/>
                    <a:lstStyle/>
                    <a:p>
                      <a:pPr algn="just">
                        <a:spcAft>
                          <a:spcPts val="0"/>
                        </a:spcAft>
                      </a:pPr>
                      <a:endParaRPr lang="ru-RU" sz="1400">
                        <a:latin typeface="Arial" pitchFamily="34" charset="0"/>
                        <a:ea typeface="Calibri"/>
                        <a:cs typeface="Arial" pitchFamily="34" charset="0"/>
                      </a:endParaRPr>
                    </a:p>
                  </a:txBody>
                  <a:tcPr marL="51811" marR="51811" marT="0" marB="0"/>
                </a:tc>
              </a:tr>
              <a:tr h="127130">
                <a:tc>
                  <a:txBody>
                    <a:bodyPr/>
                    <a:lstStyle/>
                    <a:p>
                      <a:pPr algn="just">
                        <a:spcAft>
                          <a:spcPts val="0"/>
                        </a:spcAft>
                      </a:pPr>
                      <a:r>
                        <a:rPr lang="ru-RU" sz="1400">
                          <a:latin typeface="Arial" pitchFamily="34" charset="0"/>
                          <a:cs typeface="Arial" pitchFamily="34" charset="0"/>
                        </a:rPr>
                        <a:t>химия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11/2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10/8 </a:t>
                      </a:r>
                      <a:endParaRPr lang="ru-RU" sz="1400">
                        <a:latin typeface="Arial" pitchFamily="34" charset="0"/>
                        <a:ea typeface="Calibri"/>
                        <a:cs typeface="Arial" pitchFamily="34" charset="0"/>
                      </a:endParaRPr>
                    </a:p>
                  </a:txBody>
                  <a:tcPr marL="51811" marR="51811" marT="0" marB="0"/>
                </a:tc>
                <a:tc>
                  <a:txBody>
                    <a:bodyPr/>
                    <a:lstStyle/>
                    <a:p>
                      <a:pPr algn="ctr">
                        <a:spcAft>
                          <a:spcPts val="0"/>
                        </a:spcAft>
                      </a:pPr>
                      <a:r>
                        <a:rPr lang="ru-RU" sz="1400" dirty="0">
                          <a:latin typeface="Arial" pitchFamily="34" charset="0"/>
                          <a:cs typeface="Arial" pitchFamily="34" charset="0"/>
                        </a:rPr>
                        <a:t>16/8 </a:t>
                      </a:r>
                      <a:endParaRPr lang="ru-RU" sz="1400" dirty="0">
                        <a:latin typeface="Arial" pitchFamily="34" charset="0"/>
                        <a:ea typeface="Calibri"/>
                        <a:cs typeface="Arial" pitchFamily="34" charset="0"/>
                      </a:endParaRPr>
                    </a:p>
                  </a:txBody>
                  <a:tcPr marL="51811" marR="51811" marT="0" marB="0"/>
                </a:tc>
                <a:tc>
                  <a:txBody>
                    <a:bodyPr/>
                    <a:lstStyle/>
                    <a:p>
                      <a:pPr algn="ctr">
                        <a:spcAft>
                          <a:spcPts val="0"/>
                        </a:spcAft>
                      </a:pPr>
                      <a:r>
                        <a:rPr lang="ru-RU" sz="1400">
                          <a:latin typeface="Arial" pitchFamily="34" charset="0"/>
                          <a:cs typeface="Arial" pitchFamily="34" charset="0"/>
                        </a:rPr>
                        <a:t>11/9 </a:t>
                      </a:r>
                      <a:endParaRPr lang="ru-RU" sz="1400">
                        <a:latin typeface="Arial" pitchFamily="34" charset="0"/>
                        <a:ea typeface="Calibri"/>
                        <a:cs typeface="Arial" pitchFamily="34" charset="0"/>
                      </a:endParaRPr>
                    </a:p>
                  </a:txBody>
                  <a:tcPr marL="51811" marR="51811" marT="0" marB="0"/>
                </a:tc>
                <a:tc>
                  <a:txBody>
                    <a:bodyPr/>
                    <a:lstStyle/>
                    <a:p>
                      <a:pPr algn="just">
                        <a:spcAft>
                          <a:spcPts val="0"/>
                        </a:spcAft>
                      </a:pPr>
                      <a:endParaRPr lang="ru-RU" sz="1400">
                        <a:latin typeface="Arial" pitchFamily="34" charset="0"/>
                        <a:ea typeface="Calibri"/>
                        <a:cs typeface="Arial" pitchFamily="34" charset="0"/>
                      </a:endParaRPr>
                    </a:p>
                  </a:txBody>
                  <a:tcPr marL="51811" marR="51811" marT="0" marB="0"/>
                </a:tc>
              </a:tr>
              <a:tr h="135765">
                <a:tc>
                  <a:txBody>
                    <a:bodyPr/>
                    <a:lstStyle/>
                    <a:p>
                      <a:pPr algn="just">
                        <a:spcAft>
                          <a:spcPts val="0"/>
                        </a:spcAft>
                      </a:pPr>
                      <a:r>
                        <a:rPr lang="ru-RU" sz="1400" b="1">
                          <a:latin typeface="Arial" pitchFamily="34" charset="0"/>
                          <a:cs typeface="Arial" pitchFamily="34" charset="0"/>
                        </a:rPr>
                        <a:t>Итого </a:t>
                      </a:r>
                      <a:endParaRPr lang="ru-RU" sz="1400" b="1">
                        <a:latin typeface="Arial" pitchFamily="34" charset="0"/>
                        <a:ea typeface="Calibri"/>
                        <a:cs typeface="Arial" pitchFamily="34" charset="0"/>
                      </a:endParaRPr>
                    </a:p>
                  </a:txBody>
                  <a:tcPr marL="51811" marR="51811" marT="0" marB="0"/>
                </a:tc>
                <a:tc>
                  <a:txBody>
                    <a:bodyPr/>
                    <a:lstStyle/>
                    <a:p>
                      <a:pPr algn="ctr">
                        <a:spcAft>
                          <a:spcPts val="0"/>
                        </a:spcAft>
                      </a:pPr>
                      <a:r>
                        <a:rPr lang="ru-RU" sz="1400" b="1">
                          <a:latin typeface="Arial" pitchFamily="34" charset="0"/>
                          <a:cs typeface="Arial" pitchFamily="34" charset="0"/>
                        </a:rPr>
                        <a:t>62/36 </a:t>
                      </a:r>
                      <a:endParaRPr lang="ru-RU" sz="1400" b="1">
                        <a:latin typeface="Arial" pitchFamily="34" charset="0"/>
                        <a:ea typeface="Calibri"/>
                        <a:cs typeface="Arial" pitchFamily="34" charset="0"/>
                      </a:endParaRPr>
                    </a:p>
                  </a:txBody>
                  <a:tcPr marL="51811" marR="51811" marT="0" marB="0"/>
                </a:tc>
                <a:tc>
                  <a:txBody>
                    <a:bodyPr/>
                    <a:lstStyle/>
                    <a:p>
                      <a:pPr algn="ctr">
                        <a:spcAft>
                          <a:spcPts val="0"/>
                        </a:spcAft>
                      </a:pPr>
                      <a:r>
                        <a:rPr lang="ru-RU" sz="1400" b="1">
                          <a:latin typeface="Arial" pitchFamily="34" charset="0"/>
                          <a:cs typeface="Arial" pitchFamily="34" charset="0"/>
                        </a:rPr>
                        <a:t>56/24 </a:t>
                      </a:r>
                      <a:endParaRPr lang="ru-RU" sz="1400" b="1">
                        <a:latin typeface="Arial" pitchFamily="34" charset="0"/>
                        <a:ea typeface="Calibri"/>
                        <a:cs typeface="Arial" pitchFamily="34" charset="0"/>
                      </a:endParaRPr>
                    </a:p>
                  </a:txBody>
                  <a:tcPr marL="51811" marR="51811" marT="0" marB="0"/>
                </a:tc>
                <a:tc>
                  <a:txBody>
                    <a:bodyPr/>
                    <a:lstStyle/>
                    <a:p>
                      <a:pPr algn="ctr">
                        <a:spcAft>
                          <a:spcPts val="0"/>
                        </a:spcAft>
                      </a:pPr>
                      <a:r>
                        <a:rPr lang="ru-RU" sz="1400" b="1" dirty="0">
                          <a:latin typeface="Arial" pitchFamily="34" charset="0"/>
                          <a:cs typeface="Arial" pitchFamily="34" charset="0"/>
                        </a:rPr>
                        <a:t>59/46 </a:t>
                      </a:r>
                      <a:endParaRPr lang="ru-RU" sz="1400" b="1" dirty="0">
                        <a:latin typeface="Arial" pitchFamily="34" charset="0"/>
                        <a:ea typeface="Calibri"/>
                        <a:cs typeface="Arial" pitchFamily="34" charset="0"/>
                      </a:endParaRPr>
                    </a:p>
                  </a:txBody>
                  <a:tcPr marL="51811" marR="51811" marT="0" marB="0"/>
                </a:tc>
                <a:tc>
                  <a:txBody>
                    <a:bodyPr/>
                    <a:lstStyle/>
                    <a:p>
                      <a:pPr algn="ctr">
                        <a:spcAft>
                          <a:spcPts val="0"/>
                        </a:spcAft>
                      </a:pPr>
                      <a:r>
                        <a:rPr lang="ru-RU" sz="1400" b="1" dirty="0">
                          <a:latin typeface="Arial" pitchFamily="34" charset="0"/>
                          <a:cs typeface="Arial" pitchFamily="34" charset="0"/>
                        </a:rPr>
                        <a:t>38/21 </a:t>
                      </a:r>
                      <a:endParaRPr lang="ru-RU" sz="1400" b="1" dirty="0">
                        <a:latin typeface="Arial" pitchFamily="34" charset="0"/>
                        <a:ea typeface="Calibri"/>
                        <a:cs typeface="Arial" pitchFamily="34" charset="0"/>
                      </a:endParaRPr>
                    </a:p>
                  </a:txBody>
                  <a:tcPr marL="51811" marR="51811" marT="0" marB="0"/>
                </a:tc>
                <a:tc>
                  <a:txBody>
                    <a:bodyPr/>
                    <a:lstStyle/>
                    <a:p>
                      <a:pPr algn="just">
                        <a:spcAft>
                          <a:spcPts val="0"/>
                        </a:spcAft>
                      </a:pPr>
                      <a:endParaRPr lang="ru-RU" sz="1400" dirty="0">
                        <a:latin typeface="Arial" pitchFamily="34" charset="0"/>
                        <a:ea typeface="Calibri"/>
                        <a:cs typeface="Arial" pitchFamily="34" charset="0"/>
                      </a:endParaRPr>
                    </a:p>
                  </a:txBody>
                  <a:tcPr marL="51811" marR="51811" marT="0" marB="0"/>
                </a:tc>
              </a:tr>
            </a:tbl>
          </a:graphicData>
        </a:graphic>
      </p:graphicFrame>
      <p:pic>
        <p:nvPicPr>
          <p:cNvPr id="13" name="Picture 2" descr="http://lycey23.ru/images/2018-2019-photos/16.11.18_5.jpg"/>
          <p:cNvPicPr>
            <a:picLocks noChangeAspect="1" noChangeArrowheads="1"/>
          </p:cNvPicPr>
          <p:nvPr/>
        </p:nvPicPr>
        <p:blipFill>
          <a:blip r:embed="rId5"/>
          <a:srcRect t="56875" r="57933" b="13437"/>
          <a:stretch>
            <a:fillRect/>
          </a:stretch>
        </p:blipFill>
        <p:spPr bwMode="auto">
          <a:xfrm>
            <a:off x="500066" y="4143380"/>
            <a:ext cx="3000364" cy="2714620"/>
          </a:xfrm>
          <a:prstGeom prst="rect">
            <a:avLst/>
          </a:prstGeom>
          <a:ln>
            <a:noFill/>
          </a:ln>
          <a:effectLst>
            <a:softEdge rad="112500"/>
          </a:effectLst>
        </p:spPr>
      </p:pic>
      <p:pic>
        <p:nvPicPr>
          <p:cNvPr id="17" name="Picture 3" descr="\\files\!!!Для Всех!!!\КОЗЫРЕВА Л.В\УНИКУМ фото\20181011_161814.jpg"/>
          <p:cNvPicPr>
            <a:picLocks noChangeAspect="1" noChangeArrowheads="1"/>
          </p:cNvPicPr>
          <p:nvPr/>
        </p:nvPicPr>
        <p:blipFill>
          <a:blip r:embed="rId6" cstate="print"/>
          <a:srcRect/>
          <a:stretch>
            <a:fillRect/>
          </a:stretch>
        </p:blipFill>
        <p:spPr bwMode="auto">
          <a:xfrm>
            <a:off x="3786182" y="4125497"/>
            <a:ext cx="4857784" cy="2732504"/>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Прямоугольник 11"/>
          <p:cNvSpPr/>
          <p:nvPr/>
        </p:nvSpPr>
        <p:spPr>
          <a:xfrm>
            <a:off x="0" y="1643050"/>
            <a:ext cx="8786842" cy="338554"/>
          </a:xfrm>
          <a:prstGeom prst="rect">
            <a:avLst/>
          </a:prstGeom>
        </p:spPr>
        <p:txBody>
          <a:bodyPr wrap="square">
            <a:spAutoFit/>
          </a:bodyPr>
          <a:lstStyle/>
          <a:p>
            <a:pPr algn="ctr">
              <a:defRPr/>
            </a:pP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Вузовская  олимпиада школьников </a:t>
            </a:r>
            <a:r>
              <a:rPr lang="ru-RU" sz="16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КемГУ</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познавательных и творческих способностей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3" name="Таблица 12"/>
          <p:cNvGraphicFramePr>
            <a:graphicFrameLocks noGrp="1"/>
          </p:cNvGraphicFramePr>
          <p:nvPr/>
        </p:nvGraphicFramePr>
        <p:xfrm>
          <a:off x="571472" y="2071678"/>
          <a:ext cx="7929618" cy="1285884"/>
        </p:xfrm>
        <a:graphic>
          <a:graphicData uri="http://schemas.openxmlformats.org/drawingml/2006/table">
            <a:tbl>
              <a:tblPr>
                <a:tableStyleId>{3C2FFA5D-87B4-456A-9821-1D502468CF0F}</a:tableStyleId>
              </a:tblPr>
              <a:tblGrid>
                <a:gridCol w="428628"/>
                <a:gridCol w="3571900"/>
                <a:gridCol w="1357322"/>
                <a:gridCol w="2571768"/>
              </a:tblGrid>
              <a:tr h="176530">
                <a:tc>
                  <a:txBody>
                    <a:bodyPr/>
                    <a:lstStyle/>
                    <a:p>
                      <a:pPr algn="ctr">
                        <a:spcAft>
                          <a:spcPts val="0"/>
                        </a:spcAft>
                      </a:pPr>
                      <a:r>
                        <a:rPr lang="ru-RU" sz="1400" dirty="0">
                          <a:latin typeface="Arial" pitchFamily="34" charset="0"/>
                          <a:cs typeface="Arial" pitchFamily="34" charset="0"/>
                        </a:rPr>
                        <a:t>№ </a:t>
                      </a:r>
                      <a:endParaRPr lang="ru-RU" sz="14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400">
                          <a:latin typeface="Arial" pitchFamily="34" charset="0"/>
                          <a:cs typeface="Arial" pitchFamily="34" charset="0"/>
                        </a:rPr>
                        <a:t>Предмет </a:t>
                      </a:r>
                      <a:endParaRPr lang="ru-RU" sz="1400">
                        <a:latin typeface="Arial" pitchFamily="34" charset="0"/>
                        <a:ea typeface="Calibri"/>
                        <a:cs typeface="Arial" pitchFamily="34" charset="0"/>
                      </a:endParaRPr>
                    </a:p>
                  </a:txBody>
                  <a:tcPr marL="68580" marR="68580" marT="0" marB="0"/>
                </a:tc>
                <a:tc>
                  <a:txBody>
                    <a:bodyPr/>
                    <a:lstStyle/>
                    <a:p>
                      <a:pPr algn="ctr">
                        <a:spcAft>
                          <a:spcPts val="0"/>
                        </a:spcAft>
                      </a:pPr>
                      <a:r>
                        <a:rPr lang="ru-RU" sz="1400">
                          <a:latin typeface="Arial" pitchFamily="34" charset="0"/>
                          <a:cs typeface="Arial" pitchFamily="34" charset="0"/>
                        </a:rPr>
                        <a:t>Класс </a:t>
                      </a:r>
                      <a:endParaRPr lang="ru-RU" sz="1400">
                        <a:latin typeface="Arial" pitchFamily="34" charset="0"/>
                        <a:ea typeface="Calibri"/>
                        <a:cs typeface="Arial" pitchFamily="34" charset="0"/>
                      </a:endParaRPr>
                    </a:p>
                  </a:txBody>
                  <a:tcPr marL="68580" marR="68580" marT="0" marB="0"/>
                </a:tc>
                <a:tc>
                  <a:txBody>
                    <a:bodyPr/>
                    <a:lstStyle/>
                    <a:p>
                      <a:pPr algn="ctr">
                        <a:spcAft>
                          <a:spcPts val="0"/>
                        </a:spcAft>
                      </a:pPr>
                      <a:r>
                        <a:rPr lang="ru-RU" sz="1400" dirty="0">
                          <a:latin typeface="Arial" pitchFamily="34" charset="0"/>
                          <a:cs typeface="Arial" pitchFamily="34" charset="0"/>
                        </a:rPr>
                        <a:t>Результат </a:t>
                      </a:r>
                      <a:endParaRPr lang="ru-RU" sz="1400" dirty="0">
                        <a:latin typeface="Arial" pitchFamily="34" charset="0"/>
                        <a:ea typeface="Calibri"/>
                        <a:cs typeface="Arial" pitchFamily="34" charset="0"/>
                      </a:endParaRPr>
                    </a:p>
                  </a:txBody>
                  <a:tcPr marL="68580" marR="68580" marT="0" marB="0"/>
                </a:tc>
              </a:tr>
              <a:tr h="170180">
                <a:tc>
                  <a:txBody>
                    <a:bodyPr/>
                    <a:lstStyle/>
                    <a:p>
                      <a:pPr algn="just">
                        <a:spcAft>
                          <a:spcPts val="0"/>
                        </a:spcAft>
                      </a:pPr>
                      <a:r>
                        <a:rPr lang="ru-RU" sz="1400">
                          <a:latin typeface="Arial" pitchFamily="34" charset="0"/>
                          <a:cs typeface="Arial" pitchFamily="34" charset="0"/>
                        </a:rPr>
                        <a:t>1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География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9</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1 место </a:t>
                      </a:r>
                      <a:endParaRPr lang="ru-RU" sz="1400">
                        <a:latin typeface="Arial" pitchFamily="34" charset="0"/>
                        <a:ea typeface="Calibri"/>
                        <a:cs typeface="Arial" pitchFamily="34" charset="0"/>
                      </a:endParaRPr>
                    </a:p>
                  </a:txBody>
                  <a:tcPr marL="68580" marR="68580" marT="0" marB="0"/>
                </a:tc>
              </a:tr>
              <a:tr h="176530">
                <a:tc>
                  <a:txBody>
                    <a:bodyPr/>
                    <a:lstStyle/>
                    <a:p>
                      <a:pPr algn="just">
                        <a:spcAft>
                          <a:spcPts val="0"/>
                        </a:spcAft>
                      </a:pPr>
                      <a:r>
                        <a:rPr lang="ru-RU" sz="1400">
                          <a:latin typeface="Arial" pitchFamily="34" charset="0"/>
                          <a:cs typeface="Arial" pitchFamily="34" charset="0"/>
                        </a:rPr>
                        <a:t>2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Обществознание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9</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3 место </a:t>
                      </a:r>
                      <a:endParaRPr lang="ru-RU" sz="1400">
                        <a:latin typeface="Arial" pitchFamily="34" charset="0"/>
                        <a:ea typeface="Calibri"/>
                        <a:cs typeface="Arial" pitchFamily="34" charset="0"/>
                      </a:endParaRPr>
                    </a:p>
                  </a:txBody>
                  <a:tcPr marL="68580" marR="68580" marT="0" marB="0"/>
                </a:tc>
              </a:tr>
              <a:tr h="170815">
                <a:tc>
                  <a:txBody>
                    <a:bodyPr/>
                    <a:lstStyle/>
                    <a:p>
                      <a:pPr algn="just">
                        <a:spcAft>
                          <a:spcPts val="0"/>
                        </a:spcAft>
                      </a:pPr>
                      <a:r>
                        <a:rPr lang="ru-RU" sz="1400">
                          <a:latin typeface="Arial" pitchFamily="34" charset="0"/>
                          <a:cs typeface="Arial" pitchFamily="34" charset="0"/>
                        </a:rPr>
                        <a:t>3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a:latin typeface="Arial" pitchFamily="34" charset="0"/>
                          <a:cs typeface="Arial" pitchFamily="34" charset="0"/>
                        </a:rPr>
                        <a:t>Биология </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11</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1 место</a:t>
                      </a:r>
                      <a:endParaRPr lang="ru-RU" sz="1400">
                        <a:latin typeface="Arial" pitchFamily="34" charset="0"/>
                        <a:ea typeface="Calibri"/>
                        <a:cs typeface="Arial" pitchFamily="34" charset="0"/>
                      </a:endParaRPr>
                    </a:p>
                  </a:txBody>
                  <a:tcPr marL="68580" marR="68580" marT="0" marB="0"/>
                </a:tc>
              </a:tr>
              <a:tr h="181610">
                <a:tc>
                  <a:txBody>
                    <a:bodyPr/>
                    <a:lstStyle/>
                    <a:p>
                      <a:pPr algn="just">
                        <a:spcAft>
                          <a:spcPts val="0"/>
                        </a:spcAft>
                      </a:pPr>
                      <a:r>
                        <a:rPr lang="ru-RU" sz="1400">
                          <a:latin typeface="Arial" pitchFamily="34" charset="0"/>
                          <a:cs typeface="Arial" pitchFamily="34" charset="0"/>
                        </a:rPr>
                        <a:t>4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Биология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11</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a:latin typeface="Arial" pitchFamily="34" charset="0"/>
                          <a:cs typeface="Arial" pitchFamily="34" charset="0"/>
                        </a:rPr>
                        <a:t>1 место </a:t>
                      </a:r>
                      <a:endParaRPr lang="ru-RU" sz="1400" dirty="0">
                        <a:latin typeface="Arial" pitchFamily="34" charset="0"/>
                        <a:ea typeface="Calibri"/>
                        <a:cs typeface="Arial" pitchFamily="34" charset="0"/>
                      </a:endParaRPr>
                    </a:p>
                  </a:txBody>
                  <a:tcPr marL="68580" marR="68580" marT="0" marB="0"/>
                </a:tc>
              </a:tr>
              <a:tr h="219084">
                <a:tc>
                  <a:txBody>
                    <a:bodyPr/>
                    <a:lstStyle/>
                    <a:p>
                      <a:pPr algn="just">
                        <a:spcAft>
                          <a:spcPts val="0"/>
                        </a:spcAft>
                      </a:pPr>
                      <a:r>
                        <a:rPr lang="ru-RU" sz="1400">
                          <a:latin typeface="Arial" pitchFamily="34" charset="0"/>
                          <a:cs typeface="Arial" pitchFamily="34" charset="0"/>
                        </a:rPr>
                        <a:t>5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smtClean="0">
                          <a:latin typeface="Arial" pitchFamily="34" charset="0"/>
                          <a:cs typeface="Arial" pitchFamily="34" charset="0"/>
                        </a:rPr>
                        <a:t>Физика, Математика, Информатика </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a:latin typeface="Arial" pitchFamily="34" charset="0"/>
                          <a:cs typeface="Arial" pitchFamily="34" charset="0"/>
                        </a:rPr>
                        <a:t>10</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a:latin typeface="Arial" pitchFamily="34" charset="0"/>
                          <a:cs typeface="Arial" pitchFamily="34" charset="0"/>
                        </a:rPr>
                        <a:t>3 место </a:t>
                      </a:r>
                      <a:endParaRPr lang="ru-RU" sz="1400" dirty="0">
                        <a:latin typeface="Arial" pitchFamily="34" charset="0"/>
                        <a:ea typeface="Calibri"/>
                        <a:cs typeface="Arial" pitchFamily="34" charset="0"/>
                      </a:endParaRPr>
                    </a:p>
                  </a:txBody>
                  <a:tcPr marL="68580" marR="68580" marT="0" marB="0"/>
                </a:tc>
              </a:tr>
            </a:tbl>
          </a:graphicData>
        </a:graphic>
      </p:graphicFrame>
      <p:sp>
        <p:nvSpPr>
          <p:cNvPr id="18" name="Прямоугольник 17"/>
          <p:cNvSpPr/>
          <p:nvPr/>
        </p:nvSpPr>
        <p:spPr>
          <a:xfrm>
            <a:off x="1142976" y="3429000"/>
            <a:ext cx="6858000" cy="338554"/>
          </a:xfrm>
          <a:prstGeom prst="rect">
            <a:avLst/>
          </a:prstGeom>
        </p:spPr>
        <p:txBody>
          <a:bodyPr wrap="square">
            <a:spAutoFit/>
          </a:bodyPr>
          <a:lstStyle/>
          <a:p>
            <a:pPr algn="ctr">
              <a:defRPr/>
            </a:pP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Интернет – олимпиада «ХИМТЕХ – 2019» </a:t>
            </a:r>
            <a:r>
              <a:rPr lang="ru-RU" sz="16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КузГТУ</a:t>
            </a:r>
            <a:endPar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9" name="Таблица 18"/>
          <p:cNvGraphicFramePr>
            <a:graphicFrameLocks noGrp="1"/>
          </p:cNvGraphicFramePr>
          <p:nvPr/>
        </p:nvGraphicFramePr>
        <p:xfrm>
          <a:off x="571472" y="3857628"/>
          <a:ext cx="7929618" cy="640080"/>
        </p:xfrm>
        <a:graphic>
          <a:graphicData uri="http://schemas.openxmlformats.org/drawingml/2006/table">
            <a:tbl>
              <a:tblPr>
                <a:tableStyleId>{3C2FFA5D-87B4-456A-9821-1D502468CF0F}</a:tableStyleId>
              </a:tblPr>
              <a:tblGrid>
                <a:gridCol w="428628"/>
                <a:gridCol w="3571900"/>
                <a:gridCol w="1357322"/>
                <a:gridCol w="2571768"/>
              </a:tblGrid>
              <a:tr h="176530">
                <a:tc>
                  <a:txBody>
                    <a:bodyPr/>
                    <a:lstStyle/>
                    <a:p>
                      <a:pPr algn="ctr">
                        <a:spcAft>
                          <a:spcPts val="0"/>
                        </a:spcAft>
                      </a:pPr>
                      <a:r>
                        <a:rPr lang="ru-RU" sz="1400" dirty="0">
                          <a:latin typeface="Arial" pitchFamily="34" charset="0"/>
                          <a:cs typeface="Arial" pitchFamily="34" charset="0"/>
                        </a:rPr>
                        <a:t>№ </a:t>
                      </a:r>
                      <a:endParaRPr lang="ru-RU" sz="14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400">
                          <a:latin typeface="Arial" pitchFamily="34" charset="0"/>
                          <a:cs typeface="Arial" pitchFamily="34" charset="0"/>
                        </a:rPr>
                        <a:t>Предмет </a:t>
                      </a:r>
                      <a:endParaRPr lang="ru-RU" sz="1400">
                        <a:latin typeface="Arial" pitchFamily="34" charset="0"/>
                        <a:ea typeface="Calibri"/>
                        <a:cs typeface="Arial" pitchFamily="34" charset="0"/>
                      </a:endParaRPr>
                    </a:p>
                  </a:txBody>
                  <a:tcPr marL="68580" marR="68580" marT="0" marB="0"/>
                </a:tc>
                <a:tc>
                  <a:txBody>
                    <a:bodyPr/>
                    <a:lstStyle/>
                    <a:p>
                      <a:pPr algn="ctr">
                        <a:spcAft>
                          <a:spcPts val="0"/>
                        </a:spcAft>
                      </a:pPr>
                      <a:r>
                        <a:rPr lang="ru-RU" sz="1400">
                          <a:latin typeface="Arial" pitchFamily="34" charset="0"/>
                          <a:cs typeface="Arial" pitchFamily="34" charset="0"/>
                        </a:rPr>
                        <a:t>Класс </a:t>
                      </a:r>
                      <a:endParaRPr lang="ru-RU" sz="1400">
                        <a:latin typeface="Arial" pitchFamily="34" charset="0"/>
                        <a:ea typeface="Calibri"/>
                        <a:cs typeface="Arial" pitchFamily="34" charset="0"/>
                      </a:endParaRPr>
                    </a:p>
                  </a:txBody>
                  <a:tcPr marL="68580" marR="68580" marT="0" marB="0"/>
                </a:tc>
                <a:tc>
                  <a:txBody>
                    <a:bodyPr/>
                    <a:lstStyle/>
                    <a:p>
                      <a:pPr algn="ctr">
                        <a:spcAft>
                          <a:spcPts val="0"/>
                        </a:spcAft>
                      </a:pPr>
                      <a:r>
                        <a:rPr lang="ru-RU" sz="1400" dirty="0">
                          <a:latin typeface="Arial" pitchFamily="34" charset="0"/>
                          <a:cs typeface="Arial" pitchFamily="34" charset="0"/>
                        </a:rPr>
                        <a:t>Результат </a:t>
                      </a:r>
                      <a:endParaRPr lang="ru-RU" sz="1400" dirty="0">
                        <a:latin typeface="Arial" pitchFamily="34" charset="0"/>
                        <a:ea typeface="Calibri"/>
                        <a:cs typeface="Arial" pitchFamily="34" charset="0"/>
                      </a:endParaRPr>
                    </a:p>
                  </a:txBody>
                  <a:tcPr marL="68580" marR="68580" marT="0" marB="0"/>
                </a:tc>
              </a:tr>
              <a:tr h="170180">
                <a:tc>
                  <a:txBody>
                    <a:bodyPr/>
                    <a:lstStyle/>
                    <a:p>
                      <a:pPr algn="just">
                        <a:spcAft>
                          <a:spcPts val="0"/>
                        </a:spcAft>
                      </a:pPr>
                      <a:r>
                        <a:rPr lang="ru-RU" sz="1400">
                          <a:latin typeface="Arial" pitchFamily="34" charset="0"/>
                          <a:cs typeface="Arial" pitchFamily="34" charset="0"/>
                        </a:rPr>
                        <a:t>1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smtClean="0">
                          <a:latin typeface="Arial" pitchFamily="34" charset="0"/>
                          <a:cs typeface="Arial" pitchFamily="34" charset="0"/>
                        </a:rPr>
                        <a:t>Химия</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smtClean="0">
                          <a:latin typeface="Arial" pitchFamily="34" charset="0"/>
                          <a:ea typeface="Calibri"/>
                          <a:cs typeface="Arial" pitchFamily="34" charset="0"/>
                        </a:rPr>
                        <a:t>10</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1 место </a:t>
                      </a:r>
                      <a:endParaRPr lang="ru-RU" sz="1400">
                        <a:latin typeface="Arial" pitchFamily="34" charset="0"/>
                        <a:ea typeface="Calibri"/>
                        <a:cs typeface="Arial" pitchFamily="34" charset="0"/>
                      </a:endParaRPr>
                    </a:p>
                  </a:txBody>
                  <a:tcPr marL="68580" marR="68580" marT="0" marB="0"/>
                </a:tc>
              </a:tr>
              <a:tr h="176530">
                <a:tc>
                  <a:txBody>
                    <a:bodyPr/>
                    <a:lstStyle/>
                    <a:p>
                      <a:pPr algn="just">
                        <a:spcAft>
                          <a:spcPts val="0"/>
                        </a:spcAft>
                      </a:pPr>
                      <a:r>
                        <a:rPr lang="ru-RU" sz="1400">
                          <a:latin typeface="Arial" pitchFamily="34" charset="0"/>
                          <a:cs typeface="Arial" pitchFamily="34" charset="0"/>
                        </a:rPr>
                        <a:t>2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smtClean="0">
                          <a:latin typeface="Arial" pitchFamily="34" charset="0"/>
                          <a:cs typeface="Arial" pitchFamily="34" charset="0"/>
                        </a:rPr>
                        <a:t>Химия</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smtClean="0">
                          <a:latin typeface="Arial" pitchFamily="34" charset="0"/>
                          <a:ea typeface="Calibri"/>
                          <a:cs typeface="Arial" pitchFamily="34" charset="0"/>
                        </a:rPr>
                        <a:t>11</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smtClean="0">
                          <a:latin typeface="Arial" pitchFamily="34" charset="0"/>
                          <a:cs typeface="Arial" pitchFamily="34" charset="0"/>
                        </a:rPr>
                        <a:t>1 место, 2 место, 3 место </a:t>
                      </a:r>
                      <a:endParaRPr lang="ru-RU" sz="1400" dirty="0">
                        <a:latin typeface="Arial" pitchFamily="34" charset="0"/>
                        <a:ea typeface="Calibri"/>
                        <a:cs typeface="Arial" pitchFamily="34" charset="0"/>
                      </a:endParaRPr>
                    </a:p>
                  </a:txBody>
                  <a:tcPr marL="68580" marR="68580" marT="0" marB="0"/>
                </a:tc>
              </a:tr>
            </a:tbl>
          </a:graphicData>
        </a:graphic>
      </p:graphicFrame>
      <p:sp>
        <p:nvSpPr>
          <p:cNvPr id="20" name="Прямоугольник 19"/>
          <p:cNvSpPr/>
          <p:nvPr/>
        </p:nvSpPr>
        <p:spPr>
          <a:xfrm>
            <a:off x="1142976" y="4572008"/>
            <a:ext cx="7358114" cy="338554"/>
          </a:xfrm>
          <a:prstGeom prst="rect">
            <a:avLst/>
          </a:prstGeom>
        </p:spPr>
        <p:txBody>
          <a:bodyPr wrap="square">
            <a:spAutoFit/>
          </a:bodyPr>
          <a:lstStyle/>
          <a:p>
            <a:pPr algn="ctr">
              <a:defRPr/>
            </a:pPr>
            <a:r>
              <a:rPr lang="ru-RU" sz="1600" b="1" i="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Всероссийская олимпиада ПАО «</a:t>
            </a:r>
            <a:r>
              <a:rPr lang="ru-RU" sz="1600" b="1" i="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Россети</a:t>
            </a:r>
            <a:r>
              <a:rPr lang="ru-RU" sz="1600" b="1" i="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для школьников</a:t>
            </a: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t>
            </a:r>
          </a:p>
        </p:txBody>
      </p:sp>
      <p:graphicFrame>
        <p:nvGraphicFramePr>
          <p:cNvPr id="21" name="Таблица 20"/>
          <p:cNvGraphicFramePr>
            <a:graphicFrameLocks noGrp="1"/>
          </p:cNvGraphicFramePr>
          <p:nvPr/>
        </p:nvGraphicFramePr>
        <p:xfrm>
          <a:off x="571472" y="5072074"/>
          <a:ext cx="7929618" cy="1127760"/>
        </p:xfrm>
        <a:graphic>
          <a:graphicData uri="http://schemas.openxmlformats.org/drawingml/2006/table">
            <a:tbl>
              <a:tblPr>
                <a:tableStyleId>{3C2FFA5D-87B4-456A-9821-1D502468CF0F}</a:tableStyleId>
              </a:tblPr>
              <a:tblGrid>
                <a:gridCol w="428628"/>
                <a:gridCol w="3571900"/>
                <a:gridCol w="1357322"/>
                <a:gridCol w="2571768"/>
              </a:tblGrid>
              <a:tr h="176530">
                <a:tc>
                  <a:txBody>
                    <a:bodyPr/>
                    <a:lstStyle/>
                    <a:p>
                      <a:pPr algn="ctr">
                        <a:spcAft>
                          <a:spcPts val="0"/>
                        </a:spcAft>
                      </a:pPr>
                      <a:r>
                        <a:rPr lang="ru-RU" sz="1400" dirty="0">
                          <a:latin typeface="Arial" pitchFamily="34" charset="0"/>
                          <a:cs typeface="Arial" pitchFamily="34" charset="0"/>
                        </a:rPr>
                        <a:t>№ </a:t>
                      </a:r>
                      <a:endParaRPr lang="ru-RU" sz="1400" dirty="0">
                        <a:latin typeface="Arial" pitchFamily="34" charset="0"/>
                        <a:ea typeface="Calibri"/>
                        <a:cs typeface="Arial" pitchFamily="34" charset="0"/>
                      </a:endParaRPr>
                    </a:p>
                  </a:txBody>
                  <a:tcPr marL="68580" marR="68580" marT="0" marB="0"/>
                </a:tc>
                <a:tc>
                  <a:txBody>
                    <a:bodyPr/>
                    <a:lstStyle/>
                    <a:p>
                      <a:pPr algn="ctr">
                        <a:spcAft>
                          <a:spcPts val="0"/>
                        </a:spcAft>
                      </a:pPr>
                      <a:r>
                        <a:rPr lang="ru-RU" sz="1400">
                          <a:latin typeface="Arial" pitchFamily="34" charset="0"/>
                          <a:cs typeface="Arial" pitchFamily="34" charset="0"/>
                        </a:rPr>
                        <a:t>Предмет </a:t>
                      </a:r>
                      <a:endParaRPr lang="ru-RU" sz="1400">
                        <a:latin typeface="Arial" pitchFamily="34" charset="0"/>
                        <a:ea typeface="Calibri"/>
                        <a:cs typeface="Arial" pitchFamily="34" charset="0"/>
                      </a:endParaRPr>
                    </a:p>
                  </a:txBody>
                  <a:tcPr marL="68580" marR="68580" marT="0" marB="0"/>
                </a:tc>
                <a:tc>
                  <a:txBody>
                    <a:bodyPr/>
                    <a:lstStyle/>
                    <a:p>
                      <a:pPr algn="ctr">
                        <a:spcAft>
                          <a:spcPts val="0"/>
                        </a:spcAft>
                      </a:pPr>
                      <a:r>
                        <a:rPr lang="ru-RU" sz="1400">
                          <a:latin typeface="Arial" pitchFamily="34" charset="0"/>
                          <a:cs typeface="Arial" pitchFamily="34" charset="0"/>
                        </a:rPr>
                        <a:t>Класс </a:t>
                      </a:r>
                      <a:endParaRPr lang="ru-RU" sz="1400">
                        <a:latin typeface="Arial" pitchFamily="34" charset="0"/>
                        <a:ea typeface="Calibri"/>
                        <a:cs typeface="Arial" pitchFamily="34" charset="0"/>
                      </a:endParaRPr>
                    </a:p>
                  </a:txBody>
                  <a:tcPr marL="68580" marR="68580" marT="0" marB="0"/>
                </a:tc>
                <a:tc>
                  <a:txBody>
                    <a:bodyPr/>
                    <a:lstStyle/>
                    <a:p>
                      <a:pPr algn="ctr">
                        <a:spcAft>
                          <a:spcPts val="0"/>
                        </a:spcAft>
                      </a:pPr>
                      <a:r>
                        <a:rPr lang="ru-RU" sz="1400" dirty="0">
                          <a:latin typeface="Arial" pitchFamily="34" charset="0"/>
                          <a:cs typeface="Arial" pitchFamily="34" charset="0"/>
                        </a:rPr>
                        <a:t>Результат </a:t>
                      </a:r>
                      <a:endParaRPr lang="ru-RU" sz="1400" dirty="0">
                        <a:latin typeface="Arial" pitchFamily="34" charset="0"/>
                        <a:ea typeface="Calibri"/>
                        <a:cs typeface="Arial" pitchFamily="34" charset="0"/>
                      </a:endParaRPr>
                    </a:p>
                  </a:txBody>
                  <a:tcPr marL="68580" marR="68580" marT="0" marB="0"/>
                </a:tc>
              </a:tr>
              <a:tr h="170180">
                <a:tc>
                  <a:txBody>
                    <a:bodyPr/>
                    <a:lstStyle/>
                    <a:p>
                      <a:pPr algn="just">
                        <a:spcAft>
                          <a:spcPts val="0"/>
                        </a:spcAft>
                      </a:pPr>
                      <a:r>
                        <a:rPr lang="ru-RU" sz="1400">
                          <a:latin typeface="Arial" pitchFamily="34" charset="0"/>
                          <a:cs typeface="Arial" pitchFamily="34" charset="0"/>
                        </a:rPr>
                        <a:t>1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smtClean="0">
                          <a:latin typeface="Arial" pitchFamily="34" charset="0"/>
                          <a:cs typeface="Arial" pitchFamily="34" charset="0"/>
                        </a:rPr>
                        <a:t>Математика, Информатика, Физика </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smtClean="0">
                          <a:latin typeface="Arial" pitchFamily="34" charset="0"/>
                          <a:ea typeface="Calibri"/>
                          <a:cs typeface="Arial" pitchFamily="34" charset="0"/>
                        </a:rPr>
                        <a:t>10</a:t>
                      </a:r>
                      <a:endParaRPr lang="ru-RU" sz="1400" dirty="0">
                        <a:latin typeface="Arial" pitchFamily="34" charset="0"/>
                        <a:ea typeface="Calibri"/>
                        <a:cs typeface="Arial" pitchFamily="34" charset="0"/>
                      </a:endParaRPr>
                    </a:p>
                  </a:txBody>
                  <a:tcPr marL="68580" marR="68580" marT="0" marB="0"/>
                </a:tc>
                <a:tc>
                  <a:txBody>
                    <a:bodyPr/>
                    <a:lstStyle/>
                    <a:p>
                      <a:r>
                        <a:rPr lang="ru-RU" sz="1400" dirty="0" smtClean="0">
                          <a:latin typeface="Arial" pitchFamily="34" charset="0"/>
                          <a:cs typeface="Arial" pitchFamily="34" charset="0"/>
                        </a:rPr>
                        <a:t>186</a:t>
                      </a:r>
                      <a:endParaRPr lang="ru-RU" sz="1400" dirty="0">
                        <a:latin typeface="Arial" pitchFamily="34" charset="0"/>
                        <a:cs typeface="Arial" pitchFamily="34" charset="0"/>
                      </a:endParaRPr>
                    </a:p>
                  </a:txBody>
                  <a:tcPr/>
                </a:tc>
              </a:tr>
              <a:tr h="176530">
                <a:tc>
                  <a:txBody>
                    <a:bodyPr/>
                    <a:lstStyle/>
                    <a:p>
                      <a:pPr algn="just">
                        <a:spcAft>
                          <a:spcPts val="0"/>
                        </a:spcAft>
                      </a:pPr>
                      <a:r>
                        <a:rPr lang="ru-RU" sz="1400">
                          <a:latin typeface="Arial" pitchFamily="34" charset="0"/>
                          <a:cs typeface="Arial" pitchFamily="34" charset="0"/>
                        </a:rPr>
                        <a:t>2 </a:t>
                      </a:r>
                      <a:endParaRPr lang="ru-RU" sz="1400">
                        <a:latin typeface="Arial" pitchFamily="34" charset="0"/>
                        <a:ea typeface="Calibri"/>
                        <a:cs typeface="Arial" pitchFamily="34" charset="0"/>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dirty="0" smtClean="0">
                          <a:latin typeface="Arial" pitchFamily="34" charset="0"/>
                          <a:cs typeface="Arial" pitchFamily="34" charset="0"/>
                        </a:rPr>
                        <a:t>Математика, Информатика, Физика </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smtClean="0">
                          <a:latin typeface="Arial" pitchFamily="34" charset="0"/>
                          <a:ea typeface="Calibri"/>
                          <a:cs typeface="Arial" pitchFamily="34" charset="0"/>
                        </a:rPr>
                        <a:t>10</a:t>
                      </a:r>
                      <a:endParaRPr lang="ru-RU" sz="1400" dirty="0">
                        <a:latin typeface="Arial" pitchFamily="34" charset="0"/>
                        <a:ea typeface="Calibri"/>
                        <a:cs typeface="Arial" pitchFamily="34" charset="0"/>
                      </a:endParaRPr>
                    </a:p>
                  </a:txBody>
                  <a:tcPr marL="68580" marR="68580" marT="0" marB="0"/>
                </a:tc>
                <a:tc>
                  <a:txBody>
                    <a:bodyPr/>
                    <a:lstStyle/>
                    <a:p>
                      <a:r>
                        <a:rPr lang="ru-RU" sz="1400" dirty="0" smtClean="0">
                          <a:latin typeface="Arial" pitchFamily="34" charset="0"/>
                          <a:cs typeface="Arial" pitchFamily="34" charset="0"/>
                        </a:rPr>
                        <a:t>170</a:t>
                      </a:r>
                      <a:endParaRPr lang="ru-RU" sz="1400" dirty="0">
                        <a:latin typeface="Arial" pitchFamily="34" charset="0"/>
                        <a:cs typeface="Arial" pitchFamily="34" charset="0"/>
                      </a:endParaRPr>
                    </a:p>
                  </a:txBody>
                  <a:tcPr/>
                </a:tc>
              </a:tr>
              <a:tr h="170815">
                <a:tc>
                  <a:txBody>
                    <a:bodyPr/>
                    <a:lstStyle/>
                    <a:p>
                      <a:pPr algn="just">
                        <a:spcAft>
                          <a:spcPts val="0"/>
                        </a:spcAft>
                      </a:pPr>
                      <a:r>
                        <a:rPr lang="ru-RU" sz="1400">
                          <a:latin typeface="Arial" pitchFamily="34" charset="0"/>
                          <a:cs typeface="Arial" pitchFamily="34" charset="0"/>
                        </a:rPr>
                        <a:t>3 </a:t>
                      </a:r>
                      <a:endParaRPr lang="ru-RU" sz="1400">
                        <a:latin typeface="Arial" pitchFamily="34" charset="0"/>
                        <a:ea typeface="Calibri"/>
                        <a:cs typeface="Arial" pitchFamily="34" charset="0"/>
                      </a:endParaRPr>
                    </a:p>
                  </a:txBody>
                  <a:tcPr marL="68580" marR="68580" marT="0" marB="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dirty="0" smtClean="0">
                          <a:latin typeface="Arial" pitchFamily="34" charset="0"/>
                          <a:cs typeface="Arial" pitchFamily="34" charset="0"/>
                        </a:rPr>
                        <a:t>Математика, Информатика, Физика </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smtClean="0">
                          <a:latin typeface="Arial" pitchFamily="34" charset="0"/>
                          <a:cs typeface="Arial" pitchFamily="34" charset="0"/>
                        </a:rPr>
                        <a:t>10</a:t>
                      </a:r>
                      <a:endParaRPr lang="ru-RU" sz="1400" dirty="0">
                        <a:latin typeface="Arial" pitchFamily="34" charset="0"/>
                        <a:ea typeface="Calibri"/>
                        <a:cs typeface="Arial" pitchFamily="34" charset="0"/>
                      </a:endParaRPr>
                    </a:p>
                  </a:txBody>
                  <a:tcPr marL="68580" marR="68580" marT="0" marB="0"/>
                </a:tc>
                <a:tc>
                  <a:txBody>
                    <a:bodyPr/>
                    <a:lstStyle/>
                    <a:p>
                      <a:r>
                        <a:rPr lang="ru-RU" sz="1400" dirty="0" smtClean="0">
                          <a:latin typeface="Arial" pitchFamily="34" charset="0"/>
                          <a:cs typeface="Arial" pitchFamily="34" charset="0"/>
                        </a:rPr>
                        <a:t>70</a:t>
                      </a:r>
                      <a:endParaRPr lang="ru-RU" sz="1400" dirty="0">
                        <a:latin typeface="Arial" pitchFamily="34" charset="0"/>
                        <a:cs typeface="Arial" pitchFamily="34" charset="0"/>
                      </a:endParaRPr>
                    </a:p>
                  </a:txBody>
                  <a:tcPr/>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познавательных и творческих способностей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5" name="Прямоугольник 14"/>
          <p:cNvSpPr/>
          <p:nvPr/>
        </p:nvSpPr>
        <p:spPr>
          <a:xfrm>
            <a:off x="1357290" y="1643050"/>
            <a:ext cx="6643734" cy="584775"/>
          </a:xfrm>
          <a:prstGeom prst="rect">
            <a:avLst/>
          </a:prstGeom>
        </p:spPr>
        <p:txBody>
          <a:bodyPr wrap="square">
            <a:spAutoFit/>
          </a:bodyPr>
          <a:lstStyle/>
          <a:p>
            <a:pPr>
              <a:defRPr/>
            </a:pP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Городская многопредметная  олимпиада младших школьников</a:t>
            </a:r>
            <a:b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b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22" name="Содержимое 3"/>
          <p:cNvGraphicFramePr>
            <a:graphicFrameLocks noGrp="1"/>
          </p:cNvGraphicFramePr>
          <p:nvPr/>
        </p:nvGraphicFramePr>
        <p:xfrm>
          <a:off x="2500298" y="2000240"/>
          <a:ext cx="4357718" cy="2428892"/>
        </p:xfrm>
        <a:graphic>
          <a:graphicData uri="http://schemas.openxmlformats.org/drawingml/2006/chart">
            <c:chart xmlns:c="http://schemas.openxmlformats.org/drawingml/2006/chart" xmlns:r="http://schemas.openxmlformats.org/officeDocument/2006/relationships" r:id="rId5"/>
          </a:graphicData>
        </a:graphic>
      </p:graphicFrame>
      <p:sp>
        <p:nvSpPr>
          <p:cNvPr id="17" name="Прямоугольник 16"/>
          <p:cNvSpPr/>
          <p:nvPr/>
        </p:nvSpPr>
        <p:spPr>
          <a:xfrm>
            <a:off x="1285852" y="4283804"/>
            <a:ext cx="7000924" cy="369332"/>
          </a:xfrm>
          <a:prstGeom prst="rect">
            <a:avLst/>
          </a:prstGeom>
        </p:spPr>
        <p:txBody>
          <a:bodyPr wrap="square">
            <a:spAutoFit/>
          </a:bodyPr>
          <a:lstStyle/>
          <a:p>
            <a:pPr>
              <a:defRPr/>
            </a:pP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Городская многопредметная  олимпиада школьников 5-6 классов</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graphicFrame>
        <p:nvGraphicFramePr>
          <p:cNvPr id="23" name="Содержимое 3"/>
          <p:cNvGraphicFramePr>
            <a:graphicFrameLocks noGrp="1"/>
          </p:cNvGraphicFramePr>
          <p:nvPr/>
        </p:nvGraphicFramePr>
        <p:xfrm>
          <a:off x="2000232" y="4429132"/>
          <a:ext cx="5286412" cy="242886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познавательных и творческих способностей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3" name="Прямоугольник 12"/>
          <p:cNvSpPr/>
          <p:nvPr/>
        </p:nvSpPr>
        <p:spPr>
          <a:xfrm>
            <a:off x="1500166" y="1643050"/>
            <a:ext cx="6715156" cy="338554"/>
          </a:xfrm>
          <a:prstGeom prst="rect">
            <a:avLst/>
          </a:prstGeom>
        </p:spPr>
        <p:txBody>
          <a:bodyPr wrap="square">
            <a:spAutoFit/>
          </a:bodyPr>
          <a:lstStyle/>
          <a:p>
            <a:pPr algn="ctr">
              <a:defRPr/>
            </a:pP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Количество призеров исследовательских конкурсов и проектов</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6" name="Таблица 15"/>
          <p:cNvGraphicFramePr>
            <a:graphicFrameLocks noGrp="1"/>
          </p:cNvGraphicFramePr>
          <p:nvPr/>
        </p:nvGraphicFramePr>
        <p:xfrm>
          <a:off x="142844" y="2143116"/>
          <a:ext cx="8858312" cy="2392680"/>
        </p:xfrm>
        <a:graphic>
          <a:graphicData uri="http://schemas.openxmlformats.org/drawingml/2006/table">
            <a:tbl>
              <a:tblPr>
                <a:tableStyleId>{3C2FFA5D-87B4-456A-9821-1D502468CF0F}</a:tableStyleId>
              </a:tblPr>
              <a:tblGrid>
                <a:gridCol w="5786478"/>
                <a:gridCol w="642942"/>
                <a:gridCol w="642942"/>
                <a:gridCol w="571504"/>
                <a:gridCol w="571504"/>
                <a:gridCol w="642942"/>
              </a:tblGrid>
              <a:tr h="121396">
                <a:tc>
                  <a:txBody>
                    <a:bodyPr/>
                    <a:lstStyle/>
                    <a:p>
                      <a:pPr algn="ctr">
                        <a:spcAft>
                          <a:spcPts val="0"/>
                        </a:spcAft>
                      </a:pPr>
                      <a:r>
                        <a:rPr lang="ru-RU" sz="1200" dirty="0">
                          <a:latin typeface="Arial" pitchFamily="34" charset="0"/>
                          <a:cs typeface="Arial" pitchFamily="34" charset="0"/>
                        </a:rPr>
                        <a:t>Название НПК</a:t>
                      </a:r>
                      <a:endParaRPr lang="ru-RU" sz="1200" dirty="0">
                        <a:latin typeface="Arial" pitchFamily="34" charset="0"/>
                        <a:ea typeface="Calibri"/>
                        <a:cs typeface="Arial" pitchFamily="34" charset="0"/>
                      </a:endParaRPr>
                    </a:p>
                  </a:txBody>
                  <a:tcPr marL="47161" marR="47161" marT="0" marB="0"/>
                </a:tc>
                <a:tc>
                  <a:txBody>
                    <a:bodyPr/>
                    <a:lstStyle/>
                    <a:p>
                      <a:pPr algn="ctr">
                        <a:spcAft>
                          <a:spcPts val="0"/>
                        </a:spcAft>
                      </a:pPr>
                      <a:r>
                        <a:rPr lang="ru-RU" sz="1200" dirty="0">
                          <a:latin typeface="Arial" pitchFamily="34" charset="0"/>
                          <a:cs typeface="Arial" pitchFamily="34" charset="0"/>
                        </a:rPr>
                        <a:t>2015</a:t>
                      </a:r>
                      <a:endParaRPr lang="ru-RU" sz="1200" dirty="0">
                        <a:latin typeface="Arial" pitchFamily="34" charset="0"/>
                        <a:ea typeface="Calibri"/>
                        <a:cs typeface="Arial" pitchFamily="34" charset="0"/>
                      </a:endParaRPr>
                    </a:p>
                  </a:txBody>
                  <a:tcPr marL="47161" marR="47161" marT="0" marB="0"/>
                </a:tc>
                <a:tc>
                  <a:txBody>
                    <a:bodyPr/>
                    <a:lstStyle/>
                    <a:p>
                      <a:pPr algn="ctr">
                        <a:spcAft>
                          <a:spcPts val="0"/>
                        </a:spcAft>
                      </a:pPr>
                      <a:r>
                        <a:rPr lang="ru-RU" sz="1200" dirty="0">
                          <a:latin typeface="Arial" pitchFamily="34" charset="0"/>
                          <a:cs typeface="Arial" pitchFamily="34" charset="0"/>
                        </a:rPr>
                        <a:t>2016</a:t>
                      </a:r>
                      <a:endParaRPr lang="ru-RU" sz="1200" dirty="0">
                        <a:latin typeface="Arial" pitchFamily="34" charset="0"/>
                        <a:ea typeface="Calibri"/>
                        <a:cs typeface="Arial" pitchFamily="34" charset="0"/>
                      </a:endParaRPr>
                    </a:p>
                  </a:txBody>
                  <a:tcPr marL="47161" marR="47161" marT="0" marB="0"/>
                </a:tc>
                <a:tc>
                  <a:txBody>
                    <a:bodyPr/>
                    <a:lstStyle/>
                    <a:p>
                      <a:pPr algn="ctr">
                        <a:spcAft>
                          <a:spcPts val="0"/>
                        </a:spcAft>
                      </a:pPr>
                      <a:r>
                        <a:rPr lang="ru-RU" sz="1200" dirty="0">
                          <a:latin typeface="Arial" pitchFamily="34" charset="0"/>
                          <a:cs typeface="Arial" pitchFamily="34" charset="0"/>
                        </a:rPr>
                        <a:t>2017</a:t>
                      </a:r>
                      <a:endParaRPr lang="ru-RU" sz="1200" dirty="0">
                        <a:latin typeface="Arial" pitchFamily="34" charset="0"/>
                        <a:ea typeface="Calibri"/>
                        <a:cs typeface="Arial" pitchFamily="34" charset="0"/>
                      </a:endParaRPr>
                    </a:p>
                  </a:txBody>
                  <a:tcPr marL="47161" marR="47161" marT="0" marB="0"/>
                </a:tc>
                <a:tc>
                  <a:txBody>
                    <a:bodyPr/>
                    <a:lstStyle/>
                    <a:p>
                      <a:pPr algn="ctr">
                        <a:spcAft>
                          <a:spcPts val="0"/>
                        </a:spcAft>
                      </a:pPr>
                      <a:r>
                        <a:rPr lang="ru-RU" sz="1200" dirty="0">
                          <a:latin typeface="Arial" pitchFamily="34" charset="0"/>
                          <a:cs typeface="Arial" pitchFamily="34" charset="0"/>
                        </a:rPr>
                        <a:t>2018</a:t>
                      </a:r>
                      <a:endParaRPr lang="ru-RU" sz="1200" dirty="0">
                        <a:latin typeface="Arial" pitchFamily="34" charset="0"/>
                        <a:ea typeface="Calibri"/>
                        <a:cs typeface="Arial" pitchFamily="34" charset="0"/>
                      </a:endParaRPr>
                    </a:p>
                  </a:txBody>
                  <a:tcPr marL="47161" marR="47161" marT="0" marB="0"/>
                </a:tc>
                <a:tc>
                  <a:txBody>
                    <a:bodyPr/>
                    <a:lstStyle/>
                    <a:p>
                      <a:pPr algn="ctr">
                        <a:spcAft>
                          <a:spcPts val="0"/>
                        </a:spcAft>
                      </a:pPr>
                      <a:r>
                        <a:rPr lang="ru-RU" sz="1200" dirty="0">
                          <a:latin typeface="Arial" pitchFamily="34" charset="0"/>
                          <a:cs typeface="Arial" pitchFamily="34" charset="0"/>
                        </a:rPr>
                        <a:t>2019</a:t>
                      </a:r>
                      <a:endParaRPr lang="ru-RU" sz="1200" dirty="0">
                        <a:latin typeface="Arial" pitchFamily="34" charset="0"/>
                        <a:ea typeface="Calibri"/>
                        <a:cs typeface="Arial" pitchFamily="34" charset="0"/>
                      </a:endParaRPr>
                    </a:p>
                  </a:txBody>
                  <a:tcPr marL="47161" marR="47161" marT="0" marB="0"/>
                </a:tc>
              </a:tr>
              <a:tr h="248905">
                <a:tc>
                  <a:txBody>
                    <a:bodyPr/>
                    <a:lstStyle/>
                    <a:p>
                      <a:pPr algn="just">
                        <a:spcAft>
                          <a:spcPts val="0"/>
                        </a:spcAft>
                      </a:pPr>
                      <a:r>
                        <a:rPr lang="ru-RU" sz="1450">
                          <a:latin typeface="Arial" pitchFamily="34" charset="0"/>
                          <a:cs typeface="Arial" pitchFamily="34" charset="0"/>
                        </a:rPr>
                        <a:t>Городской конкурс исследовательских работ школьников  «Первые шаги в науку» </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8</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16</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10</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dirty="0">
                          <a:latin typeface="Arial" pitchFamily="34" charset="0"/>
                          <a:cs typeface="Arial" pitchFamily="34" charset="0"/>
                        </a:rPr>
                        <a:t>14</a:t>
                      </a:r>
                      <a:endParaRPr lang="ru-RU" sz="1450" dirty="0">
                        <a:latin typeface="Arial" pitchFamily="34" charset="0"/>
                        <a:ea typeface="Calibri"/>
                        <a:cs typeface="Arial" pitchFamily="34" charset="0"/>
                      </a:endParaRPr>
                    </a:p>
                  </a:txBody>
                  <a:tcPr marL="47161" marR="47161" marT="0" marB="0"/>
                </a:tc>
                <a:tc>
                  <a:txBody>
                    <a:bodyPr/>
                    <a:lstStyle/>
                    <a:p>
                      <a:pPr algn="just">
                        <a:spcAft>
                          <a:spcPts val="0"/>
                        </a:spcAft>
                      </a:pPr>
                      <a:r>
                        <a:rPr lang="ru-RU" sz="1450" dirty="0">
                          <a:latin typeface="Arial" pitchFamily="34" charset="0"/>
                          <a:cs typeface="Arial" pitchFamily="34" charset="0"/>
                        </a:rPr>
                        <a:t>3</a:t>
                      </a:r>
                      <a:endParaRPr lang="ru-RU" sz="1450" dirty="0">
                        <a:latin typeface="Arial" pitchFamily="34" charset="0"/>
                        <a:ea typeface="Calibri"/>
                        <a:cs typeface="Arial" pitchFamily="34" charset="0"/>
                      </a:endParaRPr>
                    </a:p>
                  </a:txBody>
                  <a:tcPr marL="47161" marR="47161" marT="0" marB="0"/>
                </a:tc>
              </a:tr>
              <a:tr h="122269">
                <a:tc>
                  <a:txBody>
                    <a:bodyPr/>
                    <a:lstStyle/>
                    <a:p>
                      <a:pPr algn="just">
                        <a:spcAft>
                          <a:spcPts val="0"/>
                        </a:spcAft>
                      </a:pPr>
                      <a:r>
                        <a:rPr lang="ru-RU" sz="1450">
                          <a:latin typeface="Arial" pitchFamily="34" charset="0"/>
                          <a:cs typeface="Arial" pitchFamily="34" charset="0"/>
                        </a:rPr>
                        <a:t>Городское научное соревнование «Юниор» </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9</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11</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7</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7</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7</a:t>
                      </a:r>
                      <a:endParaRPr lang="ru-RU" sz="1450">
                        <a:latin typeface="Arial" pitchFamily="34" charset="0"/>
                        <a:ea typeface="Calibri"/>
                        <a:cs typeface="Arial" pitchFamily="34" charset="0"/>
                      </a:endParaRPr>
                    </a:p>
                  </a:txBody>
                  <a:tcPr marL="47161" marR="47161" marT="0" marB="0"/>
                </a:tc>
              </a:tr>
              <a:tr h="241919">
                <a:tc>
                  <a:txBody>
                    <a:bodyPr/>
                    <a:lstStyle/>
                    <a:p>
                      <a:pPr algn="just">
                        <a:spcAft>
                          <a:spcPts val="0"/>
                        </a:spcAft>
                      </a:pPr>
                      <a:r>
                        <a:rPr lang="ru-RU" sz="1450" dirty="0">
                          <a:latin typeface="Arial" pitchFamily="34" charset="0"/>
                          <a:cs typeface="Arial" pitchFamily="34" charset="0"/>
                        </a:rPr>
                        <a:t>Городская НПК исследовательских и прикладных работ школьников «Интеллектуал» </a:t>
                      </a:r>
                      <a:endParaRPr lang="ru-RU" sz="1450" dirty="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2</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2</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6</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8</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8</a:t>
                      </a:r>
                      <a:endParaRPr lang="ru-RU" sz="1450">
                        <a:latin typeface="Arial" pitchFamily="34" charset="0"/>
                        <a:ea typeface="Calibri"/>
                        <a:cs typeface="Arial" pitchFamily="34" charset="0"/>
                      </a:endParaRPr>
                    </a:p>
                  </a:txBody>
                  <a:tcPr marL="47161" marR="47161" marT="0" marB="0"/>
                </a:tc>
              </a:tr>
              <a:tr h="115283">
                <a:tc>
                  <a:txBody>
                    <a:bodyPr/>
                    <a:lstStyle/>
                    <a:p>
                      <a:pPr algn="just">
                        <a:spcAft>
                          <a:spcPts val="0"/>
                        </a:spcAft>
                      </a:pPr>
                      <a:r>
                        <a:rPr lang="ru-RU" sz="1450">
                          <a:latin typeface="Arial" pitchFamily="34" charset="0"/>
                          <a:cs typeface="Arial" pitchFamily="34" charset="0"/>
                        </a:rPr>
                        <a:t>Областная научно – практическая конференция «Диалог» </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13</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12</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14</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10</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6</a:t>
                      </a:r>
                      <a:endParaRPr lang="ru-RU" sz="1450">
                        <a:latin typeface="Arial" pitchFamily="34" charset="0"/>
                        <a:ea typeface="Calibri"/>
                        <a:cs typeface="Arial" pitchFamily="34" charset="0"/>
                      </a:endParaRPr>
                    </a:p>
                  </a:txBody>
                  <a:tcPr marL="47161" marR="47161" marT="0" marB="0"/>
                </a:tc>
              </a:tr>
              <a:tr h="240609">
                <a:tc>
                  <a:txBody>
                    <a:bodyPr/>
                    <a:lstStyle/>
                    <a:p>
                      <a:pPr algn="just">
                        <a:spcAft>
                          <a:spcPts val="0"/>
                        </a:spcAft>
                      </a:pPr>
                      <a:r>
                        <a:rPr lang="ru-RU" sz="1450">
                          <a:latin typeface="Arial" pitchFamily="34" charset="0"/>
                          <a:cs typeface="Arial" pitchFamily="34" charset="0"/>
                        </a:rPr>
                        <a:t>Областная НПК исследовательских работ учащихся ОУ Кемеровской области конференция «ЭРУДИТ» </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4</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1</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1</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2</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3</a:t>
                      </a:r>
                      <a:endParaRPr lang="ru-RU" sz="1450">
                        <a:latin typeface="Arial" pitchFamily="34" charset="0"/>
                        <a:ea typeface="Calibri"/>
                        <a:cs typeface="Arial" pitchFamily="34" charset="0"/>
                      </a:endParaRPr>
                    </a:p>
                  </a:txBody>
                  <a:tcPr marL="47161" marR="47161" marT="0" marB="0"/>
                </a:tc>
              </a:tr>
              <a:tr h="120086">
                <a:tc>
                  <a:txBody>
                    <a:bodyPr/>
                    <a:lstStyle/>
                    <a:p>
                      <a:pPr algn="just">
                        <a:spcAft>
                          <a:spcPts val="0"/>
                        </a:spcAft>
                      </a:pPr>
                      <a:r>
                        <a:rPr lang="ru-RU" sz="1450">
                          <a:latin typeface="Arial" pitchFamily="34" charset="0"/>
                          <a:cs typeface="Arial" pitchFamily="34" charset="0"/>
                        </a:rPr>
                        <a:t>Другие конференции</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6</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4</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5</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9 </a:t>
                      </a:r>
                      <a:endParaRPr lang="ru-RU" sz="1450">
                        <a:latin typeface="Arial" pitchFamily="34" charset="0"/>
                        <a:ea typeface="Calibri"/>
                        <a:cs typeface="Arial" pitchFamily="34" charset="0"/>
                      </a:endParaRPr>
                    </a:p>
                  </a:txBody>
                  <a:tcPr marL="47161" marR="47161" marT="0" marB="0"/>
                </a:tc>
                <a:tc>
                  <a:txBody>
                    <a:bodyPr/>
                    <a:lstStyle/>
                    <a:p>
                      <a:pPr algn="just">
                        <a:spcAft>
                          <a:spcPts val="0"/>
                        </a:spcAft>
                      </a:pPr>
                      <a:r>
                        <a:rPr lang="ru-RU" sz="1450">
                          <a:latin typeface="Arial" pitchFamily="34" charset="0"/>
                          <a:cs typeface="Arial" pitchFamily="34" charset="0"/>
                        </a:rPr>
                        <a:t>16</a:t>
                      </a:r>
                      <a:endParaRPr lang="ru-RU" sz="1450">
                        <a:latin typeface="Arial" pitchFamily="34" charset="0"/>
                        <a:ea typeface="Calibri"/>
                        <a:cs typeface="Arial" pitchFamily="34" charset="0"/>
                      </a:endParaRPr>
                    </a:p>
                  </a:txBody>
                  <a:tcPr marL="47161" marR="47161" marT="0" marB="0"/>
                </a:tc>
              </a:tr>
              <a:tr h="115283">
                <a:tc>
                  <a:txBody>
                    <a:bodyPr/>
                    <a:lstStyle/>
                    <a:p>
                      <a:pPr algn="just">
                        <a:spcAft>
                          <a:spcPts val="0"/>
                        </a:spcAft>
                      </a:pPr>
                      <a:r>
                        <a:rPr lang="ru-RU" sz="1450" b="1" dirty="0">
                          <a:latin typeface="Arial" pitchFamily="34" charset="0"/>
                          <a:cs typeface="Arial" pitchFamily="34" charset="0"/>
                        </a:rPr>
                        <a:t>ИТОГО </a:t>
                      </a:r>
                      <a:endParaRPr lang="ru-RU" sz="1450" b="1" dirty="0">
                        <a:latin typeface="Arial" pitchFamily="34" charset="0"/>
                        <a:ea typeface="Calibri"/>
                        <a:cs typeface="Arial" pitchFamily="34" charset="0"/>
                      </a:endParaRPr>
                    </a:p>
                  </a:txBody>
                  <a:tcPr marL="47161" marR="47161" marT="0" marB="0"/>
                </a:tc>
                <a:tc>
                  <a:txBody>
                    <a:bodyPr/>
                    <a:lstStyle/>
                    <a:p>
                      <a:pPr algn="just">
                        <a:spcAft>
                          <a:spcPts val="0"/>
                        </a:spcAft>
                      </a:pPr>
                      <a:r>
                        <a:rPr lang="ru-RU" sz="1450" b="1" dirty="0">
                          <a:latin typeface="Arial" pitchFamily="34" charset="0"/>
                          <a:cs typeface="Arial" pitchFamily="34" charset="0"/>
                        </a:rPr>
                        <a:t>42 </a:t>
                      </a:r>
                      <a:endParaRPr lang="ru-RU" sz="1450" b="1" dirty="0">
                        <a:latin typeface="Arial" pitchFamily="34" charset="0"/>
                        <a:ea typeface="Calibri"/>
                        <a:cs typeface="Arial" pitchFamily="34" charset="0"/>
                      </a:endParaRPr>
                    </a:p>
                  </a:txBody>
                  <a:tcPr marL="47161" marR="47161" marT="0" marB="0"/>
                </a:tc>
                <a:tc>
                  <a:txBody>
                    <a:bodyPr/>
                    <a:lstStyle/>
                    <a:p>
                      <a:pPr algn="just">
                        <a:spcAft>
                          <a:spcPts val="0"/>
                        </a:spcAft>
                      </a:pPr>
                      <a:r>
                        <a:rPr lang="ru-RU" sz="1450" b="1" dirty="0">
                          <a:latin typeface="Arial" pitchFamily="34" charset="0"/>
                          <a:cs typeface="Arial" pitchFamily="34" charset="0"/>
                        </a:rPr>
                        <a:t>46 </a:t>
                      </a:r>
                      <a:endParaRPr lang="ru-RU" sz="1450" b="1" dirty="0">
                        <a:latin typeface="Arial" pitchFamily="34" charset="0"/>
                        <a:ea typeface="Calibri"/>
                        <a:cs typeface="Arial" pitchFamily="34" charset="0"/>
                      </a:endParaRPr>
                    </a:p>
                  </a:txBody>
                  <a:tcPr marL="47161" marR="47161" marT="0" marB="0"/>
                </a:tc>
                <a:tc>
                  <a:txBody>
                    <a:bodyPr/>
                    <a:lstStyle/>
                    <a:p>
                      <a:pPr algn="just">
                        <a:spcAft>
                          <a:spcPts val="0"/>
                        </a:spcAft>
                      </a:pPr>
                      <a:r>
                        <a:rPr lang="ru-RU" sz="1450" b="1" dirty="0">
                          <a:latin typeface="Arial" pitchFamily="34" charset="0"/>
                          <a:cs typeface="Arial" pitchFamily="34" charset="0"/>
                        </a:rPr>
                        <a:t>43</a:t>
                      </a:r>
                      <a:endParaRPr lang="ru-RU" sz="1450" b="1" dirty="0">
                        <a:latin typeface="Arial" pitchFamily="34" charset="0"/>
                        <a:ea typeface="Calibri"/>
                        <a:cs typeface="Arial" pitchFamily="34" charset="0"/>
                      </a:endParaRPr>
                    </a:p>
                  </a:txBody>
                  <a:tcPr marL="47161" marR="47161" marT="0" marB="0"/>
                </a:tc>
                <a:tc>
                  <a:txBody>
                    <a:bodyPr/>
                    <a:lstStyle/>
                    <a:p>
                      <a:pPr algn="just">
                        <a:spcAft>
                          <a:spcPts val="0"/>
                        </a:spcAft>
                      </a:pPr>
                      <a:r>
                        <a:rPr lang="ru-RU" sz="1450" b="1" dirty="0">
                          <a:latin typeface="Arial" pitchFamily="34" charset="0"/>
                          <a:cs typeface="Arial" pitchFamily="34" charset="0"/>
                        </a:rPr>
                        <a:t>50 </a:t>
                      </a:r>
                      <a:endParaRPr lang="ru-RU" sz="1450" b="1" dirty="0">
                        <a:latin typeface="Arial" pitchFamily="34" charset="0"/>
                        <a:ea typeface="Calibri"/>
                        <a:cs typeface="Arial" pitchFamily="34" charset="0"/>
                      </a:endParaRPr>
                    </a:p>
                  </a:txBody>
                  <a:tcPr marL="47161" marR="47161" marT="0" marB="0"/>
                </a:tc>
                <a:tc>
                  <a:txBody>
                    <a:bodyPr/>
                    <a:lstStyle/>
                    <a:p>
                      <a:pPr algn="just">
                        <a:spcAft>
                          <a:spcPts val="0"/>
                        </a:spcAft>
                      </a:pPr>
                      <a:r>
                        <a:rPr lang="ru-RU" sz="1450" b="1" dirty="0">
                          <a:latin typeface="Arial" pitchFamily="34" charset="0"/>
                          <a:cs typeface="Arial" pitchFamily="34" charset="0"/>
                        </a:rPr>
                        <a:t>43</a:t>
                      </a:r>
                      <a:endParaRPr lang="ru-RU" sz="1450" b="1" dirty="0">
                        <a:latin typeface="Arial" pitchFamily="34" charset="0"/>
                        <a:ea typeface="Calibri"/>
                        <a:cs typeface="Arial" pitchFamily="34" charset="0"/>
                      </a:endParaRPr>
                    </a:p>
                  </a:txBody>
                  <a:tcPr marL="47161" marR="47161" marT="0" marB="0"/>
                </a:tc>
              </a:tr>
            </a:tbl>
          </a:graphicData>
        </a:graphic>
      </p:graphicFrame>
      <p:pic>
        <p:nvPicPr>
          <p:cNvPr id="18" name="Picture 2" descr="B:\СОХРАНЯТЬ ЗДЕСЬ\документы рабочие\Королёвские чтения\Королёвские  2014\фото НОУ и НПК\Заседание НОУ физиков.JPG"/>
          <p:cNvPicPr>
            <a:picLocks noGrp="1" noChangeAspect="1" noChangeArrowheads="1"/>
          </p:cNvPicPr>
          <p:nvPr>
            <p:ph sz="half" idx="4294967295"/>
          </p:nvPr>
        </p:nvPicPr>
        <p:blipFill>
          <a:blip r:embed="rId5"/>
          <a:srcRect/>
          <a:stretch>
            <a:fillRect/>
          </a:stretch>
        </p:blipFill>
        <p:spPr>
          <a:xfrm>
            <a:off x="71406" y="4572008"/>
            <a:ext cx="2857520" cy="2143140"/>
          </a:xfrm>
          <a:prstGeom prst="rect">
            <a:avLst/>
          </a:prstGeom>
          <a:ln>
            <a:noFill/>
          </a:ln>
          <a:effectLst>
            <a:softEdge rad="112500"/>
          </a:effectLst>
        </p:spPr>
      </p:pic>
      <p:pic>
        <p:nvPicPr>
          <p:cNvPr id="19" name="Picture 3" descr="B:\СОХРАНЯТЬ ЗДЕСЬ\документы рабочие\Королёвские чтения\Королёвские  2014\фото НОУ и НПК\работа НОУ химиков.JPG"/>
          <p:cNvPicPr>
            <a:picLocks noChangeAspect="1" noChangeArrowheads="1"/>
          </p:cNvPicPr>
          <p:nvPr/>
        </p:nvPicPr>
        <p:blipFill>
          <a:blip r:embed="rId6" cstate="print"/>
          <a:srcRect/>
          <a:stretch>
            <a:fillRect/>
          </a:stretch>
        </p:blipFill>
        <p:spPr bwMode="auto">
          <a:xfrm>
            <a:off x="2881333" y="4572008"/>
            <a:ext cx="3047989" cy="2285992"/>
          </a:xfrm>
          <a:prstGeom prst="rect">
            <a:avLst/>
          </a:prstGeom>
          <a:ln>
            <a:noFill/>
          </a:ln>
          <a:effectLst>
            <a:softEdge rad="112500"/>
          </a:effectLst>
        </p:spPr>
      </p:pic>
      <p:pic>
        <p:nvPicPr>
          <p:cNvPr id="20" name="Picture 2" descr="C:\Users\o.kultaeva\Desktop\Летняя школа 2016\6 июня\DSC_0790.JPG"/>
          <p:cNvPicPr>
            <a:picLocks noGrp="1" noChangeAspect="1" noChangeArrowheads="1"/>
          </p:cNvPicPr>
          <p:nvPr>
            <p:ph sz="half" idx="1"/>
          </p:nvPr>
        </p:nvPicPr>
        <p:blipFill>
          <a:blip r:embed="rId7"/>
          <a:srcRect t="24695" b="34299"/>
          <a:stretch>
            <a:fillRect/>
          </a:stretch>
        </p:blipFill>
        <p:spPr>
          <a:xfrm>
            <a:off x="5929322" y="4572008"/>
            <a:ext cx="3135799" cy="2285992"/>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grpSp>
        <p:nvGrpSpPr>
          <p:cNvPr id="4"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669177"/>
            <a:ext cx="8786874" cy="830997"/>
          </a:xfrm>
          <a:prstGeom prst="rect">
            <a:avLst/>
          </a:prstGeom>
          <a:noFill/>
        </p:spPr>
        <p:txBody>
          <a:bodyPr wrap="square" lIns="91440" tIns="45720" rIns="91440" bIns="45720">
            <a:spAutoFit/>
          </a:bodyPr>
          <a:lstStyle/>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История </a:t>
            </a:r>
          </a:p>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образовательной организации</a:t>
            </a:r>
            <a:endParaRPr lang="ru-RU"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2" name="Прямоугольник 11"/>
          <p:cNvSpPr/>
          <p:nvPr/>
        </p:nvSpPr>
        <p:spPr>
          <a:xfrm>
            <a:off x="1857356" y="1500174"/>
            <a:ext cx="5500726" cy="338554"/>
          </a:xfrm>
          <a:prstGeom prst="rect">
            <a:avLst/>
          </a:prstGeom>
          <a:noFill/>
        </p:spPr>
        <p:txBody>
          <a:bodyPr wrap="square">
            <a:spAutoFit/>
          </a:bodyPr>
          <a:lstStyle/>
          <a:p>
            <a:pPr>
              <a:defRPr/>
            </a:pPr>
            <a:r>
              <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1974 год – </a:t>
            </a:r>
            <a:r>
              <a:rPr lang="ru-RU" sz="1600" b="1" dirty="0" err="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год</a:t>
            </a:r>
            <a:r>
              <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постройки </a:t>
            </a: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нового здания лицея</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3" name="Прямоугольник 12"/>
          <p:cNvSpPr/>
          <p:nvPr/>
        </p:nvSpPr>
        <p:spPr>
          <a:xfrm>
            <a:off x="1928794" y="1785926"/>
            <a:ext cx="5500726" cy="369332"/>
          </a:xfrm>
          <a:prstGeom prst="rect">
            <a:avLst/>
          </a:prstGeom>
          <a:noFill/>
        </p:spPr>
        <p:txBody>
          <a:bodyPr wrap="square">
            <a:spAutoFit/>
          </a:bodyPr>
          <a:lstStyle/>
          <a:p>
            <a:pPr>
              <a:defRPr/>
            </a:pP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Численность обучающихся 700 человек</a:t>
            </a:r>
            <a:endParaRPr lang="ru-RU"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4" name="Picture 4" descr="http://lycey23.ru/images/photos/31k.JPG"/>
          <p:cNvPicPr>
            <a:picLocks noChangeAspect="1" noChangeArrowheads="1"/>
          </p:cNvPicPr>
          <p:nvPr/>
        </p:nvPicPr>
        <p:blipFill>
          <a:blip r:embed="rId5"/>
          <a:srcRect/>
          <a:stretch>
            <a:fillRect/>
          </a:stretch>
        </p:blipFill>
        <p:spPr bwMode="auto">
          <a:xfrm>
            <a:off x="0" y="4822061"/>
            <a:ext cx="2809868" cy="2107401"/>
          </a:xfrm>
          <a:prstGeom prst="rect">
            <a:avLst/>
          </a:prstGeom>
          <a:ln>
            <a:noFill/>
          </a:ln>
          <a:effectLst>
            <a:softEdge rad="112500"/>
          </a:effectLst>
        </p:spPr>
      </p:pic>
      <p:pic>
        <p:nvPicPr>
          <p:cNvPr id="16" name="Picture 8" descr="http://lycey23.ru/images/2015-2016-photos/24.08.16_6.JPG"/>
          <p:cNvPicPr>
            <a:picLocks noChangeAspect="1" noChangeArrowheads="1"/>
          </p:cNvPicPr>
          <p:nvPr/>
        </p:nvPicPr>
        <p:blipFill>
          <a:blip r:embed="rId6"/>
          <a:srcRect/>
          <a:stretch>
            <a:fillRect/>
          </a:stretch>
        </p:blipFill>
        <p:spPr bwMode="auto">
          <a:xfrm>
            <a:off x="6286480" y="4784999"/>
            <a:ext cx="2857520" cy="2144463"/>
          </a:xfrm>
          <a:prstGeom prst="rect">
            <a:avLst/>
          </a:prstGeom>
          <a:ln>
            <a:noFill/>
          </a:ln>
          <a:effectLst>
            <a:softEdge rad="112500"/>
          </a:effectLst>
        </p:spPr>
      </p:pic>
      <p:pic>
        <p:nvPicPr>
          <p:cNvPr id="15" name="Picture 6" descr="http://lycey23.ru/images/2014-2015-photos/26.0915.JPG"/>
          <p:cNvPicPr>
            <a:picLocks noChangeAspect="1" noChangeArrowheads="1"/>
          </p:cNvPicPr>
          <p:nvPr/>
        </p:nvPicPr>
        <p:blipFill>
          <a:blip r:embed="rId7"/>
          <a:srcRect t="54688" r="46289"/>
          <a:stretch>
            <a:fillRect/>
          </a:stretch>
        </p:blipFill>
        <p:spPr bwMode="auto">
          <a:xfrm>
            <a:off x="4786314" y="3097787"/>
            <a:ext cx="3571900" cy="2260039"/>
          </a:xfrm>
          <a:prstGeom prst="rect">
            <a:avLst/>
          </a:prstGeom>
          <a:ln>
            <a:noFill/>
          </a:ln>
          <a:effectLst>
            <a:softEdge rad="112500"/>
          </a:effectLst>
        </p:spPr>
      </p:pic>
      <p:pic>
        <p:nvPicPr>
          <p:cNvPr id="55298" name="Picture 2" descr="\\files\!!!Для Всех!!!\ПОЛУХИНА П.А\лицей23.jpg"/>
          <p:cNvPicPr>
            <a:picLocks noChangeAspect="1" noChangeArrowheads="1"/>
          </p:cNvPicPr>
          <p:nvPr/>
        </p:nvPicPr>
        <p:blipFill>
          <a:blip r:embed="rId8"/>
          <a:srcRect b="7961"/>
          <a:stretch>
            <a:fillRect/>
          </a:stretch>
        </p:blipFill>
        <p:spPr bwMode="auto">
          <a:xfrm>
            <a:off x="857224" y="3028089"/>
            <a:ext cx="3375006" cy="2329737"/>
          </a:xfrm>
          <a:prstGeom prst="rect">
            <a:avLst/>
          </a:prstGeom>
          <a:ln>
            <a:noFill/>
          </a:ln>
          <a:effectLst>
            <a:softEdge rad="112500"/>
          </a:effectLst>
        </p:spPr>
      </p:pic>
      <p:pic>
        <p:nvPicPr>
          <p:cNvPr id="55300" name="Picture 4" descr="http://lycey23.ru/images/bibl1.jpg"/>
          <p:cNvPicPr>
            <a:picLocks noChangeAspect="1" noChangeArrowheads="1"/>
          </p:cNvPicPr>
          <p:nvPr/>
        </p:nvPicPr>
        <p:blipFill>
          <a:blip r:embed="rId9"/>
          <a:srcRect l="2086" t="1521" r="4033" b="5679"/>
          <a:stretch>
            <a:fillRect/>
          </a:stretch>
        </p:blipFill>
        <p:spPr bwMode="auto">
          <a:xfrm>
            <a:off x="2928926" y="4702184"/>
            <a:ext cx="3286148" cy="2227278"/>
          </a:xfrm>
          <a:prstGeom prst="rect">
            <a:avLst/>
          </a:prstGeom>
          <a:ln>
            <a:noFill/>
          </a:ln>
          <a:effectLst>
            <a:softEdge rad="112500"/>
          </a:effectLst>
        </p:spPr>
      </p:pic>
      <p:sp>
        <p:nvSpPr>
          <p:cNvPr id="19" name="TextBox 18"/>
          <p:cNvSpPr txBox="1"/>
          <p:nvPr/>
        </p:nvSpPr>
        <p:spPr>
          <a:xfrm>
            <a:off x="0" y="2143116"/>
            <a:ext cx="9144000" cy="1077218"/>
          </a:xfrm>
          <a:prstGeom prst="rect">
            <a:avLst/>
          </a:prstGeom>
          <a:noFill/>
        </p:spPr>
        <p:txBody>
          <a:bodyPr wrap="square" rtlCol="0">
            <a:spAutoFit/>
          </a:bodyPr>
          <a:lstStyle/>
          <a:p>
            <a:pPr algn="just"/>
            <a:r>
              <a:rPr lang="ru-RU" sz="1600" dirty="0" smtClean="0">
                <a:solidFill>
                  <a:srgbClr val="002060"/>
                </a:solidFill>
                <a:latin typeface="Arial" pitchFamily="34" charset="0"/>
                <a:cs typeface="Arial" pitchFamily="34" charset="0"/>
              </a:rPr>
              <a:t>В лицее 37 учебных кабинетов, два компьютерных класса, два спортивных зала, лыжная база, тренажерный зал, библиотека, читальный зал, музей П.А. Чернова, актовый зал, кабинет психолога,  медицинские кабинеты,  методический кабинет, Центр профессий будущего, специализированные кабинеты физики, химии с лабораториями и др.</a:t>
            </a:r>
            <a:endParaRPr lang="ru-RU" sz="16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познавательных и творческих способностей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22" name="Прямоугольник 21"/>
          <p:cNvSpPr/>
          <p:nvPr/>
        </p:nvSpPr>
        <p:spPr>
          <a:xfrm>
            <a:off x="142844" y="1876000"/>
            <a:ext cx="9286940" cy="338554"/>
          </a:xfrm>
          <a:prstGeom prst="rect">
            <a:avLst/>
          </a:prstGeom>
        </p:spPr>
        <p:txBody>
          <a:bodyPr wrap="square">
            <a:spAutoFit/>
          </a:bodyPr>
          <a:lstStyle/>
          <a:p>
            <a:pPr algn="ctr">
              <a:defRPr/>
            </a:pP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Результаты творческой деятельности учащихся</a:t>
            </a:r>
          </a:p>
        </p:txBody>
      </p:sp>
      <p:sp>
        <p:nvSpPr>
          <p:cNvPr id="23" name="Прямоугольник 22"/>
          <p:cNvSpPr/>
          <p:nvPr/>
        </p:nvSpPr>
        <p:spPr>
          <a:xfrm>
            <a:off x="0" y="2590380"/>
            <a:ext cx="9286940" cy="338554"/>
          </a:xfrm>
          <a:prstGeom prst="rect">
            <a:avLst/>
          </a:prstGeom>
        </p:spPr>
        <p:txBody>
          <a:bodyPr wrap="square">
            <a:spAutoFit/>
          </a:bodyPr>
          <a:lstStyle/>
          <a:p>
            <a:pPr algn="ctr">
              <a:defRPr/>
            </a:pPr>
            <a:r>
              <a:rPr lang="ru-RU" sz="16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Областной конкурс «Достижения юных» с вручением губернаторской премии</a:t>
            </a:r>
            <a:endParaRPr lang="ru-RU" sz="16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24" name="Прямоугольник 23"/>
          <p:cNvSpPr/>
          <p:nvPr/>
        </p:nvSpPr>
        <p:spPr>
          <a:xfrm>
            <a:off x="285720" y="2248579"/>
            <a:ext cx="8786842" cy="323165"/>
          </a:xfrm>
          <a:prstGeom prst="rect">
            <a:avLst/>
          </a:prstGeom>
        </p:spPr>
        <p:txBody>
          <a:bodyPr wrap="square">
            <a:spAutoFit/>
          </a:bodyPr>
          <a:lstStyle/>
          <a:p>
            <a:r>
              <a:rPr lang="ru-RU" sz="1500" b="1" dirty="0" err="1" smtClean="0">
                <a:solidFill>
                  <a:srgbClr val="002060"/>
                </a:solidFill>
                <a:latin typeface="Arial" pitchFamily="34" charset="0"/>
                <a:cs typeface="Arial" pitchFamily="34" charset="0"/>
              </a:rPr>
              <a:t>Куксина</a:t>
            </a:r>
            <a:r>
              <a:rPr lang="ru-RU" sz="1500" b="1" dirty="0" smtClean="0">
                <a:solidFill>
                  <a:srgbClr val="002060"/>
                </a:solidFill>
                <a:latin typeface="Arial" pitchFamily="34" charset="0"/>
                <a:cs typeface="Arial" pitchFamily="34" charset="0"/>
              </a:rPr>
              <a:t> София – лауреат премии президента РФ по поддержке талантливой молодёжи </a:t>
            </a:r>
            <a:endParaRPr lang="ru-RU" sz="1500" b="1" dirty="0">
              <a:solidFill>
                <a:srgbClr val="002060"/>
              </a:solidFill>
              <a:latin typeface="Arial" pitchFamily="34" charset="0"/>
              <a:cs typeface="Arial" pitchFamily="34" charset="0"/>
            </a:endParaRPr>
          </a:p>
        </p:txBody>
      </p:sp>
      <p:graphicFrame>
        <p:nvGraphicFramePr>
          <p:cNvPr id="25" name="Таблица 24"/>
          <p:cNvGraphicFramePr>
            <a:graphicFrameLocks noGrp="1"/>
          </p:cNvGraphicFramePr>
          <p:nvPr>
            <p:extLst>
              <p:ext uri="{D42A27DB-BD31-4B8C-83A1-F6EECF244321}">
                <p14:modId xmlns:p14="http://schemas.microsoft.com/office/powerpoint/2010/main" val="2916856508"/>
              </p:ext>
            </p:extLst>
          </p:nvPr>
        </p:nvGraphicFramePr>
        <p:xfrm>
          <a:off x="214282" y="3031822"/>
          <a:ext cx="8786874" cy="2003110"/>
        </p:xfrm>
        <a:graphic>
          <a:graphicData uri="http://schemas.openxmlformats.org/drawingml/2006/table">
            <a:tbl>
              <a:tblPr>
                <a:tableStyleId>{3C2FFA5D-87B4-456A-9821-1D502468CF0F}</a:tableStyleId>
              </a:tblPr>
              <a:tblGrid>
                <a:gridCol w="500066"/>
                <a:gridCol w="2921548"/>
                <a:gridCol w="1008112"/>
                <a:gridCol w="4357148"/>
              </a:tblGrid>
              <a:tr h="357190">
                <a:tc>
                  <a:txBody>
                    <a:bodyPr/>
                    <a:lstStyle/>
                    <a:p>
                      <a:pPr algn="ctr">
                        <a:spcAft>
                          <a:spcPts val="0"/>
                        </a:spcAft>
                      </a:pPr>
                      <a:r>
                        <a:rPr lang="ru-RU" sz="1800" dirty="0">
                          <a:latin typeface="Arial" pitchFamily="34" charset="0"/>
                          <a:cs typeface="Arial" pitchFamily="34" charset="0"/>
                        </a:rPr>
                        <a:t>№ </a:t>
                      </a:r>
                      <a:endParaRPr lang="ru-RU" sz="1800" dirty="0">
                        <a:latin typeface="Arial" pitchFamily="34" charset="0"/>
                        <a:ea typeface="Calibri"/>
                        <a:cs typeface="Arial" pitchFamily="34" charset="0"/>
                      </a:endParaRPr>
                    </a:p>
                  </a:txBody>
                  <a:tcPr marL="58263" marR="58263" marT="0" marB="0"/>
                </a:tc>
                <a:tc>
                  <a:txBody>
                    <a:bodyPr/>
                    <a:lstStyle/>
                    <a:p>
                      <a:pPr algn="ctr">
                        <a:spcAft>
                          <a:spcPts val="0"/>
                        </a:spcAft>
                      </a:pPr>
                      <a:r>
                        <a:rPr lang="ru-RU" sz="1800" dirty="0">
                          <a:latin typeface="Arial" pitchFamily="34" charset="0"/>
                          <a:cs typeface="Arial" pitchFamily="34" charset="0"/>
                        </a:rPr>
                        <a:t>Ф.И. </a:t>
                      </a:r>
                      <a:endParaRPr lang="ru-RU" sz="1800" dirty="0">
                        <a:latin typeface="Arial" pitchFamily="34" charset="0"/>
                        <a:ea typeface="Calibri"/>
                        <a:cs typeface="Arial" pitchFamily="34" charset="0"/>
                      </a:endParaRPr>
                    </a:p>
                  </a:txBody>
                  <a:tcPr marL="58263" marR="58263" marT="0" marB="0"/>
                </a:tc>
                <a:tc>
                  <a:txBody>
                    <a:bodyPr/>
                    <a:lstStyle/>
                    <a:p>
                      <a:pPr algn="ctr">
                        <a:spcAft>
                          <a:spcPts val="0"/>
                        </a:spcAft>
                      </a:pPr>
                      <a:r>
                        <a:rPr lang="ru-RU" sz="1800" dirty="0" smtClean="0">
                          <a:latin typeface="Arial" pitchFamily="34" charset="0"/>
                          <a:cs typeface="Arial" pitchFamily="34" charset="0"/>
                        </a:rPr>
                        <a:t>Класс</a:t>
                      </a:r>
                      <a:endParaRPr lang="ru-RU" sz="1800" dirty="0">
                        <a:latin typeface="Arial" pitchFamily="34" charset="0"/>
                        <a:ea typeface="Calibri"/>
                        <a:cs typeface="Arial" pitchFamily="34" charset="0"/>
                      </a:endParaRPr>
                    </a:p>
                  </a:txBody>
                  <a:tcPr marL="58263" marR="58263" marT="0" marB="0"/>
                </a:tc>
                <a:tc>
                  <a:txBody>
                    <a:bodyPr/>
                    <a:lstStyle/>
                    <a:p>
                      <a:pPr algn="ctr">
                        <a:spcAft>
                          <a:spcPts val="0"/>
                        </a:spcAft>
                      </a:pPr>
                      <a:r>
                        <a:rPr lang="ru-RU" sz="1800" dirty="0">
                          <a:latin typeface="Arial" pitchFamily="34" charset="0"/>
                          <a:cs typeface="Arial" pitchFamily="34" charset="0"/>
                        </a:rPr>
                        <a:t>Номинация </a:t>
                      </a:r>
                      <a:endParaRPr lang="ru-RU" sz="1800" dirty="0">
                        <a:latin typeface="Arial" pitchFamily="34" charset="0"/>
                        <a:ea typeface="Calibri"/>
                        <a:cs typeface="Arial" pitchFamily="34" charset="0"/>
                      </a:endParaRPr>
                    </a:p>
                  </a:txBody>
                  <a:tcPr marL="58263" marR="58263" marT="0" marB="0"/>
                </a:tc>
              </a:tr>
              <a:tr h="284840">
                <a:tc>
                  <a:txBody>
                    <a:bodyPr/>
                    <a:lstStyle/>
                    <a:p>
                      <a:pPr algn="just">
                        <a:spcAft>
                          <a:spcPts val="0"/>
                        </a:spcAft>
                      </a:pPr>
                      <a:r>
                        <a:rPr lang="ru-RU" sz="1800">
                          <a:latin typeface="Arial" pitchFamily="34" charset="0"/>
                          <a:cs typeface="Arial" pitchFamily="34" charset="0"/>
                        </a:rPr>
                        <a:t>1</a:t>
                      </a:r>
                      <a:endParaRPr lang="ru-RU" sz="1800">
                        <a:latin typeface="Arial" pitchFamily="34" charset="0"/>
                        <a:ea typeface="Calibri"/>
                        <a:cs typeface="Arial" pitchFamily="34" charset="0"/>
                      </a:endParaRPr>
                    </a:p>
                  </a:txBody>
                  <a:tcPr marL="58263" marR="58263" marT="0" marB="0"/>
                </a:tc>
                <a:tc>
                  <a:txBody>
                    <a:bodyPr/>
                    <a:lstStyle/>
                    <a:p>
                      <a:pPr algn="just">
                        <a:spcAft>
                          <a:spcPts val="0"/>
                        </a:spcAft>
                      </a:pPr>
                      <a:r>
                        <a:rPr lang="ru-RU" sz="1800" dirty="0">
                          <a:latin typeface="Arial" pitchFamily="34" charset="0"/>
                          <a:cs typeface="Arial" pitchFamily="34" charset="0"/>
                        </a:rPr>
                        <a:t>Зырянов Павел</a:t>
                      </a:r>
                    </a:p>
                    <a:p>
                      <a:pPr algn="just">
                        <a:spcAft>
                          <a:spcPts val="0"/>
                        </a:spcAft>
                      </a:pPr>
                      <a:r>
                        <a:rPr lang="ru-RU" sz="1800" dirty="0">
                          <a:latin typeface="Arial" pitchFamily="34" charset="0"/>
                          <a:cs typeface="Arial" pitchFamily="34" charset="0"/>
                        </a:rPr>
                        <a:t>Лапин Семён </a:t>
                      </a:r>
                      <a:endParaRPr lang="ru-RU" sz="1800" dirty="0">
                        <a:latin typeface="Arial" pitchFamily="34" charset="0"/>
                        <a:ea typeface="Calibri"/>
                        <a:cs typeface="Arial" pitchFamily="34" charset="0"/>
                      </a:endParaRPr>
                    </a:p>
                  </a:txBody>
                  <a:tcPr marL="58263" marR="58263" marT="0" marB="0"/>
                </a:tc>
                <a:tc>
                  <a:txBody>
                    <a:bodyPr/>
                    <a:lstStyle/>
                    <a:p>
                      <a:pPr algn="just">
                        <a:spcAft>
                          <a:spcPts val="0"/>
                        </a:spcAft>
                      </a:pPr>
                      <a:r>
                        <a:rPr lang="ru-RU" sz="1800">
                          <a:latin typeface="Arial" pitchFamily="34" charset="0"/>
                          <a:cs typeface="Arial" pitchFamily="34" charset="0"/>
                        </a:rPr>
                        <a:t>8 </a:t>
                      </a:r>
                    </a:p>
                    <a:p>
                      <a:pPr algn="just">
                        <a:spcAft>
                          <a:spcPts val="0"/>
                        </a:spcAft>
                      </a:pPr>
                      <a:r>
                        <a:rPr lang="ru-RU" sz="1800">
                          <a:latin typeface="Arial" pitchFamily="34" charset="0"/>
                          <a:cs typeface="Arial" pitchFamily="34" charset="0"/>
                        </a:rPr>
                        <a:t>7 </a:t>
                      </a:r>
                      <a:endParaRPr lang="ru-RU" sz="1800">
                        <a:latin typeface="Arial" pitchFamily="34" charset="0"/>
                        <a:ea typeface="Calibri"/>
                        <a:cs typeface="Arial" pitchFamily="34" charset="0"/>
                      </a:endParaRPr>
                    </a:p>
                  </a:txBody>
                  <a:tcPr marL="58263" marR="58263" marT="0" marB="0"/>
                </a:tc>
                <a:tc>
                  <a:txBody>
                    <a:bodyPr/>
                    <a:lstStyle/>
                    <a:p>
                      <a:pPr algn="just">
                        <a:spcAft>
                          <a:spcPts val="0"/>
                        </a:spcAft>
                      </a:pPr>
                      <a:r>
                        <a:rPr lang="ru-RU" sz="1800" dirty="0">
                          <a:latin typeface="Arial" pitchFamily="34" charset="0"/>
                          <a:cs typeface="Arial" pitchFamily="34" charset="0"/>
                        </a:rPr>
                        <a:t>Исследовательская деятельность </a:t>
                      </a:r>
                    </a:p>
                    <a:p>
                      <a:pPr algn="just">
                        <a:spcAft>
                          <a:spcPts val="0"/>
                        </a:spcAft>
                      </a:pPr>
                      <a:r>
                        <a:rPr lang="ru-RU" sz="1800" dirty="0">
                          <a:latin typeface="Arial" pitchFamily="34" charset="0"/>
                          <a:cs typeface="Arial" pitchFamily="34" charset="0"/>
                        </a:rPr>
                        <a:t>С</a:t>
                      </a:r>
                      <a:r>
                        <a:rPr lang="ru-RU" sz="1800" dirty="0" smtClean="0">
                          <a:latin typeface="Arial" pitchFamily="34" charset="0"/>
                          <a:cs typeface="Arial" pitchFamily="34" charset="0"/>
                        </a:rPr>
                        <a:t>порт </a:t>
                      </a:r>
                      <a:endParaRPr lang="ru-RU" sz="1800" dirty="0">
                        <a:latin typeface="Arial" pitchFamily="34" charset="0"/>
                        <a:ea typeface="Calibri"/>
                        <a:cs typeface="Arial" pitchFamily="34" charset="0"/>
                      </a:endParaRPr>
                    </a:p>
                  </a:txBody>
                  <a:tcPr marL="58263" marR="58263" marT="0" marB="0"/>
                </a:tc>
              </a:tr>
              <a:tr h="284840">
                <a:tc>
                  <a:txBody>
                    <a:bodyPr/>
                    <a:lstStyle/>
                    <a:p>
                      <a:pPr algn="just">
                        <a:spcAft>
                          <a:spcPts val="0"/>
                        </a:spcAft>
                      </a:pPr>
                      <a:r>
                        <a:rPr lang="ru-RU" sz="1800">
                          <a:latin typeface="Arial" pitchFamily="34" charset="0"/>
                          <a:cs typeface="Arial" pitchFamily="34" charset="0"/>
                        </a:rPr>
                        <a:t>2</a:t>
                      </a:r>
                      <a:endParaRPr lang="ru-RU" sz="1800">
                        <a:latin typeface="Arial" pitchFamily="34" charset="0"/>
                        <a:ea typeface="Calibri"/>
                        <a:cs typeface="Arial" pitchFamily="34" charset="0"/>
                      </a:endParaRPr>
                    </a:p>
                  </a:txBody>
                  <a:tcPr marL="58263" marR="58263" marT="0" marB="0"/>
                </a:tc>
                <a:tc>
                  <a:txBody>
                    <a:bodyPr/>
                    <a:lstStyle/>
                    <a:p>
                      <a:pPr algn="just">
                        <a:spcAft>
                          <a:spcPts val="0"/>
                        </a:spcAft>
                      </a:pPr>
                      <a:r>
                        <a:rPr lang="ru-RU" sz="1800" dirty="0" err="1">
                          <a:latin typeface="Arial" pitchFamily="34" charset="0"/>
                          <a:cs typeface="Arial" pitchFamily="34" charset="0"/>
                        </a:rPr>
                        <a:t>Цыплина</a:t>
                      </a:r>
                      <a:r>
                        <a:rPr lang="ru-RU" sz="1800" dirty="0">
                          <a:latin typeface="Arial" pitchFamily="34" charset="0"/>
                          <a:cs typeface="Arial" pitchFamily="34" charset="0"/>
                        </a:rPr>
                        <a:t> Екатерина </a:t>
                      </a:r>
                    </a:p>
                    <a:p>
                      <a:pPr algn="just">
                        <a:spcAft>
                          <a:spcPts val="0"/>
                        </a:spcAft>
                      </a:pPr>
                      <a:r>
                        <a:rPr lang="ru-RU" sz="1800" dirty="0">
                          <a:latin typeface="Arial" pitchFamily="34" charset="0"/>
                          <a:cs typeface="Arial" pitchFamily="34" charset="0"/>
                        </a:rPr>
                        <a:t>Шестаков Данил </a:t>
                      </a:r>
                      <a:endParaRPr lang="ru-RU" sz="1800" dirty="0">
                        <a:latin typeface="Arial" pitchFamily="34" charset="0"/>
                        <a:ea typeface="Calibri"/>
                        <a:cs typeface="Arial" pitchFamily="34" charset="0"/>
                      </a:endParaRPr>
                    </a:p>
                  </a:txBody>
                  <a:tcPr marL="58263" marR="58263" marT="0" marB="0"/>
                </a:tc>
                <a:tc>
                  <a:txBody>
                    <a:bodyPr/>
                    <a:lstStyle/>
                    <a:p>
                      <a:pPr algn="just">
                        <a:spcAft>
                          <a:spcPts val="0"/>
                        </a:spcAft>
                      </a:pPr>
                      <a:r>
                        <a:rPr lang="ru-RU" sz="1800" dirty="0">
                          <a:latin typeface="Arial" pitchFamily="34" charset="0"/>
                          <a:cs typeface="Arial" pitchFamily="34" charset="0"/>
                        </a:rPr>
                        <a:t>10 </a:t>
                      </a:r>
                    </a:p>
                    <a:p>
                      <a:pPr algn="just">
                        <a:spcAft>
                          <a:spcPts val="0"/>
                        </a:spcAft>
                      </a:pPr>
                      <a:r>
                        <a:rPr lang="ru-RU" sz="1800" dirty="0">
                          <a:latin typeface="Arial" pitchFamily="34" charset="0"/>
                          <a:cs typeface="Arial" pitchFamily="34" charset="0"/>
                        </a:rPr>
                        <a:t>7 </a:t>
                      </a:r>
                      <a:endParaRPr lang="ru-RU" sz="1800" dirty="0">
                        <a:latin typeface="Arial" pitchFamily="34" charset="0"/>
                        <a:ea typeface="Calibri"/>
                        <a:cs typeface="Arial" pitchFamily="34" charset="0"/>
                      </a:endParaRPr>
                    </a:p>
                  </a:txBody>
                  <a:tcPr marL="58263" marR="58263" marT="0" marB="0"/>
                </a:tc>
                <a:tc>
                  <a:txBody>
                    <a:bodyPr/>
                    <a:lstStyle/>
                    <a:p>
                      <a:pPr algn="just">
                        <a:spcAft>
                          <a:spcPts val="0"/>
                        </a:spcAft>
                      </a:pPr>
                      <a:r>
                        <a:rPr lang="ru-RU" sz="1800" dirty="0">
                          <a:latin typeface="Arial" pitchFamily="34" charset="0"/>
                          <a:cs typeface="Arial" pitchFamily="34" charset="0"/>
                        </a:rPr>
                        <a:t>Спорт </a:t>
                      </a:r>
                    </a:p>
                    <a:p>
                      <a:pPr algn="just">
                        <a:spcAft>
                          <a:spcPts val="0"/>
                        </a:spcAft>
                      </a:pPr>
                      <a:r>
                        <a:rPr lang="ru-RU" sz="1800" dirty="0">
                          <a:latin typeface="Arial" pitchFamily="34" charset="0"/>
                          <a:cs typeface="Arial" pitchFamily="34" charset="0"/>
                        </a:rPr>
                        <a:t>С</a:t>
                      </a:r>
                      <a:r>
                        <a:rPr lang="ru-RU" sz="1800" dirty="0" smtClean="0">
                          <a:latin typeface="Arial" pitchFamily="34" charset="0"/>
                          <a:cs typeface="Arial" pitchFamily="34" charset="0"/>
                        </a:rPr>
                        <a:t>порт </a:t>
                      </a:r>
                      <a:endParaRPr lang="ru-RU" sz="1800" dirty="0">
                        <a:latin typeface="Arial" pitchFamily="34" charset="0"/>
                        <a:ea typeface="Calibri"/>
                        <a:cs typeface="Arial" pitchFamily="34" charset="0"/>
                      </a:endParaRPr>
                    </a:p>
                  </a:txBody>
                  <a:tcPr marL="58263" marR="58263" marT="0" marB="0"/>
                </a:tc>
              </a:tr>
              <a:tr h="153749">
                <a:tc>
                  <a:txBody>
                    <a:bodyPr/>
                    <a:lstStyle/>
                    <a:p>
                      <a:pPr algn="just">
                        <a:spcAft>
                          <a:spcPts val="0"/>
                        </a:spcAft>
                      </a:pPr>
                      <a:r>
                        <a:rPr lang="ru-RU" sz="1800">
                          <a:latin typeface="Arial" pitchFamily="34" charset="0"/>
                          <a:cs typeface="Arial" pitchFamily="34" charset="0"/>
                        </a:rPr>
                        <a:t>3</a:t>
                      </a:r>
                      <a:endParaRPr lang="ru-RU" sz="1800">
                        <a:latin typeface="Arial" pitchFamily="34" charset="0"/>
                        <a:ea typeface="Calibri"/>
                        <a:cs typeface="Arial" pitchFamily="34" charset="0"/>
                      </a:endParaRPr>
                    </a:p>
                  </a:txBody>
                  <a:tcPr marL="58263" marR="58263" marT="0" marB="0"/>
                </a:tc>
                <a:tc>
                  <a:txBody>
                    <a:bodyPr/>
                    <a:lstStyle/>
                    <a:p>
                      <a:pPr algn="just">
                        <a:spcAft>
                          <a:spcPts val="0"/>
                        </a:spcAft>
                      </a:pPr>
                      <a:r>
                        <a:rPr lang="ru-RU" sz="1800">
                          <a:latin typeface="Arial" pitchFamily="34" charset="0"/>
                          <a:cs typeface="Arial" pitchFamily="34" charset="0"/>
                        </a:rPr>
                        <a:t>Надежницкая Вероника </a:t>
                      </a:r>
                      <a:endParaRPr lang="ru-RU" sz="1800">
                        <a:latin typeface="Arial" pitchFamily="34" charset="0"/>
                        <a:ea typeface="Calibri"/>
                        <a:cs typeface="Arial" pitchFamily="34" charset="0"/>
                      </a:endParaRPr>
                    </a:p>
                  </a:txBody>
                  <a:tcPr marL="58263" marR="58263" marT="0" marB="0"/>
                </a:tc>
                <a:tc>
                  <a:txBody>
                    <a:bodyPr/>
                    <a:lstStyle/>
                    <a:p>
                      <a:pPr algn="just">
                        <a:spcAft>
                          <a:spcPts val="0"/>
                        </a:spcAft>
                      </a:pPr>
                      <a:r>
                        <a:rPr lang="ru-RU" sz="1800">
                          <a:latin typeface="Arial" pitchFamily="34" charset="0"/>
                          <a:cs typeface="Arial" pitchFamily="34" charset="0"/>
                        </a:rPr>
                        <a:t>10 </a:t>
                      </a:r>
                      <a:endParaRPr lang="ru-RU" sz="1800">
                        <a:latin typeface="Arial" pitchFamily="34" charset="0"/>
                        <a:ea typeface="Calibri"/>
                        <a:cs typeface="Arial" pitchFamily="34" charset="0"/>
                      </a:endParaRPr>
                    </a:p>
                  </a:txBody>
                  <a:tcPr marL="58263" marR="58263" marT="0" marB="0"/>
                </a:tc>
                <a:tc>
                  <a:txBody>
                    <a:bodyPr/>
                    <a:lstStyle/>
                    <a:p>
                      <a:pPr algn="just">
                        <a:spcAft>
                          <a:spcPts val="0"/>
                        </a:spcAft>
                      </a:pPr>
                      <a:r>
                        <a:rPr lang="ru-RU" sz="1800" dirty="0">
                          <a:latin typeface="Arial" pitchFamily="34" charset="0"/>
                          <a:cs typeface="Arial" pitchFamily="34" charset="0"/>
                        </a:rPr>
                        <a:t>Исследовательская деятельность </a:t>
                      </a:r>
                      <a:endParaRPr lang="ru-RU" sz="1800" dirty="0">
                        <a:latin typeface="Arial" pitchFamily="34" charset="0"/>
                        <a:ea typeface="Calibri"/>
                        <a:cs typeface="Arial" pitchFamily="34" charset="0"/>
                      </a:endParaRPr>
                    </a:p>
                  </a:txBody>
                  <a:tcPr marL="58263" marR="58263" marT="0" marB="0"/>
                </a:tc>
              </a:tr>
              <a:tr h="142420">
                <a:tc>
                  <a:txBody>
                    <a:bodyPr/>
                    <a:lstStyle/>
                    <a:p>
                      <a:pPr algn="just">
                        <a:spcAft>
                          <a:spcPts val="0"/>
                        </a:spcAft>
                      </a:pPr>
                      <a:r>
                        <a:rPr lang="ru-RU" sz="1800">
                          <a:latin typeface="Arial" pitchFamily="34" charset="0"/>
                          <a:cs typeface="Arial" pitchFamily="34" charset="0"/>
                        </a:rPr>
                        <a:t>4</a:t>
                      </a:r>
                      <a:endParaRPr lang="ru-RU" sz="1800">
                        <a:latin typeface="Arial" pitchFamily="34" charset="0"/>
                        <a:ea typeface="Calibri"/>
                        <a:cs typeface="Arial" pitchFamily="34" charset="0"/>
                      </a:endParaRPr>
                    </a:p>
                  </a:txBody>
                  <a:tcPr marL="58263" marR="58263" marT="0" marB="0"/>
                </a:tc>
                <a:tc>
                  <a:txBody>
                    <a:bodyPr/>
                    <a:lstStyle/>
                    <a:p>
                      <a:pPr algn="just">
                        <a:spcAft>
                          <a:spcPts val="0"/>
                        </a:spcAft>
                      </a:pPr>
                      <a:r>
                        <a:rPr lang="ru-RU" sz="1800">
                          <a:latin typeface="Arial" pitchFamily="34" charset="0"/>
                          <a:cs typeface="Arial" pitchFamily="34" charset="0"/>
                        </a:rPr>
                        <a:t>Сердюк Дмитрий </a:t>
                      </a:r>
                      <a:endParaRPr lang="ru-RU" sz="1800">
                        <a:latin typeface="Arial" pitchFamily="34" charset="0"/>
                        <a:ea typeface="Calibri"/>
                        <a:cs typeface="Arial" pitchFamily="34" charset="0"/>
                      </a:endParaRPr>
                    </a:p>
                  </a:txBody>
                  <a:tcPr marL="58263" marR="58263" marT="0" marB="0"/>
                </a:tc>
                <a:tc>
                  <a:txBody>
                    <a:bodyPr/>
                    <a:lstStyle/>
                    <a:p>
                      <a:pPr algn="just">
                        <a:spcAft>
                          <a:spcPts val="0"/>
                        </a:spcAft>
                      </a:pPr>
                      <a:r>
                        <a:rPr lang="ru-RU" sz="1800">
                          <a:latin typeface="Arial" pitchFamily="34" charset="0"/>
                          <a:cs typeface="Arial" pitchFamily="34" charset="0"/>
                        </a:rPr>
                        <a:t>9 </a:t>
                      </a:r>
                      <a:endParaRPr lang="ru-RU" sz="1800">
                        <a:latin typeface="Arial" pitchFamily="34" charset="0"/>
                        <a:ea typeface="Calibri"/>
                        <a:cs typeface="Arial" pitchFamily="34" charset="0"/>
                      </a:endParaRPr>
                    </a:p>
                  </a:txBody>
                  <a:tcPr marL="58263" marR="58263" marT="0" marB="0"/>
                </a:tc>
                <a:tc>
                  <a:txBody>
                    <a:bodyPr/>
                    <a:lstStyle/>
                    <a:p>
                      <a:pPr algn="just">
                        <a:spcAft>
                          <a:spcPts val="0"/>
                        </a:spcAft>
                      </a:pPr>
                      <a:r>
                        <a:rPr lang="ru-RU" sz="1800" dirty="0">
                          <a:latin typeface="Arial" pitchFamily="34" charset="0"/>
                          <a:cs typeface="Arial" pitchFamily="34" charset="0"/>
                        </a:rPr>
                        <a:t>Исследовательская деятельность </a:t>
                      </a:r>
                      <a:endParaRPr lang="ru-RU" sz="1800" dirty="0">
                        <a:latin typeface="Arial" pitchFamily="34" charset="0"/>
                        <a:ea typeface="Calibri"/>
                        <a:cs typeface="Arial" pitchFamily="34" charset="0"/>
                      </a:endParaRPr>
                    </a:p>
                  </a:txBody>
                  <a:tcPr marL="58263" marR="58263" marT="0" marB="0"/>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познавательных и творческих способностей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22" name="Прямоугольник 21"/>
          <p:cNvSpPr/>
          <p:nvPr/>
        </p:nvSpPr>
        <p:spPr>
          <a:xfrm>
            <a:off x="142844" y="1643050"/>
            <a:ext cx="9286940" cy="338554"/>
          </a:xfrm>
          <a:prstGeom prst="rect">
            <a:avLst/>
          </a:prstGeom>
        </p:spPr>
        <p:txBody>
          <a:bodyPr wrap="square">
            <a:spAutoFit/>
          </a:bodyPr>
          <a:lstStyle/>
          <a:p>
            <a:pPr algn="ctr">
              <a:defRPr/>
            </a:pP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Результаты творческой деятельности учащихся</a:t>
            </a:r>
          </a:p>
        </p:txBody>
      </p:sp>
      <p:graphicFrame>
        <p:nvGraphicFramePr>
          <p:cNvPr id="15" name="Таблица 14"/>
          <p:cNvGraphicFramePr>
            <a:graphicFrameLocks noGrp="1"/>
          </p:cNvGraphicFramePr>
          <p:nvPr>
            <p:extLst>
              <p:ext uri="{D42A27DB-BD31-4B8C-83A1-F6EECF244321}">
                <p14:modId xmlns:p14="http://schemas.microsoft.com/office/powerpoint/2010/main" val="2815734445"/>
              </p:ext>
            </p:extLst>
          </p:nvPr>
        </p:nvGraphicFramePr>
        <p:xfrm>
          <a:off x="214282" y="4886045"/>
          <a:ext cx="8501121" cy="1757665"/>
        </p:xfrm>
        <a:graphic>
          <a:graphicData uri="http://schemas.openxmlformats.org/drawingml/2006/table">
            <a:tbl>
              <a:tblPr>
                <a:tableStyleId>{3C2FFA5D-87B4-456A-9821-1D502468CF0F}</a:tableStyleId>
              </a:tblPr>
              <a:tblGrid>
                <a:gridCol w="5143536"/>
                <a:gridCol w="3357585"/>
              </a:tblGrid>
              <a:tr h="121396">
                <a:tc>
                  <a:txBody>
                    <a:bodyPr/>
                    <a:lstStyle/>
                    <a:p>
                      <a:pPr algn="ctr">
                        <a:spcAft>
                          <a:spcPts val="0"/>
                        </a:spcAft>
                      </a:pPr>
                      <a:r>
                        <a:rPr lang="ru-RU" sz="1200" dirty="0">
                          <a:latin typeface="Arial" pitchFamily="34" charset="0"/>
                          <a:cs typeface="Arial" pitchFamily="34" charset="0"/>
                        </a:rPr>
                        <a:t>Название </a:t>
                      </a:r>
                      <a:r>
                        <a:rPr lang="ru-RU" sz="1200" dirty="0" smtClean="0">
                          <a:latin typeface="Arial" pitchFamily="34" charset="0"/>
                          <a:cs typeface="Arial" pitchFamily="34" charset="0"/>
                        </a:rPr>
                        <a:t>Конкурса</a:t>
                      </a:r>
                      <a:endParaRPr lang="ru-RU" sz="1200" dirty="0">
                        <a:latin typeface="Arial" pitchFamily="34" charset="0"/>
                        <a:ea typeface="Calibri"/>
                        <a:cs typeface="Arial" pitchFamily="34" charset="0"/>
                      </a:endParaRPr>
                    </a:p>
                  </a:txBody>
                  <a:tcPr marL="47161" marR="47161" marT="0" marB="0"/>
                </a:tc>
                <a:tc>
                  <a:txBody>
                    <a:bodyPr/>
                    <a:lstStyle/>
                    <a:p>
                      <a:pPr algn="ctr">
                        <a:spcAft>
                          <a:spcPts val="0"/>
                        </a:spcAft>
                      </a:pPr>
                      <a:r>
                        <a:rPr lang="ru-RU" sz="1200" dirty="0" smtClean="0">
                          <a:latin typeface="Arial" pitchFamily="34" charset="0"/>
                          <a:cs typeface="Arial" pitchFamily="34" charset="0"/>
                        </a:rPr>
                        <a:t>Результаты</a:t>
                      </a:r>
                      <a:endParaRPr lang="ru-RU" sz="1200" dirty="0">
                        <a:latin typeface="Arial" pitchFamily="34" charset="0"/>
                        <a:ea typeface="Calibri"/>
                        <a:cs typeface="Arial" pitchFamily="34" charset="0"/>
                      </a:endParaRPr>
                    </a:p>
                  </a:txBody>
                  <a:tcPr marL="47161" marR="47161" marT="0" marB="0"/>
                </a:tc>
              </a:tr>
              <a:tr h="248905">
                <a:tc>
                  <a:txBody>
                    <a:bodyPr/>
                    <a:lstStyle/>
                    <a:p>
                      <a:pPr algn="just">
                        <a:spcAft>
                          <a:spcPts val="0"/>
                        </a:spcAft>
                      </a:pPr>
                      <a:r>
                        <a:rPr lang="ru-RU" sz="1450" dirty="0" smtClean="0">
                          <a:latin typeface="Arial" pitchFamily="34" charset="0"/>
                          <a:cs typeface="Arial" pitchFamily="34" charset="0"/>
                        </a:rPr>
                        <a:t>Всероссийский конкурс «Лидер</a:t>
                      </a:r>
                      <a:r>
                        <a:rPr lang="ru-RU" sz="1450" baseline="0" dirty="0" smtClean="0">
                          <a:latin typeface="Arial" pitchFamily="34" charset="0"/>
                          <a:cs typeface="Arial" pitchFamily="34" charset="0"/>
                        </a:rPr>
                        <a:t> ХХ</a:t>
                      </a:r>
                      <a:r>
                        <a:rPr lang="en-US" sz="1450" baseline="0" dirty="0" smtClean="0">
                          <a:latin typeface="Arial" pitchFamily="34" charset="0"/>
                          <a:cs typeface="Arial" pitchFamily="34" charset="0"/>
                        </a:rPr>
                        <a:t>I </a:t>
                      </a:r>
                      <a:r>
                        <a:rPr lang="ru-RU" sz="1450" baseline="0" dirty="0" smtClean="0">
                          <a:latin typeface="Arial" pitchFamily="34" charset="0"/>
                          <a:cs typeface="Arial" pitchFamily="34" charset="0"/>
                        </a:rPr>
                        <a:t>века</a:t>
                      </a:r>
                      <a:r>
                        <a:rPr lang="ru-RU" sz="1450" dirty="0" smtClean="0">
                          <a:latin typeface="Arial" pitchFamily="34" charset="0"/>
                          <a:cs typeface="Arial" pitchFamily="34" charset="0"/>
                        </a:rPr>
                        <a:t>»  2016 год</a:t>
                      </a:r>
                      <a:endParaRPr lang="ru-RU" sz="1450" dirty="0">
                        <a:latin typeface="Arial" pitchFamily="34" charset="0"/>
                        <a:ea typeface="Calibri"/>
                        <a:cs typeface="Arial" pitchFamily="34" charset="0"/>
                      </a:endParaRPr>
                    </a:p>
                  </a:txBody>
                  <a:tcPr marL="47161" marR="47161" marT="0" marB="0"/>
                </a:tc>
                <a:tc>
                  <a:txBody>
                    <a:bodyPr/>
                    <a:lstStyle/>
                    <a:p>
                      <a:pPr algn="just">
                        <a:spcAft>
                          <a:spcPts val="0"/>
                        </a:spcAft>
                      </a:pPr>
                      <a:r>
                        <a:rPr lang="ru-RU" sz="1450" dirty="0" smtClean="0">
                          <a:latin typeface="Arial" pitchFamily="34" charset="0"/>
                          <a:ea typeface="Calibri"/>
                          <a:cs typeface="Arial" pitchFamily="34" charset="0"/>
                        </a:rPr>
                        <a:t>Победитель -</a:t>
                      </a:r>
                      <a:r>
                        <a:rPr lang="ru-RU" sz="1450" baseline="0" dirty="0" smtClean="0">
                          <a:latin typeface="Arial" pitchFamily="34" charset="0"/>
                          <a:ea typeface="Calibri"/>
                          <a:cs typeface="Arial" pitchFamily="34" charset="0"/>
                        </a:rPr>
                        <a:t> Фарафонтов Максим</a:t>
                      </a:r>
                      <a:endParaRPr lang="ru-RU" sz="1450" dirty="0">
                        <a:latin typeface="Arial" pitchFamily="34" charset="0"/>
                        <a:ea typeface="Calibri"/>
                        <a:cs typeface="Arial" pitchFamily="34" charset="0"/>
                      </a:endParaRPr>
                    </a:p>
                  </a:txBody>
                  <a:tcPr marL="47161" marR="47161" marT="0" marB="0"/>
                </a:tc>
              </a:tr>
              <a:tr h="122269">
                <a:tc>
                  <a:txBody>
                    <a:bodyPr/>
                    <a:lstStyle/>
                    <a:p>
                      <a:pPr algn="just">
                        <a:spcAft>
                          <a:spcPts val="0"/>
                        </a:spcAft>
                      </a:pPr>
                      <a:r>
                        <a:rPr lang="ru-RU" sz="1450" dirty="0" smtClean="0">
                          <a:latin typeface="Arial" pitchFamily="34" charset="0"/>
                          <a:cs typeface="Arial" pitchFamily="34" charset="0"/>
                        </a:rPr>
                        <a:t>Городской конкурс лидеров молодежных</a:t>
                      </a:r>
                      <a:r>
                        <a:rPr lang="ru-RU" sz="1450" baseline="0" dirty="0" smtClean="0">
                          <a:latin typeface="Arial" pitchFamily="34" charset="0"/>
                          <a:cs typeface="Arial" pitchFamily="34" charset="0"/>
                        </a:rPr>
                        <a:t> объединений </a:t>
                      </a:r>
                      <a:r>
                        <a:rPr lang="ru-RU" sz="1450" dirty="0" smtClean="0">
                          <a:latin typeface="Arial" pitchFamily="34" charset="0"/>
                          <a:cs typeface="Arial" pitchFamily="34" charset="0"/>
                        </a:rPr>
                        <a:t>«Лидер</a:t>
                      </a:r>
                      <a:r>
                        <a:rPr lang="ru-RU" sz="1450" baseline="0" dirty="0" smtClean="0">
                          <a:latin typeface="Arial" pitchFamily="34" charset="0"/>
                          <a:cs typeface="Arial" pitchFamily="34" charset="0"/>
                        </a:rPr>
                        <a:t> ХХ</a:t>
                      </a:r>
                      <a:r>
                        <a:rPr lang="en-US" sz="1450" baseline="0" dirty="0" smtClean="0">
                          <a:latin typeface="Arial" pitchFamily="34" charset="0"/>
                          <a:cs typeface="Arial" pitchFamily="34" charset="0"/>
                        </a:rPr>
                        <a:t>I </a:t>
                      </a:r>
                      <a:r>
                        <a:rPr lang="ru-RU" sz="1450" baseline="0" dirty="0" smtClean="0">
                          <a:latin typeface="Arial" pitchFamily="34" charset="0"/>
                          <a:cs typeface="Arial" pitchFamily="34" charset="0"/>
                        </a:rPr>
                        <a:t>века</a:t>
                      </a:r>
                      <a:r>
                        <a:rPr lang="ru-RU" sz="1450" dirty="0" smtClean="0">
                          <a:latin typeface="Arial" pitchFamily="34" charset="0"/>
                          <a:cs typeface="Arial" pitchFamily="34" charset="0"/>
                        </a:rPr>
                        <a:t>»  2019 год</a:t>
                      </a:r>
                      <a:endParaRPr lang="ru-RU" sz="1450" dirty="0">
                        <a:latin typeface="Arial" pitchFamily="34" charset="0"/>
                        <a:ea typeface="Calibri"/>
                        <a:cs typeface="Arial" pitchFamily="34" charset="0"/>
                      </a:endParaRPr>
                    </a:p>
                  </a:txBody>
                  <a:tcPr marL="47161" marR="47161" marT="0" marB="0"/>
                </a:tc>
                <a:tc>
                  <a:txBody>
                    <a:bodyPr/>
                    <a:lstStyle/>
                    <a:p>
                      <a:pPr algn="just">
                        <a:spcAft>
                          <a:spcPts val="0"/>
                        </a:spcAft>
                      </a:pPr>
                      <a:r>
                        <a:rPr lang="ru-RU" sz="1450" dirty="0" smtClean="0">
                          <a:latin typeface="Arial" pitchFamily="34" charset="0"/>
                          <a:cs typeface="Arial" pitchFamily="34" charset="0"/>
                        </a:rPr>
                        <a:t>1 место</a:t>
                      </a:r>
                      <a:r>
                        <a:rPr lang="ru-RU" sz="1450" baseline="0" dirty="0" smtClean="0">
                          <a:latin typeface="Arial" pitchFamily="34" charset="0"/>
                          <a:cs typeface="Arial" pitchFamily="34" charset="0"/>
                        </a:rPr>
                        <a:t> - </a:t>
                      </a:r>
                      <a:r>
                        <a:rPr lang="ru-RU" sz="1450" dirty="0" smtClean="0">
                          <a:latin typeface="Arial" pitchFamily="34" charset="0"/>
                          <a:cs typeface="Arial" pitchFamily="34" charset="0"/>
                        </a:rPr>
                        <a:t>Парменов Всеволод</a:t>
                      </a:r>
                      <a:endParaRPr lang="ru-RU" sz="1450" dirty="0">
                        <a:latin typeface="Arial" pitchFamily="34" charset="0"/>
                        <a:ea typeface="Calibri"/>
                        <a:cs typeface="Arial" pitchFamily="34" charset="0"/>
                      </a:endParaRPr>
                    </a:p>
                  </a:txBody>
                  <a:tcPr marL="47161" marR="47161" marT="0" marB="0"/>
                </a:tc>
              </a:tr>
              <a:tr h="397210">
                <a:tc>
                  <a:txBody>
                    <a:bodyPr/>
                    <a:lstStyle/>
                    <a:p>
                      <a:pPr algn="just">
                        <a:spcAft>
                          <a:spcPts val="0"/>
                        </a:spcAft>
                      </a:pPr>
                      <a:r>
                        <a:rPr lang="ru-RU" sz="1450" dirty="0" smtClean="0">
                          <a:latin typeface="Arial" pitchFamily="34" charset="0"/>
                          <a:cs typeface="Arial" pitchFamily="34" charset="0"/>
                        </a:rPr>
                        <a:t>Городской конкурс красоты и талантов «Жемчужина Кузбасса»  2019 год</a:t>
                      </a:r>
                      <a:endParaRPr lang="ru-RU" sz="1450" dirty="0">
                        <a:latin typeface="Arial" pitchFamily="34" charset="0"/>
                        <a:ea typeface="Calibri"/>
                        <a:cs typeface="Arial" pitchFamily="34" charset="0"/>
                      </a:endParaRPr>
                    </a:p>
                  </a:txBody>
                  <a:tcPr marL="47161" marR="47161" marT="0" marB="0"/>
                </a:tc>
                <a:tc>
                  <a:txBody>
                    <a:bodyPr/>
                    <a:lstStyle/>
                    <a:p>
                      <a:pPr algn="just">
                        <a:spcAft>
                          <a:spcPts val="0"/>
                        </a:spcAft>
                      </a:pPr>
                      <a:r>
                        <a:rPr lang="ru-RU" sz="1450" dirty="0" smtClean="0">
                          <a:latin typeface="Arial" pitchFamily="34" charset="0"/>
                          <a:cs typeface="Arial" pitchFamily="34" charset="0"/>
                        </a:rPr>
                        <a:t>1 место-«Жемчужина Кузбасса -2019» -</a:t>
                      </a:r>
                      <a:r>
                        <a:rPr lang="ru-RU" sz="1450" baseline="0" dirty="0" smtClean="0">
                          <a:latin typeface="Arial" pitchFamily="34" charset="0"/>
                          <a:cs typeface="Arial" pitchFamily="34" charset="0"/>
                        </a:rPr>
                        <a:t> </a:t>
                      </a:r>
                      <a:r>
                        <a:rPr lang="ru-RU" sz="1450" dirty="0" smtClean="0">
                          <a:latin typeface="Arial" pitchFamily="34" charset="0"/>
                          <a:cs typeface="Arial" pitchFamily="34" charset="0"/>
                        </a:rPr>
                        <a:t>Пашкова</a:t>
                      </a:r>
                      <a:r>
                        <a:rPr lang="ru-RU" sz="1450" baseline="0" dirty="0" smtClean="0">
                          <a:latin typeface="Arial" pitchFamily="34" charset="0"/>
                          <a:cs typeface="Arial" pitchFamily="34" charset="0"/>
                        </a:rPr>
                        <a:t> Анастасия;  </a:t>
                      </a:r>
                    </a:p>
                    <a:p>
                      <a:pPr algn="just">
                        <a:spcAft>
                          <a:spcPts val="0"/>
                        </a:spcAft>
                      </a:pPr>
                      <a:r>
                        <a:rPr lang="ru-RU" sz="1450" baseline="0" dirty="0" smtClean="0">
                          <a:latin typeface="Arial" pitchFamily="34" charset="0"/>
                          <a:cs typeface="Arial" pitchFamily="34" charset="0"/>
                        </a:rPr>
                        <a:t>1 место «Жемчужинка Кузбасса-2019» - Жаркая Ева.</a:t>
                      </a:r>
                      <a:endParaRPr lang="ru-RU" sz="1450" dirty="0">
                        <a:latin typeface="Arial" pitchFamily="34" charset="0"/>
                        <a:ea typeface="Calibri"/>
                        <a:cs typeface="Arial" pitchFamily="34" charset="0"/>
                      </a:endParaRPr>
                    </a:p>
                  </a:txBody>
                  <a:tcPr marL="47161" marR="47161" marT="0" marB="0"/>
                </a:tc>
              </a:tr>
            </a:tbl>
          </a:graphicData>
        </a:graphic>
      </p:graphicFrame>
      <p:pic>
        <p:nvPicPr>
          <p:cNvPr id="107521" name="Picture 1" descr="\\files\!!!Для Всех!!!\КОЗЫРЕВА Л.В\85 лет лицею\Фарафонтов Максим.jpg"/>
          <p:cNvPicPr>
            <a:picLocks noChangeAspect="1" noChangeArrowheads="1"/>
          </p:cNvPicPr>
          <p:nvPr/>
        </p:nvPicPr>
        <p:blipFill>
          <a:blip r:embed="rId5"/>
          <a:srcRect/>
          <a:stretch>
            <a:fillRect/>
          </a:stretch>
        </p:blipFill>
        <p:spPr bwMode="auto">
          <a:xfrm>
            <a:off x="4733085" y="2000240"/>
            <a:ext cx="3982319" cy="2837828"/>
          </a:xfrm>
          <a:prstGeom prst="rect">
            <a:avLst/>
          </a:prstGeom>
          <a:noFill/>
        </p:spPr>
      </p:pic>
      <p:graphicFrame>
        <p:nvGraphicFramePr>
          <p:cNvPr id="16" name="Таблица 15"/>
          <p:cNvGraphicFramePr>
            <a:graphicFrameLocks noGrp="1"/>
          </p:cNvGraphicFramePr>
          <p:nvPr/>
        </p:nvGraphicFramePr>
        <p:xfrm>
          <a:off x="139700" y="2409829"/>
          <a:ext cx="4432300" cy="1590675"/>
        </p:xfrm>
        <a:graphic>
          <a:graphicData uri="http://schemas.openxmlformats.org/drawingml/2006/table">
            <a:tbl>
              <a:tblPr>
                <a:tableStyleId>{3C2FFA5D-87B4-456A-9821-1D502468CF0F}</a:tableStyleId>
              </a:tblPr>
              <a:tblGrid>
                <a:gridCol w="1000132"/>
                <a:gridCol w="714380"/>
                <a:gridCol w="714380"/>
                <a:gridCol w="714380"/>
                <a:gridCol w="642942"/>
                <a:gridCol w="646086"/>
              </a:tblGrid>
              <a:tr h="519105">
                <a:tc>
                  <a:txBody>
                    <a:bodyPr/>
                    <a:lstStyle/>
                    <a:p>
                      <a:pPr algn="just">
                        <a:spcAft>
                          <a:spcPts val="0"/>
                        </a:spcAft>
                      </a:pPr>
                      <a:r>
                        <a:rPr lang="ru-RU" sz="1400">
                          <a:latin typeface="Arial" pitchFamily="34" charset="0"/>
                          <a:cs typeface="Arial" pitchFamily="34" charset="0"/>
                        </a:rPr>
                        <a:t>Уровни конкурсов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2014-</a:t>
                      </a:r>
                    </a:p>
                    <a:p>
                      <a:pPr algn="just">
                        <a:spcAft>
                          <a:spcPts val="0"/>
                        </a:spcAft>
                      </a:pPr>
                      <a:r>
                        <a:rPr lang="ru-RU" sz="1400">
                          <a:latin typeface="Arial" pitchFamily="34" charset="0"/>
                          <a:cs typeface="Arial" pitchFamily="34" charset="0"/>
                        </a:rPr>
                        <a:t>2015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2015-</a:t>
                      </a:r>
                    </a:p>
                    <a:p>
                      <a:pPr algn="just">
                        <a:spcAft>
                          <a:spcPts val="0"/>
                        </a:spcAft>
                      </a:pPr>
                      <a:r>
                        <a:rPr lang="ru-RU" sz="1400">
                          <a:latin typeface="Arial" pitchFamily="34" charset="0"/>
                          <a:cs typeface="Arial" pitchFamily="34" charset="0"/>
                        </a:rPr>
                        <a:t>2016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2016-</a:t>
                      </a:r>
                    </a:p>
                    <a:p>
                      <a:pPr algn="just">
                        <a:spcAft>
                          <a:spcPts val="0"/>
                        </a:spcAft>
                      </a:pPr>
                      <a:r>
                        <a:rPr lang="ru-RU" sz="1400">
                          <a:latin typeface="Arial" pitchFamily="34" charset="0"/>
                          <a:cs typeface="Arial" pitchFamily="34" charset="0"/>
                        </a:rPr>
                        <a:t>2017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2017-</a:t>
                      </a:r>
                    </a:p>
                    <a:p>
                      <a:pPr algn="just">
                        <a:spcAft>
                          <a:spcPts val="0"/>
                        </a:spcAft>
                      </a:pPr>
                      <a:r>
                        <a:rPr lang="ru-RU" sz="1400">
                          <a:latin typeface="Arial" pitchFamily="34" charset="0"/>
                          <a:cs typeface="Arial" pitchFamily="34" charset="0"/>
                        </a:rPr>
                        <a:t>2018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2018-</a:t>
                      </a:r>
                    </a:p>
                    <a:p>
                      <a:pPr algn="just">
                        <a:spcAft>
                          <a:spcPts val="0"/>
                        </a:spcAft>
                      </a:pPr>
                      <a:r>
                        <a:rPr lang="ru-RU" sz="1400">
                          <a:latin typeface="Arial" pitchFamily="34" charset="0"/>
                          <a:cs typeface="Arial" pitchFamily="34" charset="0"/>
                        </a:rPr>
                        <a:t>2019 </a:t>
                      </a:r>
                      <a:endParaRPr lang="ru-RU" sz="1400">
                        <a:latin typeface="Arial" pitchFamily="34" charset="0"/>
                        <a:ea typeface="Calibri"/>
                        <a:cs typeface="Arial" pitchFamily="34" charset="0"/>
                      </a:endParaRPr>
                    </a:p>
                  </a:txBody>
                  <a:tcPr marL="68580" marR="68580" marT="0" marB="0"/>
                </a:tc>
              </a:tr>
              <a:tr h="177800">
                <a:tc>
                  <a:txBody>
                    <a:bodyPr/>
                    <a:lstStyle/>
                    <a:p>
                      <a:pPr algn="just">
                        <a:spcAft>
                          <a:spcPts val="0"/>
                        </a:spcAft>
                      </a:pPr>
                      <a:r>
                        <a:rPr lang="ru-RU" sz="1400">
                          <a:latin typeface="Arial" pitchFamily="34" charset="0"/>
                          <a:cs typeface="Arial" pitchFamily="34" charset="0"/>
                        </a:rPr>
                        <a:t>Россия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1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2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4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7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8</a:t>
                      </a:r>
                      <a:endParaRPr lang="ru-RU" sz="1400">
                        <a:latin typeface="Arial" pitchFamily="34" charset="0"/>
                        <a:ea typeface="Calibri"/>
                        <a:cs typeface="Arial" pitchFamily="34" charset="0"/>
                      </a:endParaRPr>
                    </a:p>
                  </a:txBody>
                  <a:tcPr marL="68580" marR="68580" marT="0" marB="0"/>
                </a:tc>
              </a:tr>
              <a:tr h="285750">
                <a:tc>
                  <a:txBody>
                    <a:bodyPr/>
                    <a:lstStyle/>
                    <a:p>
                      <a:pPr algn="just">
                        <a:spcAft>
                          <a:spcPts val="0"/>
                        </a:spcAft>
                      </a:pPr>
                      <a:r>
                        <a:rPr lang="ru-RU" sz="1400">
                          <a:latin typeface="Arial" pitchFamily="34" charset="0"/>
                          <a:cs typeface="Arial" pitchFamily="34" charset="0"/>
                        </a:rPr>
                        <a:t>Регион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a:latin typeface="Arial" pitchFamily="34" charset="0"/>
                          <a:cs typeface="Arial" pitchFamily="34" charset="0"/>
                        </a:rPr>
                        <a:t>4 </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a:latin typeface="Arial" pitchFamily="34" charset="0"/>
                          <a:cs typeface="Arial" pitchFamily="34" charset="0"/>
                        </a:rPr>
                        <a:t>3 </a:t>
                      </a:r>
                      <a:endParaRPr lang="ru-RU" sz="1400" dirty="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5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8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11 </a:t>
                      </a:r>
                      <a:endParaRPr lang="ru-RU" sz="1400">
                        <a:latin typeface="Arial" pitchFamily="34" charset="0"/>
                        <a:ea typeface="Calibri"/>
                        <a:cs typeface="Arial" pitchFamily="34" charset="0"/>
                      </a:endParaRPr>
                    </a:p>
                  </a:txBody>
                  <a:tcPr marL="68580" marR="68580" marT="0" marB="0"/>
                </a:tc>
              </a:tr>
              <a:tr h="238125">
                <a:tc>
                  <a:txBody>
                    <a:bodyPr/>
                    <a:lstStyle/>
                    <a:p>
                      <a:pPr algn="just">
                        <a:spcAft>
                          <a:spcPts val="0"/>
                        </a:spcAft>
                      </a:pPr>
                      <a:r>
                        <a:rPr lang="ru-RU" sz="1400">
                          <a:latin typeface="Arial" pitchFamily="34" charset="0"/>
                          <a:cs typeface="Arial" pitchFamily="34" charset="0"/>
                        </a:rPr>
                        <a:t>Город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15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13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17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20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25 </a:t>
                      </a:r>
                      <a:endParaRPr lang="ru-RU" sz="1400">
                        <a:latin typeface="Arial" pitchFamily="34" charset="0"/>
                        <a:ea typeface="Calibri"/>
                        <a:cs typeface="Arial" pitchFamily="34" charset="0"/>
                      </a:endParaRPr>
                    </a:p>
                  </a:txBody>
                  <a:tcPr marL="68580" marR="68580" marT="0" marB="0"/>
                </a:tc>
              </a:tr>
              <a:tr h="170180">
                <a:tc>
                  <a:txBody>
                    <a:bodyPr/>
                    <a:lstStyle/>
                    <a:p>
                      <a:pPr algn="just">
                        <a:spcAft>
                          <a:spcPts val="0"/>
                        </a:spcAft>
                      </a:pPr>
                      <a:r>
                        <a:rPr lang="ru-RU" sz="1400">
                          <a:latin typeface="Arial" pitchFamily="34" charset="0"/>
                          <a:cs typeface="Arial" pitchFamily="34" charset="0"/>
                        </a:rPr>
                        <a:t>Район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15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20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21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31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a:latin typeface="Arial" pitchFamily="34" charset="0"/>
                          <a:cs typeface="Arial" pitchFamily="34" charset="0"/>
                        </a:rPr>
                        <a:t>35 </a:t>
                      </a:r>
                      <a:endParaRPr lang="ru-RU" sz="1400" dirty="0">
                        <a:latin typeface="Arial" pitchFamily="34" charset="0"/>
                        <a:ea typeface="Calibri"/>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Прямоугольник 21"/>
          <p:cNvSpPr/>
          <p:nvPr/>
        </p:nvSpPr>
        <p:spPr>
          <a:xfrm>
            <a:off x="-214346" y="1285860"/>
            <a:ext cx="9572692" cy="830997"/>
          </a:xfrm>
          <a:prstGeom prst="rect">
            <a:avLst/>
          </a:prstGeom>
        </p:spPr>
        <p:txBody>
          <a:bodyPr wrap="square">
            <a:spAutoFit/>
          </a:bodyPr>
          <a:lstStyle/>
          <a:p>
            <a:pPr algn="ctr">
              <a:defRPr/>
            </a:pP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Не только точные науки занимают сердца и умы лицеистов. </a:t>
            </a:r>
          </a:p>
          <a:p>
            <a:pPr algn="ctr">
              <a:defRPr/>
            </a:pP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Большое внимание уделяется эстетическому воспитанию, физической культуре и спорту. </a:t>
            </a:r>
          </a:p>
          <a:p>
            <a:pPr algn="ctr">
              <a:defRPr/>
            </a:pP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Мы славимся своими творческими, культурными, спортивными традициями. </a:t>
            </a:r>
          </a:p>
        </p:txBody>
      </p:sp>
      <p:pic>
        <p:nvPicPr>
          <p:cNvPr id="16" name="Picture 4" descr="http://lycey23.ru/images/2017-2018-photos/11.10.17_9.jpg"/>
          <p:cNvPicPr>
            <a:picLocks noChangeAspect="1" noChangeArrowheads="1"/>
          </p:cNvPicPr>
          <p:nvPr/>
        </p:nvPicPr>
        <p:blipFill>
          <a:blip r:embed="rId5"/>
          <a:srcRect/>
          <a:stretch>
            <a:fillRect/>
          </a:stretch>
        </p:blipFill>
        <p:spPr bwMode="auto">
          <a:xfrm>
            <a:off x="0" y="2357430"/>
            <a:ext cx="5243530" cy="3850717"/>
          </a:xfrm>
          <a:prstGeom prst="rect">
            <a:avLst/>
          </a:prstGeom>
          <a:ln>
            <a:noFill/>
          </a:ln>
          <a:effectLst>
            <a:softEdge rad="112500"/>
          </a:effectLst>
        </p:spPr>
      </p:pic>
      <p:pic>
        <p:nvPicPr>
          <p:cNvPr id="17" name="Picture 2" descr="http://lycey23.ru/images/2017-2018-photos/11.10.17_10.jpg"/>
          <p:cNvPicPr>
            <a:picLocks noChangeAspect="1" noChangeArrowheads="1"/>
          </p:cNvPicPr>
          <p:nvPr/>
        </p:nvPicPr>
        <p:blipFill>
          <a:blip r:embed="rId6"/>
          <a:srcRect/>
          <a:stretch>
            <a:fillRect/>
          </a:stretch>
        </p:blipFill>
        <p:spPr bwMode="auto">
          <a:xfrm>
            <a:off x="5170140" y="2071678"/>
            <a:ext cx="4045330" cy="2907581"/>
          </a:xfrm>
          <a:prstGeom prst="rect">
            <a:avLst/>
          </a:prstGeom>
          <a:ln>
            <a:noFill/>
          </a:ln>
          <a:effectLst>
            <a:softEdge rad="112500"/>
          </a:effectLst>
        </p:spPr>
      </p:pic>
      <p:pic>
        <p:nvPicPr>
          <p:cNvPr id="18" name="Picture 6" descr="http://lycey23.ru/images/2017-2018-photos/11.10.17_12.jpg"/>
          <p:cNvPicPr>
            <a:picLocks noChangeAspect="1" noChangeArrowheads="1"/>
          </p:cNvPicPr>
          <p:nvPr/>
        </p:nvPicPr>
        <p:blipFill>
          <a:blip r:embed="rId7" cstate="print"/>
          <a:srcRect/>
          <a:stretch>
            <a:fillRect/>
          </a:stretch>
        </p:blipFill>
        <p:spPr bwMode="auto">
          <a:xfrm>
            <a:off x="5857884" y="4857760"/>
            <a:ext cx="2677234" cy="1976552"/>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укрепления здоровья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22" name="Прямоугольник 21"/>
          <p:cNvSpPr/>
          <p:nvPr/>
        </p:nvSpPr>
        <p:spPr>
          <a:xfrm>
            <a:off x="785786" y="1571612"/>
            <a:ext cx="792958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Территории, оборудованные для активного занятия спортом</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6" name="Прямоугольник 15"/>
          <p:cNvSpPr/>
          <p:nvPr/>
        </p:nvSpPr>
        <p:spPr>
          <a:xfrm>
            <a:off x="785786" y="1928802"/>
            <a:ext cx="7929586" cy="307777"/>
          </a:xfrm>
          <a:prstGeom prst="rect">
            <a:avLst/>
          </a:prstGeom>
        </p:spPr>
        <p:txBody>
          <a:bodyPr wrap="square">
            <a:spAutoFit/>
          </a:bodyPr>
          <a:lstStyle/>
          <a:p>
            <a:pPr algn="ctr"/>
            <a:r>
              <a:rPr lang="ru-RU" sz="140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2 Спортивных зала лицея</a:t>
            </a:r>
            <a:endParaRPr lang="ru-RU" sz="140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43010" name="Picture 2" descr="http://lycey23.ru/images/dokumenty/baza6.jpg"/>
          <p:cNvPicPr>
            <a:picLocks noChangeAspect="1" noChangeArrowheads="1"/>
          </p:cNvPicPr>
          <p:nvPr/>
        </p:nvPicPr>
        <p:blipFill>
          <a:blip r:embed="rId5"/>
          <a:srcRect l="31250" r="5208" b="51838"/>
          <a:stretch>
            <a:fillRect/>
          </a:stretch>
        </p:blipFill>
        <p:spPr bwMode="auto">
          <a:xfrm>
            <a:off x="0" y="2285992"/>
            <a:ext cx="3892006" cy="2786082"/>
          </a:xfrm>
          <a:prstGeom prst="rect">
            <a:avLst/>
          </a:prstGeom>
          <a:ln>
            <a:noFill/>
          </a:ln>
          <a:effectLst>
            <a:softEdge rad="112500"/>
          </a:effectLst>
        </p:spPr>
      </p:pic>
      <p:pic>
        <p:nvPicPr>
          <p:cNvPr id="18" name="Picture 2" descr="http://lycey23.ru/images/dokumenty/baza6.jpg"/>
          <p:cNvPicPr>
            <a:picLocks noChangeAspect="1" noChangeArrowheads="1"/>
          </p:cNvPicPr>
          <p:nvPr/>
        </p:nvPicPr>
        <p:blipFill>
          <a:blip r:embed="rId5"/>
          <a:srcRect l="65625" t="49265" r="1041"/>
          <a:stretch>
            <a:fillRect/>
          </a:stretch>
        </p:blipFill>
        <p:spPr bwMode="auto">
          <a:xfrm>
            <a:off x="7007056" y="3786166"/>
            <a:ext cx="2136944" cy="3071834"/>
          </a:xfrm>
          <a:prstGeom prst="rect">
            <a:avLst/>
          </a:prstGeom>
          <a:ln>
            <a:noFill/>
          </a:ln>
          <a:effectLst>
            <a:softEdge rad="112500"/>
          </a:effectLst>
        </p:spPr>
      </p:pic>
      <p:pic>
        <p:nvPicPr>
          <p:cNvPr id="43012" name="Picture 4" descr="http://lycey23.ru/images/PB015014.JPG"/>
          <p:cNvPicPr>
            <a:picLocks noChangeAspect="1" noChangeArrowheads="1"/>
          </p:cNvPicPr>
          <p:nvPr/>
        </p:nvPicPr>
        <p:blipFill>
          <a:blip r:embed="rId6"/>
          <a:srcRect/>
          <a:stretch>
            <a:fillRect/>
          </a:stretch>
        </p:blipFill>
        <p:spPr bwMode="auto">
          <a:xfrm>
            <a:off x="3857620" y="3071810"/>
            <a:ext cx="3238523" cy="2428892"/>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укрепления здоровья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9" name="TextBox 18"/>
          <p:cNvSpPr txBox="1"/>
          <p:nvPr/>
        </p:nvSpPr>
        <p:spPr>
          <a:xfrm>
            <a:off x="792554" y="1643050"/>
            <a:ext cx="8137164" cy="553998"/>
          </a:xfrm>
          <a:prstGeom prst="rect">
            <a:avLst/>
          </a:prstGeom>
          <a:noFill/>
        </p:spPr>
        <p:txBody>
          <a:bodyPr wrap="none" rtlCol="0">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Учащиеся лицея многократные призеры городской спартакиады школьников</a:t>
            </a:r>
          </a:p>
          <a:p>
            <a:pPr algn="ctr"/>
            <a:r>
              <a:rPr lang="ru-RU" sz="1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 МБОУ «Лицей №23» работают спортивные секции</a:t>
            </a:r>
            <a:endParaRPr lang="ru-RU" sz="1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20" name="Таблица 19"/>
          <p:cNvGraphicFramePr>
            <a:graphicFrameLocks noGrp="1"/>
          </p:cNvGraphicFramePr>
          <p:nvPr/>
        </p:nvGraphicFramePr>
        <p:xfrm>
          <a:off x="714348" y="2285992"/>
          <a:ext cx="8143932" cy="1139006"/>
        </p:xfrm>
        <a:graphic>
          <a:graphicData uri="http://schemas.openxmlformats.org/drawingml/2006/table">
            <a:tbl>
              <a:tblPr>
                <a:tableStyleId>{3C2FFA5D-87B4-456A-9821-1D502468CF0F}</a:tableStyleId>
              </a:tblPr>
              <a:tblGrid>
                <a:gridCol w="357190"/>
                <a:gridCol w="5072098"/>
                <a:gridCol w="2714644"/>
              </a:tblGrid>
              <a:tr h="184571">
                <a:tc>
                  <a:txBody>
                    <a:bodyPr/>
                    <a:lstStyle/>
                    <a:p>
                      <a:pPr algn="ctr">
                        <a:lnSpc>
                          <a:spcPct val="115000"/>
                        </a:lnSpc>
                        <a:spcAft>
                          <a:spcPts val="0"/>
                        </a:spcAft>
                      </a:pPr>
                      <a:r>
                        <a:rPr lang="ru-RU" sz="1200" baseline="0" dirty="0" smtClean="0">
                          <a:solidFill>
                            <a:srgbClr val="002060"/>
                          </a:solidFill>
                          <a:latin typeface="Arial" pitchFamily="34" charset="0"/>
                          <a:cs typeface="Arial" pitchFamily="34" charset="0"/>
                        </a:rPr>
                        <a:t>№</a:t>
                      </a:r>
                      <a:r>
                        <a:rPr lang="en-US" sz="1200" baseline="0" dirty="0" smtClean="0">
                          <a:solidFill>
                            <a:srgbClr val="002060"/>
                          </a:solidFill>
                          <a:latin typeface="Arial" pitchFamily="34" charset="0"/>
                          <a:cs typeface="Arial" pitchFamily="34" charset="0"/>
                        </a:rPr>
                        <a:t> </a:t>
                      </a:r>
                      <a:endParaRPr lang="ru-RU" sz="1200" dirty="0">
                        <a:solidFill>
                          <a:srgbClr val="002060"/>
                        </a:solidFill>
                        <a:latin typeface="Arial" pitchFamily="34" charset="0"/>
                        <a:ea typeface="Times New Roman"/>
                        <a:cs typeface="Arial" pitchFamily="34" charset="0"/>
                      </a:endParaRPr>
                    </a:p>
                  </a:txBody>
                  <a:tcPr marL="37450" marR="37450" marT="0" marB="0"/>
                </a:tc>
                <a:tc>
                  <a:txBody>
                    <a:bodyPr/>
                    <a:lstStyle/>
                    <a:p>
                      <a:pPr algn="ctr">
                        <a:lnSpc>
                          <a:spcPct val="115000"/>
                        </a:lnSpc>
                        <a:spcAft>
                          <a:spcPts val="0"/>
                        </a:spcAft>
                      </a:pPr>
                      <a:r>
                        <a:rPr lang="ru-RU" sz="1200" dirty="0" smtClean="0">
                          <a:solidFill>
                            <a:srgbClr val="002060"/>
                          </a:solidFill>
                          <a:latin typeface="Arial" pitchFamily="34" charset="0"/>
                          <a:cs typeface="Arial" pitchFamily="34" charset="0"/>
                        </a:rPr>
                        <a:t> Наименования </a:t>
                      </a:r>
                      <a:endParaRPr lang="ru-RU" sz="1200" dirty="0">
                        <a:solidFill>
                          <a:srgbClr val="002060"/>
                        </a:solidFill>
                        <a:latin typeface="Arial" pitchFamily="34" charset="0"/>
                        <a:ea typeface="Times New Roman"/>
                        <a:cs typeface="Arial" pitchFamily="34" charset="0"/>
                      </a:endParaRPr>
                    </a:p>
                  </a:txBody>
                  <a:tcPr marL="37450" marR="37450" marT="0" marB="0"/>
                </a:tc>
                <a:tc>
                  <a:txBody>
                    <a:bodyPr/>
                    <a:lstStyle/>
                    <a:p>
                      <a:pPr algn="ctr">
                        <a:lnSpc>
                          <a:spcPct val="115000"/>
                        </a:lnSpc>
                        <a:spcAft>
                          <a:spcPts val="0"/>
                        </a:spcAft>
                      </a:pPr>
                      <a:r>
                        <a:rPr lang="ru-RU" sz="1200" dirty="0" smtClean="0">
                          <a:solidFill>
                            <a:srgbClr val="002060"/>
                          </a:solidFill>
                          <a:latin typeface="Arial" pitchFamily="34" charset="0"/>
                          <a:cs typeface="Arial" pitchFamily="34" charset="0"/>
                        </a:rPr>
                        <a:t>Количество занимающихся</a:t>
                      </a:r>
                      <a:endParaRPr lang="ru-RU" sz="1200" dirty="0">
                        <a:solidFill>
                          <a:srgbClr val="002060"/>
                        </a:solidFill>
                        <a:latin typeface="Arial" pitchFamily="34" charset="0"/>
                        <a:ea typeface="Times New Roman"/>
                        <a:cs typeface="Arial" pitchFamily="34" charset="0"/>
                      </a:endParaRPr>
                    </a:p>
                  </a:txBody>
                  <a:tcPr marL="37450" marR="37450" marT="0" marB="0"/>
                </a:tc>
              </a:tr>
              <a:tr h="315495">
                <a:tc>
                  <a:txBody>
                    <a:bodyPr/>
                    <a:lstStyle/>
                    <a:p>
                      <a:pPr algn="l">
                        <a:lnSpc>
                          <a:spcPct val="115000"/>
                        </a:lnSpc>
                        <a:spcAft>
                          <a:spcPts val="0"/>
                        </a:spcAft>
                      </a:pPr>
                      <a:r>
                        <a:rPr lang="ru-RU" sz="1600" dirty="0" smtClean="0">
                          <a:solidFill>
                            <a:srgbClr val="002060"/>
                          </a:solidFill>
                          <a:latin typeface="Arial" pitchFamily="34" charset="0"/>
                          <a:cs typeface="Arial" pitchFamily="34" charset="0"/>
                        </a:rPr>
                        <a:t>1</a:t>
                      </a:r>
                      <a:endParaRPr lang="ru-RU" sz="1600" dirty="0">
                        <a:solidFill>
                          <a:srgbClr val="002060"/>
                        </a:solidFill>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solidFill>
                            <a:srgbClr val="002060"/>
                          </a:solidFill>
                          <a:latin typeface="Arial" pitchFamily="34" charset="0"/>
                          <a:cs typeface="Arial" pitchFamily="34" charset="0"/>
                        </a:rPr>
                        <a:t>Секция «Волейбол» </a:t>
                      </a:r>
                      <a:endParaRPr lang="ru-RU" sz="1600" dirty="0">
                        <a:solidFill>
                          <a:srgbClr val="002060"/>
                        </a:solidFill>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solidFill>
                            <a:srgbClr val="002060"/>
                          </a:solidFill>
                          <a:latin typeface="Arial" pitchFamily="34" charset="0"/>
                          <a:cs typeface="Arial" pitchFamily="34" charset="0"/>
                        </a:rPr>
                        <a:t>60 учащихся</a:t>
                      </a:r>
                      <a:endParaRPr lang="ru-RU" sz="1600" dirty="0">
                        <a:solidFill>
                          <a:srgbClr val="002060"/>
                        </a:solidFill>
                        <a:latin typeface="Arial" pitchFamily="34" charset="0"/>
                        <a:ea typeface="Times New Roman"/>
                        <a:cs typeface="Arial" pitchFamily="34" charset="0"/>
                      </a:endParaRPr>
                    </a:p>
                  </a:txBody>
                  <a:tcPr marL="37450" marR="37450" marT="0" marB="0"/>
                </a:tc>
              </a:tr>
              <a:tr h="285752">
                <a:tc>
                  <a:txBody>
                    <a:bodyPr/>
                    <a:lstStyle/>
                    <a:p>
                      <a:pPr algn="l">
                        <a:lnSpc>
                          <a:spcPct val="115000"/>
                        </a:lnSpc>
                        <a:spcAft>
                          <a:spcPts val="0"/>
                        </a:spcAft>
                      </a:pPr>
                      <a:r>
                        <a:rPr lang="ru-RU" sz="1600" dirty="0" smtClean="0">
                          <a:solidFill>
                            <a:srgbClr val="002060"/>
                          </a:solidFill>
                          <a:latin typeface="Arial" pitchFamily="34" charset="0"/>
                          <a:cs typeface="Arial" pitchFamily="34" charset="0"/>
                        </a:rPr>
                        <a:t>2</a:t>
                      </a:r>
                      <a:endParaRPr lang="ru-RU" sz="1600" dirty="0">
                        <a:solidFill>
                          <a:srgbClr val="002060"/>
                        </a:solidFill>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solidFill>
                            <a:srgbClr val="002060"/>
                          </a:solidFill>
                          <a:latin typeface="Arial" pitchFamily="34" charset="0"/>
                          <a:cs typeface="Arial" pitchFamily="34" charset="0"/>
                        </a:rPr>
                        <a:t>Секция «</a:t>
                      </a:r>
                      <a:r>
                        <a:rPr lang="ru-RU" sz="1600" dirty="0" err="1" smtClean="0">
                          <a:solidFill>
                            <a:srgbClr val="002060"/>
                          </a:solidFill>
                          <a:latin typeface="Arial" pitchFamily="34" charset="0"/>
                          <a:cs typeface="Arial" pitchFamily="34" charset="0"/>
                        </a:rPr>
                        <a:t>Тхэквондо</a:t>
                      </a:r>
                      <a:r>
                        <a:rPr lang="ru-RU" sz="1600" dirty="0" smtClean="0">
                          <a:solidFill>
                            <a:srgbClr val="002060"/>
                          </a:solidFill>
                          <a:latin typeface="Arial" pitchFamily="34" charset="0"/>
                          <a:cs typeface="Arial" pitchFamily="34" charset="0"/>
                        </a:rPr>
                        <a:t>»</a:t>
                      </a:r>
                      <a:endParaRPr lang="ru-RU" sz="1600" dirty="0">
                        <a:solidFill>
                          <a:srgbClr val="002060"/>
                        </a:solidFill>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solidFill>
                            <a:srgbClr val="002060"/>
                          </a:solidFill>
                          <a:latin typeface="Arial" pitchFamily="34" charset="0"/>
                          <a:cs typeface="Arial" pitchFamily="34" charset="0"/>
                        </a:rPr>
                        <a:t>30</a:t>
                      </a:r>
                      <a:r>
                        <a:rPr lang="ru-RU" sz="1600" baseline="0" dirty="0" smtClean="0">
                          <a:solidFill>
                            <a:srgbClr val="002060"/>
                          </a:solidFill>
                          <a:latin typeface="Arial" pitchFamily="34" charset="0"/>
                          <a:cs typeface="Arial" pitchFamily="34" charset="0"/>
                        </a:rPr>
                        <a:t> учащихся</a:t>
                      </a:r>
                      <a:endParaRPr lang="ru-RU" sz="1600" dirty="0">
                        <a:solidFill>
                          <a:srgbClr val="002060"/>
                        </a:solidFill>
                        <a:latin typeface="Arial" pitchFamily="34" charset="0"/>
                        <a:ea typeface="Times New Roman"/>
                        <a:cs typeface="Arial" pitchFamily="34" charset="0"/>
                      </a:endParaRPr>
                    </a:p>
                  </a:txBody>
                  <a:tcPr marL="37450" marR="37450" marT="0" marB="0"/>
                </a:tc>
              </a:tr>
              <a:tr h="327447">
                <a:tc>
                  <a:txBody>
                    <a:bodyPr/>
                    <a:lstStyle/>
                    <a:p>
                      <a:pPr algn="l">
                        <a:lnSpc>
                          <a:spcPct val="115000"/>
                        </a:lnSpc>
                        <a:spcAft>
                          <a:spcPts val="0"/>
                        </a:spcAft>
                      </a:pPr>
                      <a:r>
                        <a:rPr lang="ru-RU" sz="1600" dirty="0" smtClean="0">
                          <a:solidFill>
                            <a:srgbClr val="002060"/>
                          </a:solidFill>
                          <a:latin typeface="Arial" pitchFamily="34" charset="0"/>
                          <a:cs typeface="Arial" pitchFamily="34" charset="0"/>
                        </a:rPr>
                        <a:t>3</a:t>
                      </a:r>
                      <a:endParaRPr lang="ru-RU" sz="1600" dirty="0">
                        <a:solidFill>
                          <a:srgbClr val="002060"/>
                        </a:solidFill>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solidFill>
                            <a:srgbClr val="002060"/>
                          </a:solidFill>
                          <a:latin typeface="Arial" pitchFamily="34" charset="0"/>
                          <a:cs typeface="Arial" pitchFamily="34" charset="0"/>
                        </a:rPr>
                        <a:t>Секция «Баскетбол»</a:t>
                      </a:r>
                      <a:endParaRPr lang="ru-RU" sz="1600" dirty="0">
                        <a:solidFill>
                          <a:srgbClr val="002060"/>
                        </a:solidFill>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solidFill>
                            <a:srgbClr val="002060"/>
                          </a:solidFill>
                          <a:latin typeface="Arial" pitchFamily="34" charset="0"/>
                          <a:cs typeface="Arial" pitchFamily="34" charset="0"/>
                        </a:rPr>
                        <a:t>60 учащихся</a:t>
                      </a:r>
                      <a:endParaRPr lang="ru-RU" sz="1600" dirty="0">
                        <a:solidFill>
                          <a:srgbClr val="002060"/>
                        </a:solidFill>
                        <a:latin typeface="Arial" pitchFamily="34" charset="0"/>
                        <a:ea typeface="Times New Roman"/>
                        <a:cs typeface="Arial" pitchFamily="34" charset="0"/>
                      </a:endParaRPr>
                    </a:p>
                  </a:txBody>
                  <a:tcPr marL="37450" marR="37450" marT="0" marB="0"/>
                </a:tc>
              </a:tr>
            </a:tbl>
          </a:graphicData>
        </a:graphic>
      </p:graphicFrame>
      <p:graphicFrame>
        <p:nvGraphicFramePr>
          <p:cNvPr id="21" name="Таблица 20"/>
          <p:cNvGraphicFramePr>
            <a:graphicFrameLocks noGrp="1"/>
          </p:cNvGraphicFramePr>
          <p:nvPr/>
        </p:nvGraphicFramePr>
        <p:xfrm>
          <a:off x="642911" y="5715016"/>
          <a:ext cx="4357718" cy="1029658"/>
        </p:xfrm>
        <a:graphic>
          <a:graphicData uri="http://schemas.openxmlformats.org/drawingml/2006/table">
            <a:tbl>
              <a:tblPr>
                <a:tableStyleId>{3C2FFA5D-87B4-456A-9821-1D502468CF0F}</a:tableStyleId>
              </a:tblPr>
              <a:tblGrid>
                <a:gridCol w="1500197"/>
                <a:gridCol w="1500199"/>
                <a:gridCol w="1357322"/>
              </a:tblGrid>
              <a:tr h="285752">
                <a:tc gridSpan="3">
                  <a:txBody>
                    <a:bodyPr/>
                    <a:lstStyle/>
                    <a:p>
                      <a:pPr algn="ctr">
                        <a:spcAft>
                          <a:spcPts val="0"/>
                        </a:spcAft>
                      </a:pPr>
                      <a:r>
                        <a:rPr lang="ru-RU" sz="1600" dirty="0" smtClean="0">
                          <a:solidFill>
                            <a:srgbClr val="002060"/>
                          </a:solidFill>
                          <a:latin typeface="Arial" pitchFamily="34" charset="0"/>
                          <a:cs typeface="Arial" pitchFamily="34" charset="0"/>
                        </a:rPr>
                        <a:t>2018-2019 учебный год</a:t>
                      </a:r>
                      <a:endParaRPr lang="ru-RU" sz="1600" dirty="0">
                        <a:solidFill>
                          <a:srgbClr val="002060"/>
                        </a:solidFill>
                        <a:latin typeface="Arial" pitchFamily="34" charset="0"/>
                        <a:ea typeface="Calibri"/>
                        <a:cs typeface="Arial" pitchFamily="34" charset="0"/>
                      </a:endParaRPr>
                    </a:p>
                  </a:txBody>
                  <a:tcPr marL="68580" marR="68580" marT="0" marB="0"/>
                </a:tc>
                <a:tc hMerge="1">
                  <a:txBody>
                    <a:bodyPr/>
                    <a:lstStyle/>
                    <a:p>
                      <a:endParaRPr lang="ru-RU"/>
                    </a:p>
                  </a:txBody>
                  <a:tcPr/>
                </a:tc>
                <a:tc hMerge="1">
                  <a:txBody>
                    <a:bodyPr/>
                    <a:lstStyle/>
                    <a:p>
                      <a:endParaRPr lang="ru-RU"/>
                    </a:p>
                  </a:txBody>
                  <a:tcPr/>
                </a:tc>
              </a:tr>
              <a:tr h="214314">
                <a:tc gridSpan="3">
                  <a:txBody>
                    <a:bodyPr/>
                    <a:lstStyle/>
                    <a:p>
                      <a:pPr algn="ctr">
                        <a:spcAft>
                          <a:spcPts val="0"/>
                        </a:spcAft>
                      </a:pPr>
                      <a:r>
                        <a:rPr lang="ru-RU" sz="1600" dirty="0">
                          <a:solidFill>
                            <a:srgbClr val="002060"/>
                          </a:solidFill>
                          <a:latin typeface="Arial" pitchFamily="34" charset="0"/>
                          <a:cs typeface="Arial" pitchFamily="34" charset="0"/>
                        </a:rPr>
                        <a:t>142 чел</a:t>
                      </a:r>
                      <a:endParaRPr lang="ru-RU" sz="1600" dirty="0">
                        <a:solidFill>
                          <a:srgbClr val="002060"/>
                        </a:solidFill>
                        <a:latin typeface="Arial" pitchFamily="34" charset="0"/>
                        <a:ea typeface="Calibri"/>
                        <a:cs typeface="Arial" pitchFamily="34" charset="0"/>
                      </a:endParaRPr>
                    </a:p>
                  </a:txBody>
                  <a:tcPr marL="68580" marR="68580" marT="0" marB="0"/>
                </a:tc>
                <a:tc hMerge="1">
                  <a:txBody>
                    <a:bodyPr/>
                    <a:lstStyle/>
                    <a:p>
                      <a:endParaRPr lang="ru-RU"/>
                    </a:p>
                  </a:txBody>
                  <a:tcPr/>
                </a:tc>
                <a:tc hMerge="1">
                  <a:txBody>
                    <a:bodyPr/>
                    <a:lstStyle/>
                    <a:p>
                      <a:endParaRPr lang="ru-RU"/>
                    </a:p>
                  </a:txBody>
                  <a:tcPr/>
                </a:tc>
              </a:tr>
              <a:tr h="256226">
                <a:tc>
                  <a:txBody>
                    <a:bodyPr/>
                    <a:lstStyle/>
                    <a:p>
                      <a:pPr algn="ctr">
                        <a:spcAft>
                          <a:spcPts val="0"/>
                        </a:spcAft>
                      </a:pPr>
                      <a:r>
                        <a:rPr lang="ru-RU" sz="1600">
                          <a:solidFill>
                            <a:srgbClr val="002060"/>
                          </a:solidFill>
                          <a:latin typeface="Arial" pitchFamily="34" charset="0"/>
                          <a:cs typeface="Arial" pitchFamily="34" charset="0"/>
                        </a:rPr>
                        <a:t>золото</a:t>
                      </a:r>
                      <a:endParaRPr lang="ru-RU" sz="1600">
                        <a:solidFill>
                          <a:srgbClr val="002060"/>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600" dirty="0">
                          <a:solidFill>
                            <a:srgbClr val="002060"/>
                          </a:solidFill>
                          <a:latin typeface="Arial" pitchFamily="34" charset="0"/>
                          <a:cs typeface="Arial" pitchFamily="34" charset="0"/>
                        </a:rPr>
                        <a:t>серебро</a:t>
                      </a:r>
                      <a:endParaRPr lang="ru-RU" sz="1600" dirty="0">
                        <a:solidFill>
                          <a:srgbClr val="002060"/>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600" dirty="0">
                          <a:solidFill>
                            <a:srgbClr val="002060"/>
                          </a:solidFill>
                          <a:latin typeface="Arial" pitchFamily="34" charset="0"/>
                          <a:cs typeface="Arial" pitchFamily="34" charset="0"/>
                        </a:rPr>
                        <a:t>бронза</a:t>
                      </a:r>
                      <a:endParaRPr lang="ru-RU" sz="1600" dirty="0">
                        <a:solidFill>
                          <a:srgbClr val="002060"/>
                        </a:solidFill>
                        <a:latin typeface="Arial" pitchFamily="34" charset="0"/>
                        <a:ea typeface="Calibri"/>
                        <a:cs typeface="Arial" pitchFamily="34" charset="0"/>
                      </a:endParaRPr>
                    </a:p>
                  </a:txBody>
                  <a:tcPr marL="68580" marR="68580" marT="0" marB="0"/>
                </a:tc>
              </a:tr>
              <a:tr h="214314">
                <a:tc>
                  <a:txBody>
                    <a:bodyPr/>
                    <a:lstStyle/>
                    <a:p>
                      <a:pPr algn="ctr">
                        <a:spcAft>
                          <a:spcPts val="0"/>
                        </a:spcAft>
                      </a:pPr>
                      <a:r>
                        <a:rPr lang="ru-RU" sz="1600" dirty="0">
                          <a:solidFill>
                            <a:srgbClr val="002060"/>
                          </a:solidFill>
                          <a:latin typeface="Arial" pitchFamily="34" charset="0"/>
                          <a:cs typeface="Arial" pitchFamily="34" charset="0"/>
                        </a:rPr>
                        <a:t>54 чел</a:t>
                      </a:r>
                      <a:endParaRPr lang="ru-RU" sz="1600" dirty="0">
                        <a:solidFill>
                          <a:srgbClr val="002060"/>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600" dirty="0">
                          <a:solidFill>
                            <a:srgbClr val="002060"/>
                          </a:solidFill>
                          <a:latin typeface="Arial" pitchFamily="34" charset="0"/>
                          <a:cs typeface="Arial" pitchFamily="34" charset="0"/>
                        </a:rPr>
                        <a:t>57 чел</a:t>
                      </a:r>
                      <a:endParaRPr lang="ru-RU" sz="1600" dirty="0">
                        <a:solidFill>
                          <a:srgbClr val="002060"/>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600" dirty="0">
                          <a:solidFill>
                            <a:srgbClr val="002060"/>
                          </a:solidFill>
                          <a:latin typeface="Arial" pitchFamily="34" charset="0"/>
                          <a:cs typeface="Arial" pitchFamily="34" charset="0"/>
                        </a:rPr>
                        <a:t>31 чел</a:t>
                      </a:r>
                      <a:endParaRPr lang="ru-RU" sz="1600" dirty="0">
                        <a:solidFill>
                          <a:srgbClr val="002060"/>
                        </a:solidFill>
                        <a:latin typeface="Arial" pitchFamily="34" charset="0"/>
                        <a:ea typeface="Calibri"/>
                        <a:cs typeface="Arial" pitchFamily="34" charset="0"/>
                      </a:endParaRPr>
                    </a:p>
                  </a:txBody>
                  <a:tcPr marL="68580" marR="68580" marT="0" marB="0"/>
                </a:tc>
              </a:tr>
            </a:tbl>
          </a:graphicData>
        </a:graphic>
      </p:graphicFrame>
      <p:sp>
        <p:nvSpPr>
          <p:cNvPr id="23" name="Прямоугольник 22"/>
          <p:cNvSpPr/>
          <p:nvPr/>
        </p:nvSpPr>
        <p:spPr>
          <a:xfrm>
            <a:off x="428596" y="3929066"/>
            <a:ext cx="8429652" cy="584775"/>
          </a:xfrm>
          <a:prstGeom prst="rect">
            <a:avLst/>
          </a:prstGeom>
        </p:spPr>
        <p:txBody>
          <a:bodyPr wrap="square">
            <a:spAutoFit/>
          </a:bodyPr>
          <a:lstStyle/>
          <a:p>
            <a:pPr algn="ctr"/>
            <a:r>
              <a:rPr lang="ru-RU" sz="1600" dirty="0" smtClean="0">
                <a:solidFill>
                  <a:srgbClr val="002060"/>
                </a:solidFill>
                <a:latin typeface="Arial" pitchFamily="34" charset="0"/>
                <a:cs typeface="Arial" pitchFamily="34" charset="0"/>
              </a:rPr>
              <a:t>Прослеживается положительная динамика учащихся лицея имеющие  золотые, серебряные и бронзовые значки ГТО</a:t>
            </a:r>
            <a:endParaRPr lang="ru-RU" sz="1600" dirty="0">
              <a:solidFill>
                <a:srgbClr val="002060"/>
              </a:solidFill>
              <a:latin typeface="Arial" pitchFamily="34" charset="0"/>
              <a:cs typeface="Arial" pitchFamily="34" charset="0"/>
            </a:endParaRPr>
          </a:p>
        </p:txBody>
      </p:sp>
      <p:sp>
        <p:nvSpPr>
          <p:cNvPr id="24" name="Прямоугольник 23"/>
          <p:cNvSpPr/>
          <p:nvPr/>
        </p:nvSpPr>
        <p:spPr>
          <a:xfrm>
            <a:off x="285688" y="3429000"/>
            <a:ext cx="8858312" cy="584775"/>
          </a:xfrm>
          <a:prstGeom prst="rect">
            <a:avLst/>
          </a:prstGeom>
        </p:spPr>
        <p:txBody>
          <a:bodyPr wrap="square">
            <a:spAutoFit/>
          </a:bodyPr>
          <a:lstStyle/>
          <a:p>
            <a:pPr algn="ctr"/>
            <a:r>
              <a:rPr lang="ru-RU" sz="1600" dirty="0" smtClean="0">
                <a:solidFill>
                  <a:srgbClr val="002060"/>
                </a:solidFill>
                <a:latin typeface="Arial" pitchFamily="34" charset="0"/>
                <a:cs typeface="Arial" pitchFamily="34" charset="0"/>
              </a:rPr>
              <a:t>На федеральном уровне ГТО зарегистрировано 629 учащихся лицея, что составляет 94,65% от всех учащихся лицея</a:t>
            </a:r>
            <a:endParaRPr lang="ru-RU" sz="1600" dirty="0">
              <a:solidFill>
                <a:srgbClr val="002060"/>
              </a:solidFill>
              <a:latin typeface="Arial" pitchFamily="34" charset="0"/>
              <a:cs typeface="Arial" pitchFamily="34" charset="0"/>
            </a:endParaRPr>
          </a:p>
        </p:txBody>
      </p:sp>
      <p:graphicFrame>
        <p:nvGraphicFramePr>
          <p:cNvPr id="25" name="Таблица 24"/>
          <p:cNvGraphicFramePr>
            <a:graphicFrameLocks noGrp="1"/>
          </p:cNvGraphicFramePr>
          <p:nvPr/>
        </p:nvGraphicFramePr>
        <p:xfrm>
          <a:off x="642910" y="4572008"/>
          <a:ext cx="4357717" cy="1023465"/>
        </p:xfrm>
        <a:graphic>
          <a:graphicData uri="http://schemas.openxmlformats.org/drawingml/2006/table">
            <a:tbl>
              <a:tblPr>
                <a:tableStyleId>{3C2FFA5D-87B4-456A-9821-1D502468CF0F}</a:tableStyleId>
              </a:tblPr>
              <a:tblGrid>
                <a:gridCol w="1473574"/>
                <a:gridCol w="1537320"/>
                <a:gridCol w="1346823"/>
              </a:tblGrid>
              <a:tr h="243840">
                <a:tc gridSpan="3">
                  <a:txBody>
                    <a:bodyPr/>
                    <a:lstStyle/>
                    <a:p>
                      <a:pPr algn="ctr">
                        <a:spcAft>
                          <a:spcPts val="0"/>
                        </a:spcAft>
                      </a:pPr>
                      <a:r>
                        <a:rPr lang="ru-RU" sz="1600" dirty="0" smtClean="0">
                          <a:solidFill>
                            <a:srgbClr val="002060"/>
                          </a:solidFill>
                          <a:latin typeface="Arial" pitchFamily="34" charset="0"/>
                          <a:cs typeface="Arial" pitchFamily="34" charset="0"/>
                        </a:rPr>
                        <a:t>2017-2018 учебный год</a:t>
                      </a:r>
                      <a:endParaRPr lang="ru-RU" sz="1600" dirty="0">
                        <a:solidFill>
                          <a:srgbClr val="002060"/>
                        </a:solidFill>
                        <a:latin typeface="Arial" pitchFamily="34" charset="0"/>
                        <a:ea typeface="Calibri"/>
                        <a:cs typeface="Arial" pitchFamily="34" charset="0"/>
                      </a:endParaRPr>
                    </a:p>
                  </a:txBody>
                  <a:tcPr marL="68580" marR="68580" marT="0" marB="0"/>
                </a:tc>
                <a:tc hMerge="1">
                  <a:txBody>
                    <a:bodyPr/>
                    <a:lstStyle/>
                    <a:p>
                      <a:endParaRPr lang="ru-RU"/>
                    </a:p>
                  </a:txBody>
                  <a:tcPr/>
                </a:tc>
                <a:tc hMerge="1">
                  <a:txBody>
                    <a:bodyPr/>
                    <a:lstStyle/>
                    <a:p>
                      <a:endParaRPr lang="ru-RU"/>
                    </a:p>
                  </a:txBody>
                  <a:tcPr/>
                </a:tc>
              </a:tr>
              <a:tr h="250033">
                <a:tc gridSpan="3">
                  <a:txBody>
                    <a:bodyPr/>
                    <a:lstStyle/>
                    <a:p>
                      <a:pPr algn="ctr">
                        <a:spcAft>
                          <a:spcPts val="0"/>
                        </a:spcAft>
                      </a:pPr>
                      <a:r>
                        <a:rPr lang="ru-RU" sz="1600" dirty="0">
                          <a:solidFill>
                            <a:srgbClr val="002060"/>
                          </a:solidFill>
                          <a:latin typeface="Arial" pitchFamily="34" charset="0"/>
                          <a:cs typeface="Arial" pitchFamily="34" charset="0"/>
                        </a:rPr>
                        <a:t>106 чел</a:t>
                      </a:r>
                      <a:endParaRPr lang="ru-RU" sz="1600" dirty="0">
                        <a:solidFill>
                          <a:srgbClr val="002060"/>
                        </a:solidFill>
                        <a:latin typeface="Arial" pitchFamily="34" charset="0"/>
                        <a:ea typeface="Calibri"/>
                        <a:cs typeface="Arial" pitchFamily="34" charset="0"/>
                      </a:endParaRPr>
                    </a:p>
                  </a:txBody>
                  <a:tcPr marL="68580" marR="68580" marT="0" marB="0"/>
                </a:tc>
                <a:tc hMerge="1">
                  <a:txBody>
                    <a:bodyPr/>
                    <a:lstStyle/>
                    <a:p>
                      <a:endParaRPr lang="ru-RU"/>
                    </a:p>
                  </a:txBody>
                  <a:tcPr/>
                </a:tc>
                <a:tc hMerge="1">
                  <a:txBody>
                    <a:bodyPr/>
                    <a:lstStyle/>
                    <a:p>
                      <a:endParaRPr lang="ru-RU"/>
                    </a:p>
                  </a:txBody>
                  <a:tcPr/>
                </a:tc>
              </a:tr>
              <a:tr h="285752">
                <a:tc>
                  <a:txBody>
                    <a:bodyPr/>
                    <a:lstStyle/>
                    <a:p>
                      <a:pPr algn="ctr">
                        <a:spcAft>
                          <a:spcPts val="0"/>
                        </a:spcAft>
                      </a:pPr>
                      <a:r>
                        <a:rPr lang="ru-RU" sz="1600" dirty="0">
                          <a:solidFill>
                            <a:srgbClr val="002060"/>
                          </a:solidFill>
                          <a:latin typeface="Arial" pitchFamily="34" charset="0"/>
                          <a:cs typeface="Arial" pitchFamily="34" charset="0"/>
                        </a:rPr>
                        <a:t>золото</a:t>
                      </a:r>
                      <a:endParaRPr lang="ru-RU" sz="1600" dirty="0">
                        <a:solidFill>
                          <a:srgbClr val="002060"/>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600" dirty="0">
                          <a:solidFill>
                            <a:srgbClr val="002060"/>
                          </a:solidFill>
                          <a:latin typeface="Arial" pitchFamily="34" charset="0"/>
                          <a:cs typeface="Arial" pitchFamily="34" charset="0"/>
                        </a:rPr>
                        <a:t>серебро</a:t>
                      </a:r>
                      <a:endParaRPr lang="ru-RU" sz="1600" dirty="0">
                        <a:solidFill>
                          <a:srgbClr val="002060"/>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600" dirty="0">
                          <a:solidFill>
                            <a:srgbClr val="002060"/>
                          </a:solidFill>
                          <a:latin typeface="Arial" pitchFamily="34" charset="0"/>
                          <a:cs typeface="Arial" pitchFamily="34" charset="0"/>
                        </a:rPr>
                        <a:t>бронза</a:t>
                      </a:r>
                      <a:endParaRPr lang="ru-RU" sz="1600" dirty="0">
                        <a:solidFill>
                          <a:srgbClr val="002060"/>
                        </a:solidFill>
                        <a:latin typeface="Arial" pitchFamily="34" charset="0"/>
                        <a:ea typeface="Calibri"/>
                        <a:cs typeface="Arial" pitchFamily="34" charset="0"/>
                      </a:endParaRPr>
                    </a:p>
                  </a:txBody>
                  <a:tcPr marL="68580" marR="68580" marT="0" marB="0"/>
                </a:tc>
              </a:tr>
              <a:tr h="29526">
                <a:tc>
                  <a:txBody>
                    <a:bodyPr/>
                    <a:lstStyle/>
                    <a:p>
                      <a:pPr algn="ctr">
                        <a:spcAft>
                          <a:spcPts val="0"/>
                        </a:spcAft>
                      </a:pPr>
                      <a:r>
                        <a:rPr lang="ru-RU" sz="1600" dirty="0">
                          <a:solidFill>
                            <a:srgbClr val="002060"/>
                          </a:solidFill>
                          <a:latin typeface="Arial" pitchFamily="34" charset="0"/>
                          <a:cs typeface="Arial" pitchFamily="34" charset="0"/>
                        </a:rPr>
                        <a:t>50 чел</a:t>
                      </a:r>
                      <a:endParaRPr lang="ru-RU" sz="1600" dirty="0">
                        <a:solidFill>
                          <a:srgbClr val="002060"/>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600" dirty="0">
                          <a:solidFill>
                            <a:srgbClr val="002060"/>
                          </a:solidFill>
                          <a:latin typeface="Arial" pitchFamily="34" charset="0"/>
                          <a:cs typeface="Arial" pitchFamily="34" charset="0"/>
                        </a:rPr>
                        <a:t>29 чел</a:t>
                      </a:r>
                      <a:endParaRPr lang="ru-RU" sz="1600" dirty="0">
                        <a:solidFill>
                          <a:srgbClr val="002060"/>
                        </a:solidFill>
                        <a:latin typeface="Arial" pitchFamily="34" charset="0"/>
                        <a:ea typeface="Calibri"/>
                        <a:cs typeface="Arial" pitchFamily="34" charset="0"/>
                      </a:endParaRPr>
                    </a:p>
                  </a:txBody>
                  <a:tcPr marL="68580" marR="68580" marT="0" marB="0"/>
                </a:tc>
                <a:tc>
                  <a:txBody>
                    <a:bodyPr/>
                    <a:lstStyle/>
                    <a:p>
                      <a:pPr algn="ctr">
                        <a:spcAft>
                          <a:spcPts val="0"/>
                        </a:spcAft>
                      </a:pPr>
                      <a:r>
                        <a:rPr lang="ru-RU" sz="1600" dirty="0">
                          <a:solidFill>
                            <a:srgbClr val="002060"/>
                          </a:solidFill>
                          <a:latin typeface="Arial" pitchFamily="34" charset="0"/>
                          <a:cs typeface="Arial" pitchFamily="34" charset="0"/>
                        </a:rPr>
                        <a:t>27 чел</a:t>
                      </a:r>
                      <a:endParaRPr lang="ru-RU" sz="1600" dirty="0">
                        <a:solidFill>
                          <a:srgbClr val="002060"/>
                        </a:solidFill>
                        <a:latin typeface="Arial" pitchFamily="34" charset="0"/>
                        <a:ea typeface="Calibri"/>
                        <a:cs typeface="Arial" pitchFamily="34" charset="0"/>
                      </a:endParaRPr>
                    </a:p>
                  </a:txBody>
                  <a:tcPr marL="68580" marR="68580" marT="0" marB="0"/>
                </a:tc>
              </a:tr>
            </a:tbl>
          </a:graphicData>
        </a:graphic>
      </p:graphicFrame>
      <p:pic>
        <p:nvPicPr>
          <p:cNvPr id="26" name="Picture 2" descr="http://lycey23.ru/images/2018-2019-photos/16.10.18_2.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rcRect t="58929"/>
          <a:stretch>
            <a:fillRect/>
          </a:stretch>
        </p:blipFill>
        <p:spPr bwMode="auto">
          <a:xfrm>
            <a:off x="5167109" y="4500570"/>
            <a:ext cx="3935889" cy="2357430"/>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укрепления здоровья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7" name="Рисунок 16" descr="14.jpg"/>
          <p:cNvPicPr>
            <a:picLocks noChangeAspect="1"/>
          </p:cNvPicPr>
          <p:nvPr/>
        </p:nvPicPr>
        <p:blipFill>
          <a:blip r:embed="rId5"/>
          <a:stretch>
            <a:fillRect/>
          </a:stretch>
        </p:blipFill>
        <p:spPr>
          <a:xfrm>
            <a:off x="428596" y="4286256"/>
            <a:ext cx="4719373" cy="2500330"/>
          </a:xfrm>
          <a:prstGeom prst="rect">
            <a:avLst/>
          </a:prstGeom>
          <a:ln>
            <a:noFill/>
          </a:ln>
          <a:effectLst>
            <a:softEdge rad="112500"/>
          </a:effectLst>
        </p:spPr>
      </p:pic>
      <p:pic>
        <p:nvPicPr>
          <p:cNvPr id="19" name="Picture 2" descr="D:\СОХРАНЯТЬ ЗДЕСЬ\Мероприятия 2017-2018\Фото спартакиада\IMG_20160519_161412.jpg"/>
          <p:cNvPicPr>
            <a:picLocks noChangeAspect="1" noChangeArrowheads="1"/>
          </p:cNvPicPr>
          <p:nvPr/>
        </p:nvPicPr>
        <p:blipFill>
          <a:blip r:embed="rId6" cstate="print"/>
          <a:srcRect/>
          <a:stretch>
            <a:fillRect/>
          </a:stretch>
        </p:blipFill>
        <p:spPr bwMode="auto">
          <a:xfrm>
            <a:off x="5320201" y="1500174"/>
            <a:ext cx="3466641" cy="2566902"/>
          </a:xfrm>
          <a:prstGeom prst="rect">
            <a:avLst/>
          </a:prstGeom>
          <a:ln>
            <a:noFill/>
          </a:ln>
          <a:effectLst>
            <a:softEdge rad="112500"/>
          </a:effectLst>
        </p:spPr>
      </p:pic>
      <p:pic>
        <p:nvPicPr>
          <p:cNvPr id="20" name="Picture 2" descr="D:\СОХРАНЯТЬ ЗДЕСЬ\Мероприятия 2017-2018\Фото спартакиада\9мая.JPG"/>
          <p:cNvPicPr>
            <a:picLocks noChangeAspect="1" noChangeArrowheads="1"/>
          </p:cNvPicPr>
          <p:nvPr/>
        </p:nvPicPr>
        <p:blipFill>
          <a:blip r:embed="rId7" cstate="print"/>
          <a:srcRect/>
          <a:stretch>
            <a:fillRect/>
          </a:stretch>
        </p:blipFill>
        <p:spPr bwMode="auto">
          <a:xfrm>
            <a:off x="5286380" y="4171956"/>
            <a:ext cx="3786214" cy="2686044"/>
          </a:xfrm>
          <a:prstGeom prst="rect">
            <a:avLst/>
          </a:prstGeom>
          <a:ln>
            <a:noFill/>
          </a:ln>
          <a:effectLst>
            <a:softEdge rad="112500"/>
          </a:effectLst>
        </p:spPr>
      </p:pic>
      <p:pic>
        <p:nvPicPr>
          <p:cNvPr id="13" name="Picture 3" descr="B:\Desktop\DSC05762.JPG"/>
          <p:cNvPicPr>
            <a:picLocks noChangeAspect="1" noChangeArrowheads="1"/>
          </p:cNvPicPr>
          <p:nvPr/>
        </p:nvPicPr>
        <p:blipFill>
          <a:blip r:embed="rId8" cstate="print"/>
          <a:srcRect/>
          <a:stretch>
            <a:fillRect/>
          </a:stretch>
        </p:blipFill>
        <p:spPr bwMode="auto">
          <a:xfrm>
            <a:off x="1071538" y="1643050"/>
            <a:ext cx="3643338" cy="2732504"/>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1000108"/>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Ресурсное обеспечение воспитания</a:t>
            </a:r>
          </a:p>
          <a:p>
            <a:endPar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428596" y="1643050"/>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Центр профессий будущего</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51201" name="Rectangle 1"/>
          <p:cNvSpPr>
            <a:spLocks noChangeArrowheads="1"/>
          </p:cNvSpPr>
          <p:nvPr/>
        </p:nvSpPr>
        <p:spPr bwMode="auto">
          <a:xfrm>
            <a:off x="142844" y="2214554"/>
            <a:ext cx="8501122"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l"/>
              </a:tabLst>
            </a:pP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В лицее открыт </a:t>
            </a:r>
            <a:r>
              <a:rPr kumimoji="0" lang="ru-RU" sz="1600" b="1"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«Центр Профессий Будущего»</a:t>
            </a: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a:t>
            </a:r>
            <a:r>
              <a:rPr kumimoji="0" lang="ru-RU" sz="1600" b="0" i="0" u="none" strike="noStrike" cap="none" normalizeH="0" baseline="0" dirty="0" err="1" smtClean="0">
                <a:ln>
                  <a:noFill/>
                </a:ln>
                <a:solidFill>
                  <a:srgbClr val="002060"/>
                </a:solidFill>
                <a:effectLst/>
                <a:latin typeface="Arial" pitchFamily="34" charset="0"/>
                <a:ea typeface="Times New Roman" pitchFamily="18" charset="0"/>
                <a:cs typeface="Arial" pitchFamily="34" charset="0"/>
              </a:rPr>
              <a:t>КемГУ</a:t>
            </a: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который  работает по 10 направлениям:</a:t>
            </a:r>
            <a:r>
              <a:rPr kumimoji="0" lang="ru-RU" sz="1600" b="0" i="0" u="none" strike="noStrike" cap="none" normalizeH="0" baseline="0" dirty="0" smtClean="0">
                <a:ln>
                  <a:noFill/>
                </a:ln>
                <a:solidFill>
                  <a:srgbClr val="002060"/>
                </a:solidFill>
                <a:effectLst/>
                <a:latin typeface="Arial" pitchFamily="34" charset="0"/>
                <a:ea typeface="+mn-ea"/>
                <a:cs typeface="Arial" pitchFamily="34" charset="0"/>
              </a:rPr>
              <a:t> </a:t>
            </a:r>
            <a:endParaRPr kumimoji="0" lang="ru-RU"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школа пилотирования;</a:t>
            </a:r>
            <a:endParaRPr kumimoji="0" lang="ru-RU"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робототехника;</a:t>
            </a:r>
            <a:endParaRPr kumimoji="0" lang="ru-RU"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школа виртуальной реальности;</a:t>
            </a:r>
            <a:endParaRPr kumimoji="0" lang="ru-RU"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lang="ru-RU" sz="1600" dirty="0">
                <a:solidFill>
                  <a:srgbClr val="002060"/>
                </a:solidFill>
                <a:latin typeface="Arial" pitchFamily="34" charset="0"/>
                <a:ea typeface="Times New Roman" pitchFamily="18" charset="0"/>
                <a:cs typeface="Arial" pitchFamily="34" charset="0"/>
              </a:rPr>
              <a:t>ш</a:t>
            </a: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ахматы;</a:t>
            </a:r>
            <a:endParaRPr kumimoji="0" lang="ru-RU"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ментальная арифметика;</a:t>
            </a:r>
            <a:endParaRPr kumimoji="0" lang="ru-RU"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английский язык, китайский язык;</a:t>
            </a:r>
            <a:endParaRPr kumimoji="0" lang="ru-RU"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lang="ru-RU" sz="1600" dirty="0">
                <a:solidFill>
                  <a:srgbClr val="002060"/>
                </a:solidFill>
                <a:latin typeface="Arial" pitchFamily="34" charset="0"/>
                <a:ea typeface="Times New Roman" pitchFamily="18" charset="0"/>
                <a:cs typeface="Arial" pitchFamily="34" charset="0"/>
              </a:rPr>
              <a:t>п</a:t>
            </a: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рограммирование;</a:t>
            </a:r>
            <a:endParaRPr kumimoji="0" lang="ru-RU"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lang="ru-RU" sz="1600" dirty="0" err="1">
                <a:solidFill>
                  <a:srgbClr val="002060"/>
                </a:solidFill>
                <a:latin typeface="Arial" pitchFamily="34" charset="0"/>
                <a:ea typeface="Times New Roman" pitchFamily="18" charset="0"/>
                <a:cs typeface="Arial" pitchFamily="34" charset="0"/>
              </a:rPr>
              <a:t>с</a:t>
            </a:r>
            <a:r>
              <a:rPr kumimoji="0" lang="ru-RU" sz="1600" b="0" i="0" u="none" strike="noStrike" cap="none" normalizeH="0" baseline="0" dirty="0" err="1" smtClean="0">
                <a:ln>
                  <a:noFill/>
                </a:ln>
                <a:solidFill>
                  <a:srgbClr val="002060"/>
                </a:solidFill>
                <a:effectLst/>
                <a:latin typeface="Arial" pitchFamily="34" charset="0"/>
                <a:ea typeface="Times New Roman" pitchFamily="18" charset="0"/>
                <a:cs typeface="Arial" pitchFamily="34" charset="0"/>
              </a:rPr>
              <a:t>корочтение</a:t>
            </a: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a:t>
            </a:r>
            <a:endParaRPr kumimoji="0" lang="ru-RU"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 актерское мастерство;</a:t>
            </a:r>
            <a:endParaRPr kumimoji="0" lang="ru-RU" sz="1600" b="0" i="0" u="none" strike="noStrike" cap="none" normalizeH="0" baseline="0" dirty="0" smtClean="0">
              <a:ln>
                <a:noFill/>
              </a:ln>
              <a:solidFill>
                <a:srgbClr val="00206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457200" algn="l"/>
              </a:tabLst>
            </a:pPr>
            <a:r>
              <a:rPr kumimoji="0" lang="ru-RU" sz="1600" b="0" i="0" u="none" strike="noStrike" cap="none" normalizeH="0" baseline="0" dirty="0" smtClean="0">
                <a:ln>
                  <a:noFill/>
                </a:ln>
                <a:solidFill>
                  <a:srgbClr val="002060"/>
                </a:solidFill>
                <a:effectLst/>
                <a:latin typeface="Arial" pitchFamily="34" charset="0"/>
                <a:ea typeface="Times New Roman" pitchFamily="18" charset="0"/>
                <a:cs typeface="Arial" pitchFamily="34" charset="0"/>
              </a:rPr>
              <a:t>занятия с психологом. </a:t>
            </a:r>
            <a:endParaRPr kumimoji="0" lang="ru-RU" sz="1600" b="0" i="0" u="none" strike="noStrike" cap="none" normalizeH="0" baseline="0" dirty="0" smtClean="0">
              <a:ln>
                <a:noFill/>
              </a:ln>
              <a:solidFill>
                <a:srgbClr val="002060"/>
              </a:solidFill>
              <a:effectLst/>
              <a:latin typeface="Arial" pitchFamily="34" charset="0"/>
              <a:cs typeface="Arial" pitchFamily="34" charset="0"/>
            </a:endParaRPr>
          </a:p>
        </p:txBody>
      </p:sp>
      <p:pic>
        <p:nvPicPr>
          <p:cNvPr id="13" name="Picture 2" descr="ÐÐ»Ð°ÑÑ Ð¼ÐµÑÑÑÐ° Ð½Ð¾ÑÐ±ÑÑ"/>
          <p:cNvPicPr>
            <a:picLocks noChangeAspect="1" noChangeArrowheads="1"/>
          </p:cNvPicPr>
          <p:nvPr/>
        </p:nvPicPr>
        <p:blipFill>
          <a:blip r:embed="rId5"/>
          <a:srcRect/>
          <a:stretch>
            <a:fillRect/>
          </a:stretch>
        </p:blipFill>
        <p:spPr bwMode="auto">
          <a:xfrm>
            <a:off x="3540118" y="2786058"/>
            <a:ext cx="5532476" cy="3643338"/>
          </a:xfrm>
          <a:prstGeom prst="rect">
            <a:avLst/>
          </a:prstGeom>
          <a:noFill/>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Прямоугольник 17"/>
          <p:cNvSpPr/>
          <p:nvPr/>
        </p:nvSpPr>
        <p:spPr>
          <a:xfrm>
            <a:off x="642894" y="1857364"/>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22" name="Рисунок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14876" y="2071678"/>
            <a:ext cx="3571900" cy="2786082"/>
          </a:xfrm>
          <a:prstGeom prst="rect">
            <a:avLst/>
          </a:prstGeom>
          <a:ln>
            <a:noFill/>
          </a:ln>
          <a:effectLst>
            <a:softEdge rad="112500"/>
          </a:effectLst>
        </p:spPr>
      </p:pic>
      <p:pic>
        <p:nvPicPr>
          <p:cNvPr id="23" name="Рисунок 22"/>
          <p:cNvPicPr>
            <a:picLocks noChangeAspect="1"/>
          </p:cNvPicPr>
          <p:nvPr/>
        </p:nvPicPr>
        <p:blipFill>
          <a:blip r:embed="rId6" cstate="print"/>
          <a:stretch>
            <a:fillRect/>
          </a:stretch>
        </p:blipFill>
        <p:spPr>
          <a:xfrm>
            <a:off x="428596" y="2071678"/>
            <a:ext cx="4143372" cy="2330647"/>
          </a:xfrm>
          <a:prstGeom prst="rect">
            <a:avLst/>
          </a:prstGeom>
          <a:ln>
            <a:noFill/>
          </a:ln>
          <a:effectLst>
            <a:softEdge rad="112500"/>
          </a:effectLst>
        </p:spPr>
      </p:pic>
      <p:pic>
        <p:nvPicPr>
          <p:cNvPr id="24" name="Рисунок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7224" y="4306661"/>
            <a:ext cx="3571900" cy="2551339"/>
          </a:xfrm>
          <a:prstGeom prst="rect">
            <a:avLst/>
          </a:prstGeom>
          <a:ln>
            <a:noFill/>
          </a:ln>
          <a:effectLst>
            <a:softEdge rad="112500"/>
          </a:effectLst>
        </p:spPr>
      </p:pic>
      <p:pic>
        <p:nvPicPr>
          <p:cNvPr id="27" name="Рисунок 26"/>
          <p:cNvPicPr>
            <a:picLocks noChangeAspect="1"/>
          </p:cNvPicPr>
          <p:nvPr/>
        </p:nvPicPr>
        <p:blipFill>
          <a:blip r:embed="rId8"/>
          <a:srcRect b="32258"/>
          <a:stretch>
            <a:fillRect/>
          </a:stretch>
        </p:blipFill>
        <p:spPr>
          <a:xfrm>
            <a:off x="6454903" y="4429132"/>
            <a:ext cx="2689097" cy="2428868"/>
          </a:xfrm>
          <a:prstGeom prst="rect">
            <a:avLst/>
          </a:prstGeom>
          <a:ln>
            <a:noFill/>
          </a:ln>
          <a:effectLst>
            <a:softEdge rad="112500"/>
          </a:effectLst>
        </p:spPr>
      </p:pic>
      <p:sp>
        <p:nvSpPr>
          <p:cNvPr id="16" name="Прямоугольник 15"/>
          <p:cNvSpPr/>
          <p:nvPr/>
        </p:nvSpPr>
        <p:spPr>
          <a:xfrm>
            <a:off x="0" y="1000108"/>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Ресурсное обеспечение воспитания</a:t>
            </a:r>
          </a:p>
          <a:p>
            <a:endPar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9" name="Прямоугольник 18"/>
          <p:cNvSpPr/>
          <p:nvPr/>
        </p:nvSpPr>
        <p:spPr>
          <a:xfrm>
            <a:off x="428596" y="1643050"/>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Центр профессий будущего</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Прямоугольник 17"/>
          <p:cNvSpPr/>
          <p:nvPr/>
        </p:nvSpPr>
        <p:spPr>
          <a:xfrm>
            <a:off x="642894" y="2018876"/>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3" name="Picture 2" descr="http://lycey23.ru/images/2018-2019-photos/01.09.18_15.JPG"/>
          <p:cNvPicPr>
            <a:picLocks noChangeAspect="1" noChangeArrowheads="1"/>
          </p:cNvPicPr>
          <p:nvPr/>
        </p:nvPicPr>
        <p:blipFill>
          <a:blip r:embed="rId5"/>
          <a:srcRect r="2605"/>
          <a:stretch>
            <a:fillRect/>
          </a:stretch>
        </p:blipFill>
        <p:spPr bwMode="auto">
          <a:xfrm>
            <a:off x="4500594" y="2571744"/>
            <a:ext cx="4714876" cy="3214710"/>
          </a:xfrm>
          <a:prstGeom prst="rect">
            <a:avLst/>
          </a:prstGeom>
          <a:ln>
            <a:noFill/>
          </a:ln>
          <a:effectLst>
            <a:softEdge rad="112500"/>
          </a:effectLst>
        </p:spPr>
      </p:pic>
      <p:pic>
        <p:nvPicPr>
          <p:cNvPr id="55298" name="Picture 2" descr="https://4.bp.blogspot.com/-BkE8IpDFiT4/Wh-ZUuiZ-4I/AAAAAAAATFE/_7aDahZCmdgmM6KgSk-zZqkWpO6xPQ-NQCEwYBhgL/s1600/IMG_2612-900x600.jpg"/>
          <p:cNvPicPr>
            <a:picLocks noChangeAspect="1" noChangeArrowheads="1"/>
          </p:cNvPicPr>
          <p:nvPr/>
        </p:nvPicPr>
        <p:blipFill>
          <a:blip r:embed="rId6"/>
          <a:srcRect l="5883"/>
          <a:stretch>
            <a:fillRect/>
          </a:stretch>
        </p:blipFill>
        <p:spPr bwMode="auto">
          <a:xfrm>
            <a:off x="0" y="2547931"/>
            <a:ext cx="4572000" cy="3238523"/>
          </a:xfrm>
          <a:prstGeom prst="rect">
            <a:avLst/>
          </a:prstGeom>
          <a:ln>
            <a:noFill/>
          </a:ln>
          <a:effectLst>
            <a:softEdge rad="112500"/>
          </a:effectLst>
        </p:spPr>
      </p:pic>
      <p:sp>
        <p:nvSpPr>
          <p:cNvPr id="12" name="Прямоугольник 11"/>
          <p:cNvSpPr/>
          <p:nvPr/>
        </p:nvSpPr>
        <p:spPr>
          <a:xfrm>
            <a:off x="0" y="1000108"/>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Ресурсное обеспечение воспитания</a:t>
            </a:r>
          </a:p>
          <a:p>
            <a:endPar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5" name="Прямоугольник 14"/>
          <p:cNvSpPr/>
          <p:nvPr/>
        </p:nvSpPr>
        <p:spPr>
          <a:xfrm>
            <a:off x="428596" y="1643050"/>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Центр профессий будущего</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323439"/>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приобщения учащихся к общечеловеческим ценностям, ориентированность на гуманистические ценности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642894" y="1928802"/>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Воспитательный потенциал урочной и внеурочной деятельности</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21" name="Таблица 20"/>
          <p:cNvGraphicFramePr>
            <a:graphicFrameLocks noGrp="1"/>
          </p:cNvGraphicFramePr>
          <p:nvPr/>
        </p:nvGraphicFramePr>
        <p:xfrm>
          <a:off x="71438" y="2428844"/>
          <a:ext cx="9001156" cy="4074452"/>
        </p:xfrm>
        <a:graphic>
          <a:graphicData uri="http://schemas.openxmlformats.org/drawingml/2006/table">
            <a:tbl>
              <a:tblPr>
                <a:tableStyleId>{3C2FFA5D-87B4-456A-9821-1D502468CF0F}</a:tableStyleId>
              </a:tblPr>
              <a:tblGrid>
                <a:gridCol w="2612549"/>
                <a:gridCol w="3025093"/>
                <a:gridCol w="3363514"/>
              </a:tblGrid>
              <a:tr h="988138">
                <a:tc>
                  <a:txBody>
                    <a:bodyPr/>
                    <a:lstStyle/>
                    <a:p>
                      <a:pPr algn="ctr">
                        <a:spcAft>
                          <a:spcPts val="0"/>
                        </a:spcAft>
                      </a:pPr>
                      <a:r>
                        <a:rPr lang="ru-RU" sz="1300" b="1" u="none" dirty="0">
                          <a:solidFill>
                            <a:srgbClr val="002060"/>
                          </a:solidFill>
                          <a:latin typeface="Arial" pitchFamily="34" charset="0"/>
                          <a:cs typeface="Arial" pitchFamily="34" charset="0"/>
                        </a:rPr>
                        <a:t>Приобретение </a:t>
                      </a:r>
                      <a:endParaRPr lang="ru-RU" sz="1300" b="1" u="none" dirty="0" smtClean="0">
                        <a:solidFill>
                          <a:srgbClr val="002060"/>
                        </a:solidFill>
                        <a:latin typeface="Arial" pitchFamily="34" charset="0"/>
                        <a:cs typeface="Arial" pitchFamily="34" charset="0"/>
                      </a:endParaRPr>
                    </a:p>
                    <a:p>
                      <a:pPr algn="ctr">
                        <a:spcAft>
                          <a:spcPts val="0"/>
                        </a:spcAft>
                      </a:pPr>
                      <a:r>
                        <a:rPr lang="ru-RU" sz="1300" b="1" u="none" dirty="0" smtClean="0">
                          <a:solidFill>
                            <a:srgbClr val="002060"/>
                          </a:solidFill>
                          <a:latin typeface="Arial" pitchFamily="34" charset="0"/>
                          <a:cs typeface="Arial" pitchFamily="34" charset="0"/>
                        </a:rPr>
                        <a:t>социальных знаний</a:t>
                      </a:r>
                    </a:p>
                    <a:p>
                      <a:pPr algn="ctr">
                        <a:spcAft>
                          <a:spcPts val="0"/>
                        </a:spcAft>
                      </a:pPr>
                      <a:r>
                        <a:rPr lang="ru-RU" sz="1300" b="1" u="none" dirty="0" smtClean="0">
                          <a:solidFill>
                            <a:srgbClr val="002060"/>
                          </a:solidFill>
                          <a:latin typeface="Arial" pitchFamily="34" charset="0"/>
                          <a:cs typeface="Arial" pitchFamily="34" charset="0"/>
                        </a:rPr>
                        <a:t>на курсах внеурочной деятельности и занятиях кружков</a:t>
                      </a:r>
                      <a:r>
                        <a:rPr lang="ru-RU" sz="1300" b="1" u="none" baseline="0" dirty="0" smtClean="0">
                          <a:solidFill>
                            <a:srgbClr val="002060"/>
                          </a:solidFill>
                          <a:latin typeface="Arial" pitchFamily="34" charset="0"/>
                          <a:cs typeface="Arial" pitchFamily="34" charset="0"/>
                        </a:rPr>
                        <a:t> и объединений</a:t>
                      </a:r>
                      <a:endParaRPr lang="ru-RU" sz="1300" b="1" u="none" dirty="0">
                        <a:solidFill>
                          <a:srgbClr val="002060"/>
                        </a:solidFill>
                        <a:latin typeface="Arial" pitchFamily="34" charset="0"/>
                        <a:cs typeface="Arial" pitchFamily="34" charset="0"/>
                      </a:endParaRPr>
                    </a:p>
                  </a:txBody>
                  <a:tcPr marL="0" marR="0" marT="0" marB="0"/>
                </a:tc>
                <a:tc>
                  <a:txBody>
                    <a:bodyPr/>
                    <a:lstStyle/>
                    <a:p>
                      <a:pPr algn="ctr">
                        <a:spcAft>
                          <a:spcPts val="0"/>
                        </a:spcAft>
                      </a:pPr>
                      <a:r>
                        <a:rPr lang="ru-RU" sz="1300" b="1" u="none" dirty="0">
                          <a:solidFill>
                            <a:srgbClr val="002060"/>
                          </a:solidFill>
                          <a:latin typeface="Arial" pitchFamily="34" charset="0"/>
                          <a:cs typeface="Arial" pitchFamily="34" charset="0"/>
                        </a:rPr>
                        <a:t>Получение опыта переживания и</a:t>
                      </a:r>
                    </a:p>
                    <a:p>
                      <a:pPr algn="ctr">
                        <a:spcAft>
                          <a:spcPts val="0"/>
                        </a:spcAft>
                      </a:pPr>
                      <a:r>
                        <a:rPr lang="ru-RU" sz="1300" b="1" u="none" dirty="0">
                          <a:solidFill>
                            <a:srgbClr val="002060"/>
                          </a:solidFill>
                          <a:latin typeface="Arial" pitchFamily="34" charset="0"/>
                          <a:cs typeface="Arial" pitchFamily="34" charset="0"/>
                        </a:rPr>
                        <a:t>позитивного отношения к базовым</a:t>
                      </a:r>
                    </a:p>
                    <a:p>
                      <a:pPr algn="ctr">
                        <a:spcAft>
                          <a:spcPts val="0"/>
                        </a:spcAft>
                      </a:pPr>
                      <a:r>
                        <a:rPr lang="ru-RU" sz="1300" b="1" u="none" dirty="0">
                          <a:solidFill>
                            <a:srgbClr val="002060"/>
                          </a:solidFill>
                          <a:latin typeface="Arial" pitchFamily="34" charset="0"/>
                          <a:cs typeface="Arial" pitchFamily="34" charset="0"/>
                        </a:rPr>
                        <a:t>ценностям общества</a:t>
                      </a:r>
                    </a:p>
                  </a:txBody>
                  <a:tcPr marL="0" marR="0" marT="0" marB="0"/>
                </a:tc>
                <a:tc>
                  <a:txBody>
                    <a:bodyPr/>
                    <a:lstStyle/>
                    <a:p>
                      <a:pPr algn="ctr">
                        <a:spcAft>
                          <a:spcPts val="0"/>
                        </a:spcAft>
                      </a:pPr>
                      <a:r>
                        <a:rPr lang="ru-RU" sz="1300" b="1" u="none" dirty="0">
                          <a:solidFill>
                            <a:srgbClr val="002060"/>
                          </a:solidFill>
                          <a:latin typeface="Arial" pitchFamily="34" charset="0"/>
                          <a:cs typeface="Arial" pitchFamily="34" charset="0"/>
                        </a:rPr>
                        <a:t>Получение опыта самостоятельного</a:t>
                      </a:r>
                    </a:p>
                    <a:p>
                      <a:pPr algn="ctr">
                        <a:spcAft>
                          <a:spcPts val="0"/>
                        </a:spcAft>
                      </a:pPr>
                      <a:r>
                        <a:rPr lang="ru-RU" sz="1300" b="1" u="none" dirty="0">
                          <a:solidFill>
                            <a:srgbClr val="002060"/>
                          </a:solidFill>
                          <a:latin typeface="Arial" pitchFamily="34" charset="0"/>
                          <a:cs typeface="Arial" pitchFamily="34" charset="0"/>
                        </a:rPr>
                        <a:t>общественного действия</a:t>
                      </a:r>
                    </a:p>
                  </a:txBody>
                  <a:tcPr marL="0" marR="0" marT="0" marB="0"/>
                </a:tc>
              </a:tr>
              <a:tr h="30838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300" u="none" strike="noStrike" kern="1200" cap="none" spc="0" normalizeH="0" baseline="0" noProof="0" dirty="0" smtClean="0">
                          <a:ln>
                            <a:noFill/>
                          </a:ln>
                          <a:solidFill>
                            <a:srgbClr val="002060"/>
                          </a:solidFill>
                          <a:effectLst/>
                          <a:uLnTx/>
                          <a:uFillTx/>
                          <a:latin typeface="Arial" pitchFamily="34" charset="0"/>
                          <a:cs typeface="Arial" pitchFamily="34" charset="0"/>
                        </a:rPr>
                        <a:t>«Азбука нравственности»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300" u="none" strike="noStrike" kern="1200" cap="none" spc="0" normalizeH="0" baseline="0" noProof="0" dirty="0" smtClean="0">
                          <a:ln>
                            <a:noFill/>
                          </a:ln>
                          <a:solidFill>
                            <a:srgbClr val="002060"/>
                          </a:solidFill>
                          <a:effectLst/>
                          <a:uLnTx/>
                          <a:uFillTx/>
                          <a:latin typeface="Arial" pitchFamily="34" charset="0"/>
                          <a:cs typeface="Arial" pitchFamily="34" charset="0"/>
                        </a:rPr>
                        <a:t>«Юные музееведы» команда «Наследие»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300" u="none" strike="noStrike" kern="1200" cap="none" spc="0" normalizeH="0" baseline="0" noProof="0" dirty="0" smtClean="0">
                          <a:ln>
                            <a:noFill/>
                          </a:ln>
                          <a:solidFill>
                            <a:srgbClr val="002060"/>
                          </a:solidFill>
                          <a:effectLst/>
                          <a:uLnTx/>
                          <a:uFillTx/>
                          <a:latin typeface="Arial" pitchFamily="34" charset="0"/>
                          <a:cs typeface="Arial" pitchFamily="34" charset="0"/>
                        </a:rPr>
                        <a:t> Волонтерский отряд «Новое поколение»</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300" u="none" strike="noStrike" kern="1200" cap="none" spc="0" normalizeH="0" baseline="0" noProof="0" dirty="0" smtClean="0">
                          <a:ln>
                            <a:noFill/>
                          </a:ln>
                          <a:solidFill>
                            <a:srgbClr val="002060"/>
                          </a:solidFill>
                          <a:effectLst/>
                          <a:uLnTx/>
                          <a:uFillTx/>
                          <a:latin typeface="Arial" pitchFamily="34" charset="0"/>
                          <a:cs typeface="Arial" pitchFamily="34" charset="0"/>
                        </a:rPr>
                        <a:t>Клуб «Юные экологи»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300" u="none" strike="noStrike" kern="1200" cap="none" spc="0" normalizeH="0" baseline="0" noProof="0" dirty="0" smtClean="0">
                          <a:ln>
                            <a:noFill/>
                          </a:ln>
                          <a:solidFill>
                            <a:srgbClr val="002060"/>
                          </a:solidFill>
                          <a:effectLst/>
                          <a:uLnTx/>
                          <a:uFillTx/>
                          <a:latin typeface="Arial" pitchFamily="34" charset="0"/>
                          <a:cs typeface="Arial" pitchFamily="34" charset="0"/>
                        </a:rPr>
                        <a:t>Лицейское радио «Голос лицея»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300" u="none" strike="noStrike" kern="1200" cap="none" spc="0" normalizeH="0" baseline="0" noProof="0" dirty="0" smtClean="0">
                          <a:ln>
                            <a:noFill/>
                          </a:ln>
                          <a:solidFill>
                            <a:srgbClr val="002060"/>
                          </a:solidFill>
                          <a:effectLst/>
                          <a:uLnTx/>
                          <a:uFillTx/>
                          <a:latin typeface="Arial" pitchFamily="34" charset="0"/>
                          <a:cs typeface="Arial" pitchFamily="34" charset="0"/>
                        </a:rPr>
                        <a:t> Военно-патриотический клуб «Витязь»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300" u="none" strike="noStrike" kern="1200" cap="none" spc="0" normalizeH="0" baseline="0" noProof="0" dirty="0" smtClean="0">
                          <a:ln>
                            <a:noFill/>
                          </a:ln>
                          <a:solidFill>
                            <a:srgbClr val="002060"/>
                          </a:solidFill>
                          <a:effectLst/>
                          <a:uLnTx/>
                          <a:uFillTx/>
                          <a:latin typeface="Arial" pitchFamily="34" charset="0"/>
                          <a:cs typeface="Arial" pitchFamily="34" charset="0"/>
                        </a:rPr>
                        <a:t> Клуб «Проба пера»</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300" u="none" strike="noStrike" kern="1200" cap="none" spc="0" normalizeH="0" baseline="0" noProof="0" dirty="0" smtClean="0">
                          <a:ln>
                            <a:noFill/>
                          </a:ln>
                          <a:solidFill>
                            <a:srgbClr val="002060"/>
                          </a:solidFill>
                          <a:effectLst/>
                          <a:uLnTx/>
                          <a:uFillTx/>
                          <a:latin typeface="Arial" pitchFamily="34" charset="0"/>
                          <a:cs typeface="Arial" pitchFamily="34" charset="0"/>
                        </a:rPr>
                        <a:t>Клуб «Юные экологи»</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300" u="none" strike="noStrike" kern="1200" cap="none" spc="0" normalizeH="0" baseline="0" noProof="0" dirty="0" smtClean="0">
                          <a:ln>
                            <a:noFill/>
                          </a:ln>
                          <a:solidFill>
                            <a:srgbClr val="002060"/>
                          </a:solidFill>
                          <a:effectLst/>
                          <a:uLnTx/>
                          <a:uFillTx/>
                          <a:latin typeface="Arial" pitchFamily="34" charset="0"/>
                          <a:cs typeface="Arial" pitchFamily="34" charset="0"/>
                        </a:rPr>
                        <a:t>Кружок «Русская словесность</a:t>
                      </a:r>
                      <a:endParaRPr lang="ru-RU" sz="1300" dirty="0">
                        <a:solidFill>
                          <a:srgbClr val="002060"/>
                        </a:solidFill>
                        <a:latin typeface="Arial" pitchFamily="34" charset="0"/>
                        <a:cs typeface="Arial" pitchFamily="34" charset="0"/>
                      </a:endParaRPr>
                    </a:p>
                  </a:txBody>
                  <a:tcPr marL="0" marR="0" marT="0" marB="0"/>
                </a:tc>
                <a:tc>
                  <a:txBody>
                    <a:bodyPr/>
                    <a:lstStyle/>
                    <a:p>
                      <a:pPr>
                        <a:spcAft>
                          <a:spcPts val="0"/>
                        </a:spcAft>
                      </a:pPr>
                      <a:r>
                        <a:rPr lang="ru-RU" sz="1300" dirty="0" smtClean="0">
                          <a:solidFill>
                            <a:srgbClr val="002060"/>
                          </a:solidFill>
                          <a:latin typeface="Arial" pitchFamily="34" charset="0"/>
                          <a:cs typeface="Arial" pitchFamily="34" charset="0"/>
                        </a:rPr>
                        <a:t>Уроки толерантности</a:t>
                      </a:r>
                    </a:p>
                    <a:p>
                      <a:pPr>
                        <a:spcAft>
                          <a:spcPts val="0"/>
                        </a:spcAft>
                      </a:pPr>
                      <a:r>
                        <a:rPr lang="ru-RU" sz="1300" dirty="0" smtClean="0">
                          <a:solidFill>
                            <a:srgbClr val="002060"/>
                          </a:solidFill>
                          <a:latin typeface="Arial" pitchFamily="34" charset="0"/>
                          <a:cs typeface="Arial" pitchFamily="34" charset="0"/>
                        </a:rPr>
                        <a:t>Ученические конференция «Королевские чтения»</a:t>
                      </a:r>
                    </a:p>
                    <a:p>
                      <a:pPr>
                        <a:spcAft>
                          <a:spcPts val="0"/>
                        </a:spcAft>
                      </a:pPr>
                      <a:r>
                        <a:rPr lang="ru-RU" sz="1300" dirty="0" smtClean="0">
                          <a:solidFill>
                            <a:srgbClr val="002060"/>
                          </a:solidFill>
                          <a:latin typeface="Arial" pitchFamily="34" charset="0"/>
                          <a:cs typeface="Arial" pitchFamily="34" charset="0"/>
                        </a:rPr>
                        <a:t>Лицейское радио «Голос лицея»</a:t>
                      </a:r>
                    </a:p>
                    <a:p>
                      <a:pPr>
                        <a:spcAft>
                          <a:spcPts val="0"/>
                        </a:spcAft>
                      </a:pPr>
                      <a:r>
                        <a:rPr lang="ru-RU" sz="1300" dirty="0" smtClean="0">
                          <a:solidFill>
                            <a:srgbClr val="002060"/>
                          </a:solidFill>
                          <a:latin typeface="Arial" pitchFamily="34" charset="0"/>
                          <a:cs typeface="Arial" pitchFamily="34" charset="0"/>
                        </a:rPr>
                        <a:t>Праздник «УНИКУМ»</a:t>
                      </a:r>
                    </a:p>
                    <a:p>
                      <a:pPr>
                        <a:spcAft>
                          <a:spcPts val="0"/>
                        </a:spcAft>
                      </a:pPr>
                      <a:r>
                        <a:rPr lang="ru-RU" sz="1300" dirty="0" smtClean="0">
                          <a:solidFill>
                            <a:srgbClr val="002060"/>
                          </a:solidFill>
                          <a:latin typeface="Arial" pitchFamily="34" charset="0"/>
                          <a:cs typeface="Arial" pitchFamily="34" charset="0"/>
                        </a:rPr>
                        <a:t>Уроки конституции</a:t>
                      </a:r>
                    </a:p>
                    <a:p>
                      <a:r>
                        <a:rPr lang="ru-RU" sz="1300" kern="1200" dirty="0" smtClean="0">
                          <a:solidFill>
                            <a:srgbClr val="002060"/>
                          </a:solidFill>
                          <a:latin typeface="Arial" pitchFamily="34" charset="0"/>
                          <a:cs typeface="Arial" pitchFamily="34" charset="0"/>
                        </a:rPr>
                        <a:t>Уроки города, Проект «Музеи города»  </a:t>
                      </a:r>
                    </a:p>
                    <a:p>
                      <a:r>
                        <a:rPr lang="ru-RU" sz="1300" kern="1200" dirty="0" smtClean="0">
                          <a:solidFill>
                            <a:srgbClr val="002060"/>
                          </a:solidFill>
                          <a:latin typeface="Arial" pitchFamily="34" charset="0"/>
                          <a:cs typeface="Arial" pitchFamily="34" charset="0"/>
                        </a:rPr>
                        <a:t>Открытые мероприятия «Уроки мужества», «Бессмертный полк»,</a:t>
                      </a:r>
                    </a:p>
                    <a:p>
                      <a:r>
                        <a:rPr lang="ru-RU" sz="1300" kern="1200" dirty="0" smtClean="0">
                          <a:solidFill>
                            <a:srgbClr val="002060"/>
                          </a:solidFill>
                          <a:latin typeface="Arial" pitchFamily="34" charset="0"/>
                          <a:cs typeface="Arial" pitchFamily="34" charset="0"/>
                        </a:rPr>
                        <a:t>«Георгиевская ленточка»</a:t>
                      </a:r>
                    </a:p>
                    <a:p>
                      <a:r>
                        <a:rPr lang="ru-RU" sz="1300" kern="1200" dirty="0" smtClean="0">
                          <a:solidFill>
                            <a:srgbClr val="002060"/>
                          </a:solidFill>
                          <a:latin typeface="Arial" pitchFamily="34" charset="0"/>
                          <a:cs typeface="Arial" pitchFamily="34" charset="0"/>
                        </a:rPr>
                        <a:t> Кинолектории, литературные гостиные</a:t>
                      </a:r>
                    </a:p>
                    <a:p>
                      <a:r>
                        <a:rPr lang="ru-RU" sz="1300" kern="1200" dirty="0" smtClean="0">
                          <a:solidFill>
                            <a:srgbClr val="002060"/>
                          </a:solidFill>
                          <a:latin typeface="Arial" pitchFamily="34" charset="0"/>
                          <a:cs typeface="Arial" pitchFamily="34" charset="0"/>
                        </a:rPr>
                        <a:t>Вахта памяти на посту №1</a:t>
                      </a:r>
                    </a:p>
                    <a:p>
                      <a:r>
                        <a:rPr lang="ru-RU" sz="1300" kern="1200" dirty="0" smtClean="0">
                          <a:solidFill>
                            <a:srgbClr val="002060"/>
                          </a:solidFill>
                          <a:latin typeface="Arial" pitchFamily="34" charset="0"/>
                          <a:cs typeface="Arial" pitchFamily="34" charset="0"/>
                        </a:rPr>
                        <a:t>Посвящение в лицеисты</a:t>
                      </a:r>
                      <a:endParaRPr lang="ru-RU" sz="1300" dirty="0">
                        <a:solidFill>
                          <a:srgbClr val="002060"/>
                        </a:solidFill>
                        <a:latin typeface="Arial" pitchFamily="34" charset="0"/>
                        <a:cs typeface="Arial" pitchFamily="34" charset="0"/>
                      </a:endParaRPr>
                    </a:p>
                  </a:txBody>
                  <a:tcPr marL="0" marR="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300" dirty="0" smtClean="0">
                          <a:solidFill>
                            <a:srgbClr val="002060"/>
                          </a:solidFill>
                          <a:latin typeface="Arial" pitchFamily="34" charset="0"/>
                          <a:cs typeface="Arial" pitchFamily="34" charset="0"/>
                        </a:rPr>
                        <a:t>Самоуправление,  «Выборы»</a:t>
                      </a:r>
                    </a:p>
                    <a:p>
                      <a:r>
                        <a:rPr lang="ru-RU" sz="1300" kern="1200" dirty="0" smtClean="0">
                          <a:solidFill>
                            <a:srgbClr val="002060"/>
                          </a:solidFill>
                          <a:latin typeface="Arial" pitchFamily="34" charset="0"/>
                          <a:cs typeface="Arial" pitchFamily="34" charset="0"/>
                        </a:rPr>
                        <a:t>Совет старост лицея</a:t>
                      </a:r>
                      <a:endParaRPr lang="ru-RU" sz="1300" dirty="0" smtClean="0">
                        <a:solidFill>
                          <a:srgbClr val="002060"/>
                        </a:solidFill>
                        <a:latin typeface="Arial" pitchFamily="34" charset="0"/>
                        <a:cs typeface="Arial" pitchFamily="34" charset="0"/>
                      </a:endParaRPr>
                    </a:p>
                    <a:p>
                      <a:r>
                        <a:rPr lang="ru-RU" sz="1300" kern="1200" dirty="0" smtClean="0">
                          <a:solidFill>
                            <a:srgbClr val="002060"/>
                          </a:solidFill>
                          <a:latin typeface="Arial" pitchFamily="34" charset="0"/>
                          <a:cs typeface="Arial" pitchFamily="34" charset="0"/>
                        </a:rPr>
                        <a:t>Дежурство по лицею</a:t>
                      </a:r>
                      <a:endParaRPr lang="ru-RU" sz="1300" dirty="0" smtClean="0">
                        <a:solidFill>
                          <a:srgbClr val="002060"/>
                        </a:solidFill>
                        <a:latin typeface="Arial" pitchFamily="34" charset="0"/>
                        <a:cs typeface="Arial" pitchFamily="34" charset="0"/>
                      </a:endParaRPr>
                    </a:p>
                    <a:p>
                      <a:r>
                        <a:rPr lang="ru-RU" sz="1300" kern="1200" dirty="0" err="1" smtClean="0">
                          <a:solidFill>
                            <a:srgbClr val="002060"/>
                          </a:solidFill>
                          <a:latin typeface="Arial" pitchFamily="34" charset="0"/>
                          <a:cs typeface="Arial" pitchFamily="34" charset="0"/>
                        </a:rPr>
                        <a:t>Флешмоб</a:t>
                      </a:r>
                      <a:r>
                        <a:rPr lang="ru-RU" sz="1300" kern="1200" dirty="0" smtClean="0">
                          <a:solidFill>
                            <a:srgbClr val="002060"/>
                          </a:solidFill>
                          <a:latin typeface="Arial" pitchFamily="34" charset="0"/>
                          <a:cs typeface="Arial" pitchFamily="34" charset="0"/>
                        </a:rPr>
                        <a:t> «Мы - вместе!»</a:t>
                      </a:r>
                      <a:endParaRPr lang="ru-RU" sz="1300" dirty="0" smtClean="0">
                        <a:solidFill>
                          <a:srgbClr val="002060"/>
                        </a:solidFill>
                        <a:latin typeface="Arial" pitchFamily="34" charset="0"/>
                        <a:cs typeface="Arial" pitchFamily="34" charset="0"/>
                      </a:endParaRPr>
                    </a:p>
                    <a:p>
                      <a:r>
                        <a:rPr lang="ru-RU" sz="1300" kern="1200" dirty="0" smtClean="0">
                          <a:solidFill>
                            <a:srgbClr val="002060"/>
                          </a:solidFill>
                          <a:latin typeface="Arial" pitchFamily="34" charset="0"/>
                          <a:cs typeface="Arial" pitchFamily="34" charset="0"/>
                        </a:rPr>
                        <a:t>Трудовые акции</a:t>
                      </a:r>
                      <a:endParaRPr lang="ru-RU" sz="1300" dirty="0" smtClean="0">
                        <a:solidFill>
                          <a:srgbClr val="002060"/>
                        </a:solidFill>
                        <a:latin typeface="Arial" pitchFamily="34" charset="0"/>
                        <a:cs typeface="Arial" pitchFamily="34" charset="0"/>
                      </a:endParaRPr>
                    </a:p>
                    <a:p>
                      <a:r>
                        <a:rPr lang="ru-RU" sz="1300" kern="1200" dirty="0" smtClean="0">
                          <a:solidFill>
                            <a:srgbClr val="002060"/>
                          </a:solidFill>
                          <a:latin typeface="Arial" pitchFamily="34" charset="0"/>
                          <a:cs typeface="Arial" pitchFamily="34" charset="0"/>
                        </a:rPr>
                        <a:t>Проект «Странички классов»</a:t>
                      </a:r>
                    </a:p>
                    <a:p>
                      <a:r>
                        <a:rPr lang="ru-RU" sz="1300" kern="1200" dirty="0" smtClean="0">
                          <a:solidFill>
                            <a:srgbClr val="002060"/>
                          </a:solidFill>
                          <a:latin typeface="Arial" pitchFamily="34" charset="0"/>
                          <a:cs typeface="Arial" pitchFamily="34" charset="0"/>
                        </a:rPr>
                        <a:t>Трудовые объединения старшеклассников </a:t>
                      </a:r>
                    </a:p>
                    <a:p>
                      <a:pPr marL="0" marR="0" indent="0" algn="l" defTabSz="914400" rtl="0" eaLnBrk="1" fontAlgn="auto" latinLnBrk="0" hangingPunct="1">
                        <a:lnSpc>
                          <a:spcPct val="100000"/>
                        </a:lnSpc>
                        <a:spcBef>
                          <a:spcPts val="0"/>
                        </a:spcBef>
                        <a:spcAft>
                          <a:spcPts val="0"/>
                        </a:spcAft>
                        <a:buClrTx/>
                        <a:buSzTx/>
                        <a:buFontTx/>
                        <a:buNone/>
                        <a:tabLst/>
                        <a:defRPr/>
                      </a:pPr>
                      <a:r>
                        <a:rPr lang="ru-RU" sz="1300" kern="1200" dirty="0" smtClean="0">
                          <a:solidFill>
                            <a:srgbClr val="002060"/>
                          </a:solidFill>
                          <a:latin typeface="Arial" pitchFamily="34" charset="0"/>
                          <a:cs typeface="Arial" pitchFamily="34" charset="0"/>
                        </a:rPr>
                        <a:t>Благотворительные акции </a:t>
                      </a:r>
                    </a:p>
                    <a:p>
                      <a:r>
                        <a:rPr lang="ru-RU" sz="1300" kern="1200" dirty="0" smtClean="0">
                          <a:solidFill>
                            <a:srgbClr val="002060"/>
                          </a:solidFill>
                          <a:latin typeface="Arial" pitchFamily="34" charset="0"/>
                          <a:cs typeface="Arial" pitchFamily="34" charset="0"/>
                        </a:rPr>
                        <a:t>Социальные акции  «Дети за безопасные дороги»,«Новый год</a:t>
                      </a:r>
                    </a:p>
                    <a:p>
                      <a:r>
                        <a:rPr lang="ru-RU" sz="1300" kern="1200" dirty="0" smtClean="0">
                          <a:solidFill>
                            <a:srgbClr val="002060"/>
                          </a:solidFill>
                          <a:latin typeface="Arial" pitchFamily="34" charset="0"/>
                          <a:cs typeface="Arial" pitchFamily="34" charset="0"/>
                        </a:rPr>
                        <a:t>для всех», «Ветеран живет рядом», «Спасибо за Победу»</a:t>
                      </a:r>
                    </a:p>
                    <a:p>
                      <a:r>
                        <a:rPr lang="ru-RU" sz="1300" kern="1200" dirty="0" smtClean="0">
                          <a:solidFill>
                            <a:srgbClr val="002060"/>
                          </a:solidFill>
                          <a:latin typeface="Arial" pitchFamily="34" charset="0"/>
                          <a:cs typeface="Arial" pitchFamily="34" charset="0"/>
                        </a:rPr>
                        <a:t>Экологические акции</a:t>
                      </a:r>
                      <a:endParaRPr lang="ru-RU" sz="1300" kern="1200" dirty="0" smtClean="0">
                        <a:solidFill>
                          <a:srgbClr val="002060"/>
                        </a:solidFill>
                        <a:latin typeface="Arial" pitchFamily="34" charset="0"/>
                        <a:ea typeface="+mn-ea"/>
                        <a:cs typeface="Arial" pitchFamily="34" charset="0"/>
                      </a:endParaRPr>
                    </a:p>
                  </a:txBody>
                  <a:tcPr marL="0" marR="0" marT="0" marB="0"/>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grpSp>
        <p:nvGrpSpPr>
          <p:cNvPr id="4"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669177"/>
            <a:ext cx="8786874" cy="830997"/>
          </a:xfrm>
          <a:prstGeom prst="rect">
            <a:avLst/>
          </a:prstGeom>
          <a:noFill/>
        </p:spPr>
        <p:txBody>
          <a:bodyPr wrap="square" lIns="91440" tIns="45720" rIns="91440" bIns="45720">
            <a:spAutoFit/>
          </a:bodyPr>
          <a:lstStyle/>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История </a:t>
            </a:r>
          </a:p>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образовательной организации</a:t>
            </a:r>
            <a:endParaRPr lang="ru-RU"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2" name="Содержимое 2"/>
          <p:cNvSpPr txBox="1">
            <a:spLocks/>
          </p:cNvSpPr>
          <p:nvPr/>
        </p:nvSpPr>
        <p:spPr>
          <a:xfrm>
            <a:off x="357158" y="1928802"/>
            <a:ext cx="8572560" cy="2879725"/>
          </a:xfrm>
          <a:prstGeom prst="rect">
            <a:avLst/>
          </a:prstGeom>
        </p:spPr>
        <p:txBody>
          <a:bodyPr vert="horz" lIns="91440" tIns="45720" rIns="91440" bIns="45720" rtlCol="0">
            <a:normAutofit/>
          </a:bodyPr>
          <a:lstStyle/>
          <a:p>
            <a:pPr marR="0" lvl="0" algn="just" defTabSz="914400" rtl="0" eaLnBrk="1" fontAlgn="auto" latinLnBrk="0" hangingPunct="1">
              <a:lnSpc>
                <a:spcPct val="100000"/>
              </a:lnSpc>
              <a:spcBef>
                <a:spcPct val="20000"/>
              </a:spcBef>
              <a:spcAft>
                <a:spcPts val="0"/>
              </a:spcAft>
              <a:buClrTx/>
              <a:buSzTx/>
              <a:buFontTx/>
              <a:buNone/>
              <a:tabLst/>
              <a:defRPr/>
            </a:pPr>
            <a:r>
              <a:rPr kumimoji="0" lang="ru-RU" sz="1600" b="1" i="0" u="none" strike="noStrike" kern="1200" cap="none" spc="0" normalizeH="0" baseline="0" noProof="0" dirty="0" smtClean="0">
                <a:ln>
                  <a:noFill/>
                </a:ln>
                <a:solidFill>
                  <a:srgbClr val="002060"/>
                </a:solidFill>
                <a:effectLst/>
                <a:uLnTx/>
                <a:uFillTx/>
                <a:latin typeface="Arial" pitchFamily="34" charset="0"/>
                <a:cs typeface="Arial" pitchFamily="34" charset="0"/>
              </a:rPr>
              <a:t>МБОУ «Лицей №23» имеет право оказывать образовательные услуги по</a:t>
            </a:r>
            <a:r>
              <a:rPr kumimoji="0" lang="ru-RU" sz="1600" b="1" i="0" u="none" strike="noStrike" kern="1200" cap="none" spc="0" normalizeH="0" noProof="0" dirty="0" smtClean="0">
                <a:ln>
                  <a:noFill/>
                </a:ln>
                <a:solidFill>
                  <a:srgbClr val="002060"/>
                </a:solidFill>
                <a:effectLst/>
                <a:uLnTx/>
                <a:uFillTx/>
                <a:latin typeface="Arial" pitchFamily="34" charset="0"/>
                <a:cs typeface="Arial" pitchFamily="34" charset="0"/>
              </a:rPr>
              <a:t> </a:t>
            </a:r>
            <a:r>
              <a:rPr kumimoji="0" lang="ru-RU" sz="1600" b="1" i="0" u="none" strike="noStrike" kern="1200" cap="none" spc="0" normalizeH="0" baseline="0" noProof="0" dirty="0" smtClean="0">
                <a:ln>
                  <a:noFill/>
                </a:ln>
                <a:solidFill>
                  <a:srgbClr val="002060"/>
                </a:solidFill>
                <a:effectLst/>
                <a:uLnTx/>
                <a:uFillTx/>
                <a:latin typeface="Arial" pitchFamily="34" charset="0"/>
                <a:cs typeface="Arial" pitchFamily="34" charset="0"/>
              </a:rPr>
              <a:t>реализации образовательных программ по видам образования, по уровням образования:</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ru-RU" sz="1600" b="1" i="0" u="none" strike="noStrike" kern="1200" cap="none" spc="0" normalizeH="0" baseline="0" noProof="0" dirty="0" smtClean="0">
                <a:ln>
                  <a:noFill/>
                </a:ln>
                <a:solidFill>
                  <a:srgbClr val="002060"/>
                </a:solidFill>
                <a:effectLst/>
                <a:uLnTx/>
                <a:uFillTx/>
                <a:latin typeface="Arial" pitchFamily="34" charset="0"/>
                <a:cs typeface="Arial" pitchFamily="34" charset="0"/>
              </a:rPr>
              <a:t>- начальное общее образование;</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ru-RU" sz="1600" b="1" i="0" u="none" strike="noStrike" kern="1200" cap="none" spc="0" normalizeH="0" baseline="0" noProof="0" dirty="0" smtClean="0">
                <a:ln>
                  <a:noFill/>
                </a:ln>
                <a:solidFill>
                  <a:srgbClr val="002060"/>
                </a:solidFill>
                <a:effectLst/>
                <a:uLnTx/>
                <a:uFillTx/>
                <a:latin typeface="Arial" pitchFamily="34" charset="0"/>
                <a:cs typeface="Arial" pitchFamily="34" charset="0"/>
              </a:rPr>
              <a:t>- основное общее образование;</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ru-RU" sz="1600" b="1" i="0" u="none" strike="noStrike" kern="1200" cap="none" spc="0" normalizeH="0" baseline="0" noProof="0" dirty="0" smtClean="0">
                <a:ln>
                  <a:noFill/>
                </a:ln>
                <a:solidFill>
                  <a:srgbClr val="002060"/>
                </a:solidFill>
                <a:effectLst/>
                <a:uLnTx/>
                <a:uFillTx/>
                <a:latin typeface="Arial" pitchFamily="34" charset="0"/>
                <a:cs typeface="Arial" pitchFamily="34" charset="0"/>
              </a:rPr>
              <a:t>- среднее общее образование;</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ru-RU" sz="1600" b="1" i="0" u="none" strike="noStrike" kern="1200" cap="none" spc="0" normalizeH="0" baseline="0" noProof="0" dirty="0" smtClean="0">
                <a:ln>
                  <a:noFill/>
                </a:ln>
                <a:solidFill>
                  <a:srgbClr val="002060"/>
                </a:solidFill>
                <a:effectLst/>
                <a:uLnTx/>
                <a:uFillTx/>
                <a:latin typeface="Arial" pitchFamily="34" charset="0"/>
                <a:cs typeface="Arial" pitchFamily="34" charset="0"/>
              </a:rPr>
              <a:t>- дополнительное образование </a:t>
            </a:r>
          </a:p>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ru-RU" sz="1600" b="1" i="0" u="none" strike="noStrike" kern="1200" cap="none" spc="0" normalizeH="0" baseline="0" noProof="0" dirty="0" smtClean="0">
                <a:ln>
                  <a:noFill/>
                </a:ln>
                <a:solidFill>
                  <a:srgbClr val="002060"/>
                </a:solidFill>
                <a:effectLst/>
                <a:uLnTx/>
                <a:uFillTx/>
                <a:latin typeface="Arial" pitchFamily="34" charset="0"/>
                <a:cs typeface="Arial" pitchFamily="34" charset="0"/>
              </a:rPr>
              <a:t>для детей и взрослых.</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ru-RU" sz="1600" b="1" i="0" u="none" strike="noStrike" kern="1200" cap="none" spc="0" normalizeH="0" baseline="0" noProof="0" dirty="0" smtClean="0">
              <a:ln>
                <a:noFill/>
              </a:ln>
              <a:solidFill>
                <a:srgbClr val="002060"/>
              </a:solidFill>
              <a:effectLst/>
              <a:uLnTx/>
              <a:uFillTx/>
              <a:latin typeface="Arial" pitchFamily="34" charset="0"/>
              <a:cs typeface="Arial" pitchFamily="34" charset="0"/>
            </a:endParaRPr>
          </a:p>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ru-RU" sz="1600" b="1" i="1" u="none" strike="noStrike" kern="1200" cap="none" spc="0" normalizeH="0" baseline="0" noProof="0" dirty="0" smtClean="0">
              <a:ln>
                <a:noFill/>
              </a:ln>
              <a:solidFill>
                <a:srgbClr val="002060"/>
              </a:solidFill>
              <a:effectLst/>
              <a:uLnTx/>
              <a:uFillTx/>
              <a:latin typeface="Arial" pitchFamily="34" charset="0"/>
              <a:cs typeface="Arial" pitchFamily="34" charset="0"/>
            </a:endParaRPr>
          </a:p>
        </p:txBody>
      </p:sp>
      <p:pic>
        <p:nvPicPr>
          <p:cNvPr id="14" name="Picture 6" descr="1"/>
          <p:cNvPicPr>
            <a:picLocks noChangeAspect="1" noChangeArrowheads="1"/>
          </p:cNvPicPr>
          <p:nvPr/>
        </p:nvPicPr>
        <p:blipFill>
          <a:blip r:embed="rId5" cstate="print"/>
          <a:srcRect/>
          <a:stretch>
            <a:fillRect/>
          </a:stretch>
        </p:blipFill>
        <p:spPr bwMode="auto">
          <a:xfrm>
            <a:off x="428596" y="4301955"/>
            <a:ext cx="4824535" cy="2556045"/>
          </a:xfrm>
          <a:prstGeom prst="rect">
            <a:avLst/>
          </a:prstGeom>
          <a:ln>
            <a:noFill/>
          </a:ln>
          <a:effectLst>
            <a:softEdge rad="112500"/>
          </a:effectLst>
        </p:spPr>
      </p:pic>
      <p:pic>
        <p:nvPicPr>
          <p:cNvPr id="15" name="Picture 2" descr="C:\Documents and Settings\Преподаватель\Рабочий стол\ФОТО\Фото для юбилейной статьи лицея 23\Dsc02302.jpg"/>
          <p:cNvPicPr>
            <a:picLocks noChangeAspect="1" noChangeArrowheads="1"/>
          </p:cNvPicPr>
          <p:nvPr/>
        </p:nvPicPr>
        <p:blipFill>
          <a:blip r:embed="rId6">
            <a:lum bright="6000"/>
          </a:blip>
          <a:srcRect r="24045"/>
          <a:stretch>
            <a:fillRect/>
          </a:stretch>
        </p:blipFill>
        <p:spPr bwMode="auto">
          <a:xfrm>
            <a:off x="5143503" y="2643182"/>
            <a:ext cx="4023989" cy="3143272"/>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323439"/>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приобщения учащихся к общечеловеческим ценностям, ориентированность на гуманистические ценности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642894" y="1857364"/>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Воспитательный потенциал урочной и внеурочной деятельности</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1" name="Picture 2" descr="http://lycey23.ru/images/2018-2019-photos/22.11.18_2.jpg"/>
          <p:cNvPicPr>
            <a:picLocks noChangeAspect="1" noChangeArrowheads="1"/>
          </p:cNvPicPr>
          <p:nvPr/>
        </p:nvPicPr>
        <p:blipFill>
          <a:blip r:embed="rId5"/>
          <a:srcRect l="13393" t="44792" r="17857"/>
          <a:stretch>
            <a:fillRect/>
          </a:stretch>
        </p:blipFill>
        <p:spPr bwMode="auto">
          <a:xfrm>
            <a:off x="500034" y="2428868"/>
            <a:ext cx="3571900" cy="2458565"/>
          </a:xfrm>
          <a:prstGeom prst="rect">
            <a:avLst/>
          </a:prstGeom>
          <a:ln>
            <a:noFill/>
          </a:ln>
          <a:effectLst>
            <a:softEdge rad="112500"/>
          </a:effectLst>
        </p:spPr>
      </p:pic>
      <p:pic>
        <p:nvPicPr>
          <p:cNvPr id="12" name="Picture 2" descr="D:\СОХРАНЯТЬ ЗДЕСЬ\Мероприятия 2018-2019\Гордость образования\03.05.18_3.jpg"/>
          <p:cNvPicPr>
            <a:picLocks noChangeAspect="1" noChangeArrowheads="1"/>
          </p:cNvPicPr>
          <p:nvPr/>
        </p:nvPicPr>
        <p:blipFill>
          <a:blip r:embed="rId6"/>
          <a:srcRect/>
          <a:stretch>
            <a:fillRect/>
          </a:stretch>
        </p:blipFill>
        <p:spPr bwMode="auto">
          <a:xfrm>
            <a:off x="4286248" y="2428868"/>
            <a:ext cx="4598308" cy="2500330"/>
          </a:xfrm>
          <a:prstGeom prst="rect">
            <a:avLst/>
          </a:prstGeom>
          <a:ln>
            <a:noFill/>
          </a:ln>
          <a:effectLst>
            <a:softEdge rad="112500"/>
          </a:effectLst>
        </p:spPr>
      </p:pic>
      <p:pic>
        <p:nvPicPr>
          <p:cNvPr id="13" name="Picture 6" descr="D:\СОХРАНЯТЬ ЗДЕСЬ\Мероприятия 2018-2019\Гордость образования\10.jpg"/>
          <p:cNvPicPr>
            <a:picLocks noChangeAspect="1" noChangeArrowheads="1"/>
          </p:cNvPicPr>
          <p:nvPr/>
        </p:nvPicPr>
        <p:blipFill>
          <a:blip r:embed="rId7"/>
          <a:srcRect/>
          <a:stretch>
            <a:fillRect/>
          </a:stretch>
        </p:blipFill>
        <p:spPr bwMode="auto">
          <a:xfrm>
            <a:off x="428629" y="4857784"/>
            <a:ext cx="3910292" cy="2071678"/>
          </a:xfrm>
          <a:prstGeom prst="rect">
            <a:avLst/>
          </a:prstGeom>
          <a:ln>
            <a:noFill/>
          </a:ln>
          <a:effectLst>
            <a:softEdge rad="112500"/>
          </a:effectLst>
        </p:spPr>
      </p:pic>
      <p:pic>
        <p:nvPicPr>
          <p:cNvPr id="15" name="Picture 4" descr="http://lycey23.ru/images/2018-2019-photos/16.02.19_3.JPG"/>
          <p:cNvPicPr>
            <a:picLocks noChangeAspect="1" noChangeArrowheads="1"/>
          </p:cNvPicPr>
          <p:nvPr/>
        </p:nvPicPr>
        <p:blipFill>
          <a:blip r:embed="rId8"/>
          <a:srcRect t="11101" r="52459" b="49432"/>
          <a:stretch>
            <a:fillRect/>
          </a:stretch>
        </p:blipFill>
        <p:spPr bwMode="auto">
          <a:xfrm>
            <a:off x="4603255" y="4857784"/>
            <a:ext cx="3754927" cy="2071678"/>
          </a:xfrm>
          <a:prstGeom prst="rect">
            <a:avLst/>
          </a:prstGeom>
          <a:ln>
            <a:noFill/>
          </a:ln>
          <a:effectLst>
            <a:softEdge rad="112500"/>
          </a:effectLst>
        </p:spPr>
      </p:pic>
      <p:sp>
        <p:nvSpPr>
          <p:cNvPr id="16" name="TextBox 15"/>
          <p:cNvSpPr txBox="1"/>
          <p:nvPr/>
        </p:nvSpPr>
        <p:spPr>
          <a:xfrm>
            <a:off x="827030" y="2263967"/>
            <a:ext cx="2887714" cy="307777"/>
          </a:xfrm>
          <a:prstGeom prst="rect">
            <a:avLst/>
          </a:prstGeom>
          <a:noFill/>
        </p:spPr>
        <p:txBody>
          <a:bodyPr wrap="none" rtlCol="0">
            <a:spAutoFit/>
          </a:bodyPr>
          <a:lstStyle/>
          <a:p>
            <a:r>
              <a:rPr lang="ru-RU" sz="1400" b="1" dirty="0" smtClean="0">
                <a:solidFill>
                  <a:srgbClr val="002060"/>
                </a:solidFill>
                <a:latin typeface="Arial" pitchFamily="34" charset="0"/>
                <a:cs typeface="Arial" pitchFamily="34" charset="0"/>
              </a:rPr>
              <a:t>Юнармейский отряд «Витязь»</a:t>
            </a:r>
            <a:endParaRPr lang="ru-RU" sz="14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323439"/>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приобщения учащихся к общечеловеческим ценностям, ориентированность на гуманистические ценности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642894" y="1857364"/>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Воспитательный потенциал урочной и внеурочной деятельности</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6" name="Picture 3" descr="D:\СОХРАНЯТЬ ЗДЕСЬ\Мероприятия 2018-2019\Гордость образования\fedyaev.jpg"/>
          <p:cNvPicPr>
            <a:picLocks noChangeAspect="1" noChangeArrowheads="1"/>
          </p:cNvPicPr>
          <p:nvPr/>
        </p:nvPicPr>
        <p:blipFill>
          <a:blip r:embed="rId5"/>
          <a:srcRect/>
          <a:stretch>
            <a:fillRect/>
          </a:stretch>
        </p:blipFill>
        <p:spPr bwMode="auto">
          <a:xfrm>
            <a:off x="4829189" y="4572008"/>
            <a:ext cx="4314811" cy="2285992"/>
          </a:xfrm>
          <a:prstGeom prst="rect">
            <a:avLst/>
          </a:prstGeom>
          <a:ln>
            <a:noFill/>
          </a:ln>
          <a:effectLst>
            <a:softEdge rad="112500"/>
          </a:effectLst>
        </p:spPr>
      </p:pic>
      <p:pic>
        <p:nvPicPr>
          <p:cNvPr id="48130" name="Picture 2" descr="ÐÑÐ°Ð²Ð¸ÑÐµÐ»ÑÑÑÐ²ÐµÐ½Ð½Ð°Ñ ÑÐµÐ»ÐµÐ³ÑÐ°Ð¼Ð¼Ð° 2016"/>
          <p:cNvPicPr>
            <a:picLocks noChangeAspect="1" noChangeArrowheads="1"/>
          </p:cNvPicPr>
          <p:nvPr/>
        </p:nvPicPr>
        <p:blipFill>
          <a:blip r:embed="rId6"/>
          <a:srcRect/>
          <a:stretch>
            <a:fillRect/>
          </a:stretch>
        </p:blipFill>
        <p:spPr bwMode="auto">
          <a:xfrm>
            <a:off x="1" y="2214554"/>
            <a:ext cx="6357950" cy="3368450"/>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323439"/>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приобщения учащихся к общечеловеческим ценностям, ориентированность на гуманистические ценности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642894" y="1857364"/>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Организация системы дополнительного образования</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5" name="Picture 7" descr="http://lycey23.ru/images/museum/muz37.JPG"/>
          <p:cNvPicPr>
            <a:picLocks noChangeAspect="1" noChangeArrowheads="1"/>
          </p:cNvPicPr>
          <p:nvPr/>
        </p:nvPicPr>
        <p:blipFill>
          <a:blip r:embed="rId5" cstate="print"/>
          <a:srcRect/>
          <a:stretch>
            <a:fillRect/>
          </a:stretch>
        </p:blipFill>
        <p:spPr bwMode="auto">
          <a:xfrm flipH="1">
            <a:off x="5929322" y="3214686"/>
            <a:ext cx="3214678" cy="2234253"/>
          </a:xfrm>
          <a:prstGeom prst="rect">
            <a:avLst/>
          </a:prstGeom>
          <a:ln>
            <a:noFill/>
          </a:ln>
          <a:effectLst>
            <a:softEdge rad="112500"/>
          </a:effectLst>
        </p:spPr>
      </p:pic>
      <p:pic>
        <p:nvPicPr>
          <p:cNvPr id="19" name="Picture 9" descr="http://i46.fastpic.ru/big/2013/0513/a9/82d10903375cc941754e7c79a15c9fa9.jpg"/>
          <p:cNvPicPr>
            <a:picLocks noChangeAspect="1" noChangeArrowheads="1"/>
          </p:cNvPicPr>
          <p:nvPr/>
        </p:nvPicPr>
        <p:blipFill>
          <a:blip r:embed="rId6" cstate="print"/>
          <a:srcRect/>
          <a:stretch>
            <a:fillRect/>
          </a:stretch>
        </p:blipFill>
        <p:spPr bwMode="auto">
          <a:xfrm>
            <a:off x="428596" y="3150134"/>
            <a:ext cx="3419476" cy="3707866"/>
          </a:xfrm>
          <a:prstGeom prst="rect">
            <a:avLst/>
          </a:prstGeom>
          <a:ln>
            <a:noFill/>
          </a:ln>
          <a:effectLst>
            <a:softEdge rad="112500"/>
          </a:effectLst>
        </p:spPr>
      </p:pic>
      <p:sp>
        <p:nvSpPr>
          <p:cNvPr id="20" name="Прямоугольник 19"/>
          <p:cNvSpPr/>
          <p:nvPr/>
        </p:nvSpPr>
        <p:spPr>
          <a:xfrm>
            <a:off x="0" y="2143116"/>
            <a:ext cx="9001156" cy="1092607"/>
          </a:xfrm>
          <a:prstGeom prst="rect">
            <a:avLst/>
          </a:prstGeom>
        </p:spPr>
        <p:txBody>
          <a:bodyPr wrap="square">
            <a:spAutoFit/>
          </a:bodyPr>
          <a:lstStyle/>
          <a:p>
            <a:pPr algn="just"/>
            <a:r>
              <a:rPr lang="ru-RU" sz="1300" dirty="0" smtClean="0">
                <a:solidFill>
                  <a:srgbClr val="002060"/>
                </a:solidFill>
                <a:latin typeface="Arial" pitchFamily="34" charset="0"/>
                <a:cs typeface="Arial" pitchFamily="34" charset="0"/>
              </a:rPr>
              <a:t>Музей МБОУ «Лицей №23» им. П. А. Чернова, получивший в 2015 году  звание «Народный музей»,  руководитель музея Чернова Е.Ф., в 2018 году отметил свое 15-летие и 100-летие со дня рождения мастера Народного художника, почетного гражданина Кемеровской области  П.А. Чернова. Команда музееведов «Наследие» ежегодно завоёвывает призовые места в городских и региональных конкурсах - «Колесо истории», «Юный экскурсовод Кузбасса», «Юный </a:t>
            </a:r>
            <a:r>
              <a:rPr lang="ru-RU" sz="1300" dirty="0" err="1" smtClean="0">
                <a:solidFill>
                  <a:srgbClr val="002060"/>
                </a:solidFill>
                <a:latin typeface="Arial" pitchFamily="34" charset="0"/>
                <a:cs typeface="Arial" pitchFamily="34" charset="0"/>
              </a:rPr>
              <a:t>Кемеровчанин</a:t>
            </a:r>
            <a:r>
              <a:rPr lang="ru-RU" sz="1300" dirty="0" smtClean="0">
                <a:solidFill>
                  <a:srgbClr val="002060"/>
                </a:solidFill>
                <a:latin typeface="Arial" pitchFamily="34" charset="0"/>
                <a:cs typeface="Arial" pitchFamily="34" charset="0"/>
              </a:rPr>
              <a:t>»</a:t>
            </a:r>
            <a:endParaRPr lang="ru-RU" sz="1300" dirty="0">
              <a:solidFill>
                <a:srgbClr val="002060"/>
              </a:solidFill>
              <a:latin typeface="Arial" pitchFamily="34" charset="0"/>
              <a:cs typeface="Arial" pitchFamily="34" charset="0"/>
            </a:endParaRPr>
          </a:p>
        </p:txBody>
      </p:sp>
      <p:pic>
        <p:nvPicPr>
          <p:cNvPr id="21" name="Picture 5" descr="http://lycey23.ru/images/museum/DSC05846.JPG"/>
          <p:cNvPicPr>
            <a:picLocks noChangeAspect="1" noChangeArrowheads="1"/>
          </p:cNvPicPr>
          <p:nvPr/>
        </p:nvPicPr>
        <p:blipFill>
          <a:blip r:embed="rId7" cstate="print"/>
          <a:srcRect/>
          <a:stretch>
            <a:fillRect/>
          </a:stretch>
        </p:blipFill>
        <p:spPr bwMode="auto">
          <a:xfrm>
            <a:off x="3857620" y="4500570"/>
            <a:ext cx="3143239" cy="2357430"/>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323439"/>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приобщения учащихся к общечеловеческим ценностям, ориентированность на гуманистические ценности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642894" y="1857364"/>
            <a:ext cx="8501106" cy="523220"/>
          </a:xfrm>
          <a:prstGeom prst="rect">
            <a:avLst/>
          </a:prstGeom>
        </p:spPr>
        <p:txBody>
          <a:bodyPr wrap="square">
            <a:spAutoFit/>
          </a:bodyPr>
          <a:lstStyle/>
          <a:p>
            <a:pPr algn="ctr"/>
            <a:r>
              <a:rPr lang="ru-RU" sz="1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Организация ученического самоуправления и деятельности детских общественных организаций</a:t>
            </a:r>
            <a:endParaRPr lang="ru-RU" sz="1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2" name="Прямоугольник 11"/>
          <p:cNvSpPr/>
          <p:nvPr/>
        </p:nvSpPr>
        <p:spPr>
          <a:xfrm>
            <a:off x="0" y="2357430"/>
            <a:ext cx="9144000" cy="1600438"/>
          </a:xfrm>
          <a:prstGeom prst="rect">
            <a:avLst/>
          </a:prstGeom>
        </p:spPr>
        <p:txBody>
          <a:bodyPr wrap="square">
            <a:spAutoFit/>
          </a:bodyPr>
          <a:lstStyle/>
          <a:p>
            <a:r>
              <a:rPr lang="ru-RU" sz="1400" dirty="0" smtClean="0">
                <a:solidFill>
                  <a:srgbClr val="002060"/>
                </a:solidFill>
                <a:latin typeface="Arial" pitchFamily="34" charset="0"/>
                <a:cs typeface="Arial" pitchFamily="34" charset="0"/>
              </a:rPr>
              <a:t>С 2010 года в лицее избирается  президент лицейского самоуправления, путем выдвижения и голосования. </a:t>
            </a:r>
          </a:p>
          <a:p>
            <a:r>
              <a:rPr lang="ru-RU" sz="1400" dirty="0" smtClean="0">
                <a:solidFill>
                  <a:srgbClr val="002060"/>
                </a:solidFill>
                <a:latin typeface="Arial" pitchFamily="34" charset="0"/>
                <a:cs typeface="Arial" pitchFamily="34" charset="0"/>
              </a:rPr>
              <a:t>В 2019 году выбран 4 президент лицейского самоуправления</a:t>
            </a:r>
          </a:p>
          <a:p>
            <a:r>
              <a:rPr lang="ru-RU" sz="1400" dirty="0" smtClean="0">
                <a:solidFill>
                  <a:srgbClr val="002060"/>
                </a:solidFill>
                <a:latin typeface="Arial" pitchFamily="34" charset="0"/>
                <a:cs typeface="Arial" pitchFamily="34" charset="0"/>
              </a:rPr>
              <a:t>В 2018-2019 учебном МБОУ «Лицей № 23» официально вступил в РДШ –</a:t>
            </a:r>
          </a:p>
          <a:p>
            <a:r>
              <a:rPr lang="ru-RU" sz="1400" dirty="0" smtClean="0">
                <a:solidFill>
                  <a:srgbClr val="002060"/>
                </a:solidFill>
                <a:latin typeface="Arial" pitchFamily="34" charset="0"/>
                <a:cs typeface="Arial" pitchFamily="34" charset="0"/>
              </a:rPr>
              <a:t>Общероссийское движение школьников</a:t>
            </a:r>
          </a:p>
          <a:p>
            <a:r>
              <a:rPr lang="ru-RU" sz="1400" dirty="0" smtClean="0">
                <a:solidFill>
                  <a:srgbClr val="002060"/>
                </a:solidFill>
                <a:latin typeface="Arial" pitchFamily="34" charset="0"/>
                <a:cs typeface="Arial" pitchFamily="34" charset="0"/>
              </a:rPr>
              <a:t>Ученическое самоуправление в лицее представлено двумя структурами:</a:t>
            </a:r>
          </a:p>
          <a:p>
            <a:r>
              <a:rPr lang="ru-RU" sz="1400" dirty="0" smtClean="0">
                <a:solidFill>
                  <a:srgbClr val="002060"/>
                </a:solidFill>
                <a:latin typeface="Arial" pitchFamily="34" charset="0"/>
                <a:cs typeface="Arial" pitchFamily="34" charset="0"/>
              </a:rPr>
              <a:t>1.Совет старост классов (исполнительный орган)</a:t>
            </a:r>
          </a:p>
          <a:p>
            <a:r>
              <a:rPr lang="ru-RU" sz="1400" dirty="0" smtClean="0">
                <a:solidFill>
                  <a:srgbClr val="002060"/>
                </a:solidFill>
                <a:latin typeface="Arial" pitchFamily="34" charset="0"/>
                <a:cs typeface="Arial" pitchFamily="34" charset="0"/>
              </a:rPr>
              <a:t>2. Совет лидеров (законотворческий орган)</a:t>
            </a:r>
          </a:p>
        </p:txBody>
      </p:sp>
      <p:pic>
        <p:nvPicPr>
          <p:cNvPr id="23" name="Picture 4" descr="DSC02931"/>
          <p:cNvPicPr>
            <a:picLocks noChangeAspect="1" noChangeArrowheads="1"/>
          </p:cNvPicPr>
          <p:nvPr/>
        </p:nvPicPr>
        <p:blipFill>
          <a:blip r:embed="rId5" cstate="print"/>
          <a:srcRect/>
          <a:stretch>
            <a:fillRect/>
          </a:stretch>
        </p:blipFill>
        <p:spPr bwMode="auto">
          <a:xfrm>
            <a:off x="3857620" y="3969054"/>
            <a:ext cx="5135570" cy="2888946"/>
          </a:xfrm>
          <a:prstGeom prst="rect">
            <a:avLst/>
          </a:prstGeom>
          <a:ln>
            <a:noFill/>
          </a:ln>
          <a:effectLst>
            <a:softEdge rad="112500"/>
          </a:effectLst>
        </p:spPr>
      </p:pic>
      <p:pic>
        <p:nvPicPr>
          <p:cNvPr id="57346" name="Picture 2" descr="http://lycey23.ru/images/stranichki/2018-19stranichki/7b/14.03.19_1.JPG"/>
          <p:cNvPicPr>
            <a:picLocks noChangeAspect="1" noChangeArrowheads="1"/>
          </p:cNvPicPr>
          <p:nvPr/>
        </p:nvPicPr>
        <p:blipFill>
          <a:blip r:embed="rId6"/>
          <a:srcRect/>
          <a:stretch>
            <a:fillRect/>
          </a:stretch>
        </p:blipFill>
        <p:spPr bwMode="auto">
          <a:xfrm>
            <a:off x="285720" y="3974384"/>
            <a:ext cx="3214710" cy="2883616"/>
          </a:xfrm>
          <a:prstGeom prst="rect">
            <a:avLst/>
          </a:prstGeom>
          <a:ln>
            <a:noFill/>
          </a:ln>
          <a:effectLst>
            <a:softEdge rad="112500"/>
          </a:effectLst>
        </p:spPr>
      </p:pic>
      <p:pic>
        <p:nvPicPr>
          <p:cNvPr id="24" name="Picture 5" descr="http://vsks.ru/common/publication/original/p_280837d1c3484c18a45a9fa939660c48a156.jpg"/>
          <p:cNvPicPr>
            <a:picLocks noChangeAspect="1" noChangeArrowheads="1"/>
          </p:cNvPicPr>
          <p:nvPr/>
        </p:nvPicPr>
        <p:blipFill>
          <a:blip r:embed="rId7" cstate="print"/>
          <a:srcRect l="2344" r="1563"/>
          <a:stretch>
            <a:fillRect/>
          </a:stretch>
        </p:blipFill>
        <p:spPr bwMode="auto">
          <a:xfrm>
            <a:off x="6572264" y="2643182"/>
            <a:ext cx="2285984" cy="1338375"/>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323439"/>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приобщения учащихся к общечеловеческим ценностям, ориентированность на гуманистические ценности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642894" y="1857364"/>
            <a:ext cx="8501106" cy="523220"/>
          </a:xfrm>
          <a:prstGeom prst="rect">
            <a:avLst/>
          </a:prstGeom>
        </p:spPr>
        <p:txBody>
          <a:bodyPr wrap="square">
            <a:spAutoFit/>
          </a:bodyPr>
          <a:lstStyle/>
          <a:p>
            <a:pPr algn="ctr"/>
            <a:r>
              <a:rPr lang="ru-RU" sz="1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Организация ученического самоуправления и деятельности детских общественных организаций</a:t>
            </a:r>
            <a:endParaRPr lang="ru-RU" sz="1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5" name="Rectangle 3"/>
          <p:cNvSpPr txBox="1">
            <a:spLocks noChangeArrowheads="1"/>
          </p:cNvSpPr>
          <p:nvPr/>
        </p:nvSpPr>
        <p:spPr>
          <a:xfrm>
            <a:off x="571472" y="2428868"/>
            <a:ext cx="8229600" cy="428628"/>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ru-RU" sz="1600" b="0" i="1" u="none" strike="noStrike" kern="1200" cap="none" spc="0" normalizeH="0" baseline="0" noProof="0" dirty="0" smtClean="0">
                <a:ln>
                  <a:noFill/>
                </a:ln>
                <a:solidFill>
                  <a:srgbClr val="002060"/>
                </a:solidFill>
                <a:effectLst/>
                <a:uLnTx/>
                <a:uFillTx/>
                <a:latin typeface="Arial" pitchFamily="34" charset="0"/>
                <a:cs typeface="Arial" pitchFamily="34" charset="0"/>
              </a:rPr>
              <a:t>Путешествие на Планету Знаний</a:t>
            </a:r>
          </a:p>
        </p:txBody>
      </p:sp>
      <p:pic>
        <p:nvPicPr>
          <p:cNvPr id="16" name="Picture 10" descr="DSC00336"/>
          <p:cNvPicPr>
            <a:picLocks noChangeAspect="1" noChangeArrowheads="1"/>
          </p:cNvPicPr>
          <p:nvPr/>
        </p:nvPicPr>
        <p:blipFill>
          <a:blip r:embed="rId5" cstate="print"/>
          <a:srcRect/>
          <a:stretch>
            <a:fillRect/>
          </a:stretch>
        </p:blipFill>
        <p:spPr bwMode="auto">
          <a:xfrm>
            <a:off x="1571604" y="4324722"/>
            <a:ext cx="3377703" cy="2533278"/>
          </a:xfrm>
          <a:prstGeom prst="rect">
            <a:avLst/>
          </a:prstGeom>
          <a:ln>
            <a:noFill/>
          </a:ln>
          <a:effectLst>
            <a:softEdge rad="112500"/>
          </a:effectLst>
        </p:spPr>
      </p:pic>
      <p:pic>
        <p:nvPicPr>
          <p:cNvPr id="17" name="Picture 9" descr="DSC00565"/>
          <p:cNvPicPr>
            <a:picLocks noChangeAspect="1" noChangeArrowheads="1"/>
          </p:cNvPicPr>
          <p:nvPr/>
        </p:nvPicPr>
        <p:blipFill>
          <a:blip r:embed="rId6" cstate="print"/>
          <a:srcRect/>
          <a:stretch>
            <a:fillRect/>
          </a:stretch>
        </p:blipFill>
        <p:spPr bwMode="auto">
          <a:xfrm>
            <a:off x="500034" y="2714620"/>
            <a:ext cx="3048021" cy="2286016"/>
          </a:xfrm>
          <a:prstGeom prst="rect">
            <a:avLst/>
          </a:prstGeom>
          <a:ln>
            <a:noFill/>
          </a:ln>
          <a:effectLst>
            <a:softEdge rad="112500"/>
          </a:effectLst>
        </p:spPr>
      </p:pic>
      <p:pic>
        <p:nvPicPr>
          <p:cNvPr id="19" name="Picture 11" descr="DSC00656"/>
          <p:cNvPicPr>
            <a:picLocks noChangeAspect="1" noChangeArrowheads="1"/>
          </p:cNvPicPr>
          <p:nvPr/>
        </p:nvPicPr>
        <p:blipFill>
          <a:blip r:embed="rId7" cstate="print"/>
          <a:srcRect/>
          <a:stretch>
            <a:fillRect/>
          </a:stretch>
        </p:blipFill>
        <p:spPr bwMode="auto">
          <a:xfrm>
            <a:off x="5715008" y="4559671"/>
            <a:ext cx="3063997" cy="2298329"/>
          </a:xfrm>
          <a:prstGeom prst="rect">
            <a:avLst/>
          </a:prstGeom>
          <a:ln>
            <a:noFill/>
          </a:ln>
          <a:effectLst>
            <a:softEdge rad="112500"/>
          </a:effectLst>
        </p:spPr>
      </p:pic>
      <p:pic>
        <p:nvPicPr>
          <p:cNvPr id="20" name="Picture 12" descr="DSC00037"/>
          <p:cNvPicPr>
            <a:picLocks noChangeAspect="1" noChangeArrowheads="1"/>
          </p:cNvPicPr>
          <p:nvPr/>
        </p:nvPicPr>
        <p:blipFill>
          <a:blip r:embed="rId8" cstate="print"/>
          <a:srcRect/>
          <a:stretch>
            <a:fillRect/>
          </a:stretch>
        </p:blipFill>
        <p:spPr bwMode="auto">
          <a:xfrm>
            <a:off x="4338585" y="2813422"/>
            <a:ext cx="3297288" cy="2472966"/>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323439"/>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приобщения учащихся к общечеловеческим ценностям, ориентированность на гуманистические ценности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642894" y="1857364"/>
            <a:ext cx="8501106" cy="307777"/>
          </a:xfrm>
          <a:prstGeom prst="rect">
            <a:avLst/>
          </a:prstGeom>
        </p:spPr>
        <p:txBody>
          <a:bodyPr wrap="square">
            <a:spAutoFit/>
          </a:bodyPr>
          <a:lstStyle/>
          <a:p>
            <a:pPr algn="ctr"/>
            <a:r>
              <a:rPr lang="ru-RU" sz="1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Символика лицея</a:t>
            </a:r>
            <a:endParaRPr lang="ru-RU" sz="1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3" name="Picture 2" descr="Герб"/>
          <p:cNvPicPr>
            <a:picLocks noChangeAspect="1" noChangeArrowheads="1"/>
          </p:cNvPicPr>
          <p:nvPr/>
        </p:nvPicPr>
        <p:blipFill>
          <a:blip r:embed="rId5"/>
          <a:srcRect/>
          <a:stretch>
            <a:fillRect/>
          </a:stretch>
        </p:blipFill>
        <p:spPr bwMode="auto">
          <a:xfrm>
            <a:off x="6500858" y="2214554"/>
            <a:ext cx="1928794" cy="2380159"/>
          </a:xfrm>
          <a:prstGeom prst="rect">
            <a:avLst/>
          </a:prstGeom>
          <a:noFill/>
          <a:ln w="9525">
            <a:noFill/>
            <a:miter lim="800000"/>
            <a:headEnd/>
            <a:tailEnd/>
          </a:ln>
        </p:spPr>
      </p:pic>
      <p:pic>
        <p:nvPicPr>
          <p:cNvPr id="15" name="Picture 4"/>
          <p:cNvPicPr>
            <a:picLocks noChangeAspect="1" noChangeArrowheads="1"/>
          </p:cNvPicPr>
          <p:nvPr/>
        </p:nvPicPr>
        <p:blipFill>
          <a:blip r:embed="rId6"/>
          <a:srcRect/>
          <a:stretch>
            <a:fillRect/>
          </a:stretch>
        </p:blipFill>
        <p:spPr bwMode="auto">
          <a:xfrm>
            <a:off x="571472" y="2071678"/>
            <a:ext cx="2321113" cy="1808081"/>
          </a:xfrm>
          <a:prstGeom prst="rect">
            <a:avLst/>
          </a:prstGeom>
          <a:noFill/>
          <a:ln w="9525">
            <a:noFill/>
            <a:miter lim="800000"/>
            <a:headEnd/>
            <a:tailEnd/>
          </a:ln>
        </p:spPr>
      </p:pic>
      <p:pic>
        <p:nvPicPr>
          <p:cNvPr id="16" name="Picture 5" descr="gerb"/>
          <p:cNvPicPr>
            <a:picLocks noChangeAspect="1" noChangeArrowheads="1"/>
          </p:cNvPicPr>
          <p:nvPr/>
        </p:nvPicPr>
        <p:blipFill>
          <a:blip r:embed="rId7"/>
          <a:srcRect/>
          <a:stretch>
            <a:fillRect/>
          </a:stretch>
        </p:blipFill>
        <p:spPr bwMode="auto">
          <a:xfrm>
            <a:off x="6429388" y="4714884"/>
            <a:ext cx="2000264" cy="1872148"/>
          </a:xfrm>
          <a:prstGeom prst="rect">
            <a:avLst/>
          </a:prstGeom>
          <a:noFill/>
          <a:ln w="12700">
            <a:solidFill>
              <a:srgbClr val="000000"/>
            </a:solidFill>
            <a:miter lim="800000"/>
            <a:headEnd/>
            <a:tailEnd/>
          </a:ln>
        </p:spPr>
      </p:pic>
      <p:pic>
        <p:nvPicPr>
          <p:cNvPr id="17" name="Picture 6" descr="IMG_0052"/>
          <p:cNvPicPr>
            <a:picLocks noChangeAspect="1" noChangeArrowheads="1"/>
          </p:cNvPicPr>
          <p:nvPr/>
        </p:nvPicPr>
        <p:blipFill>
          <a:blip r:embed="rId8"/>
          <a:srcRect/>
          <a:stretch>
            <a:fillRect/>
          </a:stretch>
        </p:blipFill>
        <p:spPr bwMode="auto">
          <a:xfrm>
            <a:off x="3714744" y="2143116"/>
            <a:ext cx="2060004" cy="2637330"/>
          </a:xfrm>
          <a:prstGeom prst="rect">
            <a:avLst/>
          </a:prstGeom>
          <a:noFill/>
          <a:ln w="9525">
            <a:noFill/>
            <a:miter lim="800000"/>
            <a:headEnd/>
            <a:tailEnd/>
          </a:ln>
        </p:spPr>
      </p:pic>
      <p:pic>
        <p:nvPicPr>
          <p:cNvPr id="19" name="Picture 7" descr="значок"/>
          <p:cNvPicPr>
            <a:picLocks noGrp="1" noChangeAspect="1" noChangeArrowheads="1"/>
          </p:cNvPicPr>
          <p:nvPr>
            <p:ph/>
          </p:nvPr>
        </p:nvPicPr>
        <p:blipFill>
          <a:blip r:embed="rId9" cstate="print"/>
          <a:srcRect/>
          <a:stretch>
            <a:fillRect/>
          </a:stretch>
        </p:blipFill>
        <p:spPr>
          <a:xfrm>
            <a:off x="3786182" y="4703335"/>
            <a:ext cx="2214578" cy="2154665"/>
          </a:xfrm>
          <a:noFill/>
        </p:spPr>
      </p:pic>
      <p:pic>
        <p:nvPicPr>
          <p:cNvPr id="20" name="Picture 8" descr="IMG_0090"/>
          <p:cNvPicPr>
            <a:picLocks noChangeAspect="1" noChangeArrowheads="1"/>
          </p:cNvPicPr>
          <p:nvPr/>
        </p:nvPicPr>
        <p:blipFill>
          <a:blip r:embed="rId10"/>
          <a:srcRect/>
          <a:stretch>
            <a:fillRect/>
          </a:stretch>
        </p:blipFill>
        <p:spPr bwMode="auto">
          <a:xfrm>
            <a:off x="642910" y="3841031"/>
            <a:ext cx="2643174" cy="3016969"/>
          </a:xfrm>
          <a:prstGeom prst="rect">
            <a:avLst/>
          </a:prstGeom>
          <a:noFill/>
          <a:ln w="9525">
            <a:noFill/>
            <a:miter lim="800000"/>
            <a:headEnd/>
            <a:tailEnd/>
          </a:ln>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4"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 from="(-#ppt_w/2)" to="(#ppt_x)" calcmode="lin" valueType="num">
                                      <p:cBhvr>
                                        <p:cTn id="14" dur="600" fill="hold">
                                          <p:stCondLst>
                                            <p:cond delay="0"/>
                                          </p:stCondLst>
                                        </p:cTn>
                                        <p:tgtEl>
                                          <p:spTgt spid="20"/>
                                        </p:tgtEl>
                                        <p:attrNameLst>
                                          <p:attrName>ppt_x</p:attrName>
                                        </p:attrNameLst>
                                      </p:cBhvr>
                                    </p:anim>
                                    <p:anim from="0" to="-1.0" calcmode="lin" valueType="num">
                                      <p:cBhvr>
                                        <p:cTn id="15" dur="200" decel="50000" autoRev="1" fill="hold">
                                          <p:stCondLst>
                                            <p:cond delay="600"/>
                                          </p:stCondLst>
                                        </p:cTn>
                                        <p:tgtEl>
                                          <p:spTgt spid="20"/>
                                        </p:tgtEl>
                                        <p:attrNameLst>
                                          <p:attrName>xshear</p:attrName>
                                        </p:attrNameLst>
                                      </p:cBhvr>
                                    </p:anim>
                                    <p:animScale>
                                      <p:cBhvr>
                                        <p:cTn id="16" dur="200" decel="100000" autoRev="1" fill="hold">
                                          <p:stCondLst>
                                            <p:cond delay="600"/>
                                          </p:stCondLst>
                                        </p:cTn>
                                        <p:tgtEl>
                                          <p:spTgt spid="20"/>
                                        </p:tgtEl>
                                      </p:cBhvr>
                                      <p:from x="100000" y="100000"/>
                                      <p:to x="80000" y="100000"/>
                                    </p:animScale>
                                    <p:anim by="(#ppt_h/3+#ppt_w*0.1)" calcmode="lin" valueType="num">
                                      <p:cBhvr additive="sum">
                                        <p:cTn id="17" dur="200" decel="100000" autoRev="1" fill="hold">
                                          <p:stCondLst>
                                            <p:cond delay="600"/>
                                          </p:stCondLst>
                                        </p:cTn>
                                        <p:tgtEl>
                                          <p:spTgt spid="20"/>
                                        </p:tgtEl>
                                        <p:attrNameLst>
                                          <p:attrName>ppt_x</p:attrName>
                                        </p:attrNameLst>
                                      </p:cBhvr>
                                    </p:anim>
                                  </p:childTnLst>
                                </p:cTn>
                              </p:par>
                            </p:childTnLst>
                          </p:cTn>
                        </p:par>
                        <p:par>
                          <p:cTn id="18" fill="hold">
                            <p:stCondLst>
                              <p:cond delay="2000"/>
                            </p:stCondLst>
                            <p:childTnLst>
                              <p:par>
                                <p:cTn id="19" presetID="55"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ppt_w</p:attrName>
                                        </p:attrNameLst>
                                      </p:cBhvr>
                                      <p:tavLst>
                                        <p:tav tm="0">
                                          <p:val>
                                            <p:strVal val="#ppt_w*0.70"/>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Effect transition="in" filter="fade">
                                      <p:cBhvr>
                                        <p:cTn id="23" dur="1000"/>
                                        <p:tgtEl>
                                          <p:spTgt spid="17"/>
                                        </p:tgtEl>
                                      </p:cBhvr>
                                    </p:animEffect>
                                  </p:childTnLst>
                                </p:cTn>
                              </p:par>
                            </p:childTnLst>
                          </p:cTn>
                        </p:par>
                        <p:par>
                          <p:cTn id="24" fill="hold">
                            <p:stCondLst>
                              <p:cond delay="3000"/>
                            </p:stCondLst>
                            <p:childTnLst>
                              <p:par>
                                <p:cTn id="25" presetID="17" presetClass="entr" presetSubtype="1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strVal val="#ppt_h"/>
                                          </p:val>
                                        </p:tav>
                                        <p:tav tm="100000">
                                          <p:val>
                                            <p:strVal val="#ppt_h"/>
                                          </p:val>
                                        </p:tav>
                                      </p:tavLst>
                                    </p:anim>
                                  </p:childTnLst>
                                </p:cTn>
                              </p:par>
                            </p:childTnLst>
                          </p:cTn>
                        </p:par>
                        <p:par>
                          <p:cTn id="29" fill="hold">
                            <p:stCondLst>
                              <p:cond delay="3500"/>
                            </p:stCondLst>
                            <p:childTnLst>
                              <p:par>
                                <p:cTn id="30" presetID="15"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4500"/>
                            </p:stCondLst>
                            <p:childTnLst>
                              <p:par>
                                <p:cTn id="37" presetID="22" presetClass="entr" presetSubtype="2" fill="hold" nodeType="after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323439"/>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приобщения учащихся к общечеловеческим ценностям, ориентированность на гуманистические ценности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642894" y="1857364"/>
            <a:ext cx="8501106" cy="307777"/>
          </a:xfrm>
          <a:prstGeom prst="rect">
            <a:avLst/>
          </a:prstGeom>
        </p:spPr>
        <p:txBody>
          <a:bodyPr wrap="square">
            <a:spAutoFit/>
          </a:bodyPr>
          <a:lstStyle/>
          <a:p>
            <a:pPr algn="ctr"/>
            <a:r>
              <a:rPr lang="ru-RU" sz="1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Детские общественные организации</a:t>
            </a:r>
            <a:endParaRPr lang="ru-RU" sz="1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21" name="Объект 2"/>
          <p:cNvSpPr>
            <a:spLocks noGrp="1"/>
          </p:cNvSpPr>
          <p:nvPr>
            <p:ph idx="1"/>
          </p:nvPr>
        </p:nvSpPr>
        <p:spPr>
          <a:xfrm>
            <a:off x="71406" y="2428868"/>
            <a:ext cx="3071834" cy="1160454"/>
          </a:xfrm>
        </p:spPr>
        <p:txBody>
          <a:bodyPr>
            <a:noAutofit/>
          </a:bodyPr>
          <a:lstStyle/>
          <a:p>
            <a:pPr marL="0" indent="273050"/>
            <a:r>
              <a:rPr lang="ru-RU" sz="1500" dirty="0" smtClean="0">
                <a:solidFill>
                  <a:srgbClr val="002060"/>
                </a:solidFill>
                <a:latin typeface="Arial" pitchFamily="34" charset="0"/>
                <a:cs typeface="Arial" pitchFamily="34" charset="0"/>
              </a:rPr>
              <a:t>Юные полицейские</a:t>
            </a:r>
          </a:p>
          <a:p>
            <a:pPr marL="0" indent="273050"/>
            <a:r>
              <a:rPr lang="ru-RU" sz="1500" dirty="0" smtClean="0">
                <a:solidFill>
                  <a:srgbClr val="002060"/>
                </a:solidFill>
                <a:latin typeface="Arial" pitchFamily="34" charset="0"/>
                <a:cs typeface="Arial" pitchFamily="34" charset="0"/>
              </a:rPr>
              <a:t>Юные пожарные</a:t>
            </a:r>
          </a:p>
          <a:p>
            <a:pPr marL="0" indent="273050"/>
            <a:r>
              <a:rPr lang="ru-RU" sz="1500" dirty="0" smtClean="0">
                <a:solidFill>
                  <a:srgbClr val="002060"/>
                </a:solidFill>
                <a:latin typeface="Arial" pitchFamily="34" charset="0"/>
                <a:cs typeface="Arial" pitchFamily="34" charset="0"/>
              </a:rPr>
              <a:t>Юные инспектора движения</a:t>
            </a:r>
          </a:p>
          <a:p>
            <a:pPr marL="0" indent="273050"/>
            <a:r>
              <a:rPr lang="ru-RU" sz="1500" dirty="0" smtClean="0">
                <a:solidFill>
                  <a:srgbClr val="002060"/>
                </a:solidFill>
                <a:latin typeface="Arial" pitchFamily="34" charset="0"/>
                <a:cs typeface="Arial" pitchFamily="34" charset="0"/>
              </a:rPr>
              <a:t>Волонтерский отряд</a:t>
            </a:r>
          </a:p>
          <a:p>
            <a:pPr marL="0" indent="273050"/>
            <a:r>
              <a:rPr lang="ru-RU" sz="1500" dirty="0" smtClean="0">
                <a:solidFill>
                  <a:srgbClr val="002060"/>
                </a:solidFill>
                <a:latin typeface="Arial" pitchFamily="34" charset="0"/>
                <a:cs typeface="Arial" pitchFamily="34" charset="0"/>
              </a:rPr>
              <a:t>Юные экологи</a:t>
            </a:r>
          </a:p>
        </p:txBody>
      </p:sp>
      <p:pic>
        <p:nvPicPr>
          <p:cNvPr id="58372" name="Picture 4" descr="http://lycey23.ru/images/2016-2017-photos/13.06.17_4.JPG"/>
          <p:cNvPicPr>
            <a:picLocks noChangeAspect="1" noChangeArrowheads="1"/>
          </p:cNvPicPr>
          <p:nvPr/>
        </p:nvPicPr>
        <p:blipFill>
          <a:blip r:embed="rId5"/>
          <a:srcRect r="49218" b="53125"/>
          <a:stretch>
            <a:fillRect/>
          </a:stretch>
        </p:blipFill>
        <p:spPr bwMode="auto">
          <a:xfrm>
            <a:off x="5572132" y="4385168"/>
            <a:ext cx="3571868" cy="2472831"/>
          </a:xfrm>
          <a:prstGeom prst="rect">
            <a:avLst/>
          </a:prstGeom>
          <a:ln>
            <a:noFill/>
          </a:ln>
          <a:effectLst>
            <a:softEdge rad="112500"/>
          </a:effectLst>
        </p:spPr>
      </p:pic>
      <p:pic>
        <p:nvPicPr>
          <p:cNvPr id="24" name="Picture 2" descr="http://lycey23.ru/images/2018-2019-photos/07.04.19_2.JPG"/>
          <p:cNvPicPr>
            <a:picLocks noChangeAspect="1" noChangeArrowheads="1"/>
          </p:cNvPicPr>
          <p:nvPr/>
        </p:nvPicPr>
        <p:blipFill>
          <a:blip r:embed="rId6"/>
          <a:srcRect l="49219" b="52083"/>
          <a:stretch>
            <a:fillRect/>
          </a:stretch>
        </p:blipFill>
        <p:spPr bwMode="auto">
          <a:xfrm>
            <a:off x="3000364" y="2214554"/>
            <a:ext cx="3786182" cy="2679489"/>
          </a:xfrm>
          <a:prstGeom prst="rect">
            <a:avLst/>
          </a:prstGeom>
          <a:ln>
            <a:noFill/>
          </a:ln>
          <a:effectLst>
            <a:softEdge rad="112500"/>
          </a:effectLst>
        </p:spPr>
      </p:pic>
      <p:pic>
        <p:nvPicPr>
          <p:cNvPr id="25" name="Picture 5" descr="18"/>
          <p:cNvPicPr>
            <a:picLocks noChangeAspect="1" noChangeArrowheads="1"/>
          </p:cNvPicPr>
          <p:nvPr/>
        </p:nvPicPr>
        <p:blipFill>
          <a:blip r:embed="rId7" cstate="print"/>
          <a:srcRect/>
          <a:stretch>
            <a:fillRect/>
          </a:stretch>
        </p:blipFill>
        <p:spPr bwMode="auto">
          <a:xfrm>
            <a:off x="0" y="4143380"/>
            <a:ext cx="4663768" cy="2470870"/>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323439"/>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приобщения учащихся к общечеловеческим ценностям, ориентированность на гуманистические ценности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3" name="Прямоугольник 12"/>
          <p:cNvSpPr/>
          <p:nvPr/>
        </p:nvSpPr>
        <p:spPr>
          <a:xfrm>
            <a:off x="642894" y="1857364"/>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Детские общественные организации</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5" name="Таблица 14"/>
          <p:cNvGraphicFramePr>
            <a:graphicFrameLocks noGrp="1"/>
          </p:cNvGraphicFramePr>
          <p:nvPr/>
        </p:nvGraphicFramePr>
        <p:xfrm>
          <a:off x="214282" y="2285992"/>
          <a:ext cx="8786874" cy="2906426"/>
        </p:xfrm>
        <a:graphic>
          <a:graphicData uri="http://schemas.openxmlformats.org/drawingml/2006/table">
            <a:tbl>
              <a:tblPr>
                <a:tableStyleId>{3C2FFA5D-87B4-456A-9821-1D502468CF0F}</a:tableStyleId>
              </a:tblPr>
              <a:tblGrid>
                <a:gridCol w="385389"/>
                <a:gridCol w="6972725"/>
                <a:gridCol w="1428760"/>
              </a:tblGrid>
              <a:tr h="357190">
                <a:tc>
                  <a:txBody>
                    <a:bodyPr/>
                    <a:lstStyle/>
                    <a:p>
                      <a:pPr algn="ctr">
                        <a:lnSpc>
                          <a:spcPct val="115000"/>
                        </a:lnSpc>
                        <a:spcAft>
                          <a:spcPts val="0"/>
                        </a:spcAft>
                      </a:pPr>
                      <a:r>
                        <a:rPr lang="ru-RU" sz="1200" dirty="0" smtClean="0">
                          <a:latin typeface="Arial" pitchFamily="34" charset="0"/>
                          <a:cs typeface="Arial" pitchFamily="34" charset="0"/>
                        </a:rPr>
                        <a:t>№</a:t>
                      </a:r>
                      <a:endParaRPr lang="ru-RU" sz="1200" dirty="0">
                        <a:latin typeface="Arial" pitchFamily="34" charset="0"/>
                        <a:ea typeface="Times New Roman"/>
                        <a:cs typeface="Arial" pitchFamily="34" charset="0"/>
                      </a:endParaRPr>
                    </a:p>
                  </a:txBody>
                  <a:tcPr marL="37450" marR="37450" marT="0" marB="0"/>
                </a:tc>
                <a:tc>
                  <a:txBody>
                    <a:bodyPr/>
                    <a:lstStyle/>
                    <a:p>
                      <a:pPr algn="ctr">
                        <a:lnSpc>
                          <a:spcPct val="115000"/>
                        </a:lnSpc>
                        <a:spcAft>
                          <a:spcPts val="0"/>
                        </a:spcAft>
                      </a:pPr>
                      <a:r>
                        <a:rPr lang="ru-RU" sz="1200" dirty="0" smtClean="0">
                          <a:latin typeface="Arial" pitchFamily="34" charset="0"/>
                          <a:cs typeface="Arial" pitchFamily="34" charset="0"/>
                        </a:rPr>
                        <a:t> Наименования </a:t>
                      </a:r>
                      <a:endParaRPr lang="ru-RU" sz="1200" dirty="0">
                        <a:latin typeface="Arial" pitchFamily="34" charset="0"/>
                        <a:ea typeface="Times New Roman"/>
                        <a:cs typeface="Arial" pitchFamily="34" charset="0"/>
                      </a:endParaRPr>
                    </a:p>
                  </a:txBody>
                  <a:tcPr marL="37450" marR="37450" marT="0" marB="0"/>
                </a:tc>
                <a:tc>
                  <a:txBody>
                    <a:bodyPr/>
                    <a:lstStyle/>
                    <a:p>
                      <a:pPr algn="ctr">
                        <a:lnSpc>
                          <a:spcPct val="115000"/>
                        </a:lnSpc>
                        <a:spcAft>
                          <a:spcPts val="0"/>
                        </a:spcAft>
                      </a:pPr>
                      <a:r>
                        <a:rPr lang="ru-RU" sz="1200" dirty="0" smtClean="0">
                          <a:latin typeface="Arial" pitchFamily="34" charset="0"/>
                          <a:cs typeface="Arial" pitchFamily="34" charset="0"/>
                        </a:rPr>
                        <a:t>Количество занимающихся</a:t>
                      </a:r>
                      <a:endParaRPr lang="ru-RU" sz="1200" dirty="0">
                        <a:latin typeface="Arial" pitchFamily="34" charset="0"/>
                        <a:ea typeface="Times New Roman"/>
                        <a:cs typeface="Arial" pitchFamily="34" charset="0"/>
                      </a:endParaRPr>
                    </a:p>
                  </a:txBody>
                  <a:tcPr marL="37450" marR="37450" marT="0" marB="0"/>
                </a:tc>
              </a:tr>
              <a:tr h="302354">
                <a:tc>
                  <a:txBody>
                    <a:bodyPr/>
                    <a:lstStyle/>
                    <a:p>
                      <a:pPr algn="l">
                        <a:lnSpc>
                          <a:spcPct val="115000"/>
                        </a:lnSpc>
                        <a:spcAft>
                          <a:spcPts val="0"/>
                        </a:spcAft>
                      </a:pPr>
                      <a:r>
                        <a:rPr lang="ru-RU" sz="1600" dirty="0" smtClean="0">
                          <a:latin typeface="Arial" pitchFamily="34" charset="0"/>
                          <a:cs typeface="Arial" pitchFamily="34" charset="0"/>
                        </a:rPr>
                        <a:t>1</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Волонтерский отряд «Новое поколение»</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45 учащихся</a:t>
                      </a:r>
                      <a:endParaRPr lang="ru-RU" sz="1600" dirty="0">
                        <a:latin typeface="Arial" pitchFamily="34" charset="0"/>
                        <a:ea typeface="Times New Roman"/>
                        <a:cs typeface="Arial" pitchFamily="34" charset="0"/>
                      </a:endParaRPr>
                    </a:p>
                  </a:txBody>
                  <a:tcPr marL="37450" marR="37450" marT="0" marB="0"/>
                </a:tc>
              </a:tr>
              <a:tr h="302354">
                <a:tc>
                  <a:txBody>
                    <a:bodyPr/>
                    <a:lstStyle/>
                    <a:p>
                      <a:pPr algn="l">
                        <a:lnSpc>
                          <a:spcPct val="115000"/>
                        </a:lnSpc>
                        <a:spcAft>
                          <a:spcPts val="0"/>
                        </a:spcAft>
                      </a:pPr>
                      <a:r>
                        <a:rPr lang="ru-RU" sz="1600" dirty="0" smtClean="0">
                          <a:latin typeface="Arial" pitchFamily="34" charset="0"/>
                          <a:ea typeface="Times New Roman"/>
                          <a:cs typeface="Arial" pitchFamily="34" charset="0"/>
                        </a:rPr>
                        <a:t>2</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ea typeface="Times New Roman"/>
                          <a:cs typeface="Arial" pitchFamily="34" charset="0"/>
                        </a:rPr>
                        <a:t>Отряд юных музееведов</a:t>
                      </a:r>
                      <a:r>
                        <a:rPr lang="ru-RU" sz="1600" baseline="0" dirty="0" smtClean="0">
                          <a:latin typeface="Arial" pitchFamily="34" charset="0"/>
                          <a:ea typeface="Times New Roman"/>
                          <a:cs typeface="Arial" pitchFamily="34" charset="0"/>
                        </a:rPr>
                        <a:t> «Наследие»</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ea typeface="Times New Roman"/>
                          <a:cs typeface="Arial" pitchFamily="34" charset="0"/>
                        </a:rPr>
                        <a:t>20 учащихся</a:t>
                      </a:r>
                      <a:endParaRPr lang="ru-RU" sz="1600" dirty="0">
                        <a:latin typeface="Arial" pitchFamily="34" charset="0"/>
                        <a:ea typeface="Times New Roman"/>
                        <a:cs typeface="Arial" pitchFamily="34" charset="0"/>
                      </a:endParaRPr>
                    </a:p>
                  </a:txBody>
                  <a:tcPr marL="37450" marR="37450" marT="0" marB="0"/>
                </a:tc>
              </a:tr>
              <a:tr h="302354">
                <a:tc>
                  <a:txBody>
                    <a:bodyPr/>
                    <a:lstStyle/>
                    <a:p>
                      <a:pPr algn="l">
                        <a:lnSpc>
                          <a:spcPct val="115000"/>
                        </a:lnSpc>
                        <a:spcAft>
                          <a:spcPts val="0"/>
                        </a:spcAft>
                      </a:pPr>
                      <a:r>
                        <a:rPr lang="ru-RU" sz="1600" dirty="0" smtClean="0">
                          <a:latin typeface="Arial" pitchFamily="34" charset="0"/>
                          <a:ea typeface="Times New Roman"/>
                          <a:cs typeface="Arial" pitchFamily="34" charset="0"/>
                        </a:rPr>
                        <a:t>3</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Отряд юных друзей полиции «Прометей»</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25 учащихся</a:t>
                      </a:r>
                      <a:endParaRPr lang="ru-RU" sz="1600" dirty="0">
                        <a:latin typeface="Arial" pitchFamily="34" charset="0"/>
                        <a:ea typeface="Times New Roman"/>
                        <a:cs typeface="Arial" pitchFamily="34" charset="0"/>
                      </a:endParaRPr>
                    </a:p>
                  </a:txBody>
                  <a:tcPr marL="37450" marR="37450" marT="0" marB="0"/>
                </a:tc>
              </a:tr>
              <a:tr h="315388">
                <a:tc>
                  <a:txBody>
                    <a:bodyPr/>
                    <a:lstStyle/>
                    <a:p>
                      <a:pPr algn="l">
                        <a:lnSpc>
                          <a:spcPct val="115000"/>
                        </a:lnSpc>
                        <a:spcAft>
                          <a:spcPts val="0"/>
                        </a:spcAft>
                      </a:pPr>
                      <a:r>
                        <a:rPr lang="ru-RU" sz="1600" dirty="0" smtClean="0">
                          <a:latin typeface="Arial" pitchFamily="34" charset="0"/>
                          <a:ea typeface="Times New Roman"/>
                          <a:cs typeface="Arial" pitchFamily="34" charset="0"/>
                        </a:rPr>
                        <a:t>4</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Отряд юных инспекторов дорожного движения «</a:t>
                      </a:r>
                      <a:r>
                        <a:rPr lang="ru-RU" sz="1600" dirty="0" err="1" smtClean="0">
                          <a:latin typeface="Arial" pitchFamily="34" charset="0"/>
                          <a:cs typeface="Arial" pitchFamily="34" charset="0"/>
                        </a:rPr>
                        <a:t>Глонасс</a:t>
                      </a:r>
                      <a:r>
                        <a:rPr lang="ru-RU" sz="1600" dirty="0" smtClean="0">
                          <a:latin typeface="Arial" pitchFamily="34" charset="0"/>
                          <a:cs typeface="Arial" pitchFamily="34" charset="0"/>
                        </a:rPr>
                        <a:t>»,«Светофор»</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50  учащихся</a:t>
                      </a:r>
                      <a:endParaRPr lang="ru-RU" sz="1600" dirty="0">
                        <a:latin typeface="Arial" pitchFamily="34" charset="0"/>
                        <a:ea typeface="Times New Roman"/>
                        <a:cs typeface="Arial" pitchFamily="34" charset="0"/>
                      </a:endParaRPr>
                    </a:p>
                  </a:txBody>
                  <a:tcPr marL="37450" marR="37450" marT="0" marB="0"/>
                </a:tc>
              </a:tr>
              <a:tr h="318056">
                <a:tc>
                  <a:txBody>
                    <a:bodyPr/>
                    <a:lstStyle/>
                    <a:p>
                      <a:pPr algn="l">
                        <a:lnSpc>
                          <a:spcPct val="115000"/>
                        </a:lnSpc>
                        <a:spcAft>
                          <a:spcPts val="0"/>
                        </a:spcAft>
                      </a:pPr>
                      <a:r>
                        <a:rPr lang="ru-RU" sz="1600" dirty="0" smtClean="0">
                          <a:latin typeface="Arial" pitchFamily="34" charset="0"/>
                          <a:ea typeface="Times New Roman"/>
                          <a:cs typeface="Arial" pitchFamily="34" charset="0"/>
                        </a:rPr>
                        <a:t>5</a:t>
                      </a:r>
                      <a:endParaRPr lang="ru-RU" sz="1600" dirty="0">
                        <a:latin typeface="Arial" pitchFamily="34" charset="0"/>
                        <a:ea typeface="Times New Roman"/>
                        <a:cs typeface="Arial" pitchFamily="34" charset="0"/>
                      </a:endParaRPr>
                    </a:p>
                  </a:txBody>
                  <a:tcPr marL="37450" marR="37450" marT="0" marB="0"/>
                </a:tc>
                <a:tc>
                  <a:txBody>
                    <a:bodyPr/>
                    <a:lstStyle/>
                    <a:p>
                      <a:r>
                        <a:rPr lang="ru-RU" sz="1600" dirty="0" smtClean="0">
                          <a:latin typeface="Arial" pitchFamily="34" charset="0"/>
                          <a:cs typeface="Arial" pitchFamily="34" charset="0"/>
                        </a:rPr>
                        <a:t> Отряд юных пожарных  «Брандспойт»  </a:t>
                      </a: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20 учащихся</a:t>
                      </a:r>
                      <a:endParaRPr lang="ru-RU" sz="1600" dirty="0">
                        <a:latin typeface="Arial" pitchFamily="34" charset="0"/>
                        <a:ea typeface="Times New Roman"/>
                        <a:cs typeface="Arial" pitchFamily="34" charset="0"/>
                      </a:endParaRPr>
                    </a:p>
                  </a:txBody>
                  <a:tcPr marL="37450" marR="37450" marT="0" marB="0"/>
                </a:tc>
              </a:tr>
              <a:tr h="341932">
                <a:tc>
                  <a:txBody>
                    <a:bodyPr/>
                    <a:lstStyle/>
                    <a:p>
                      <a:pPr algn="l">
                        <a:lnSpc>
                          <a:spcPct val="115000"/>
                        </a:lnSpc>
                        <a:spcAft>
                          <a:spcPts val="0"/>
                        </a:spcAft>
                      </a:pPr>
                      <a:r>
                        <a:rPr lang="ru-RU" sz="1600" dirty="0" smtClean="0">
                          <a:latin typeface="Arial" pitchFamily="34" charset="0"/>
                          <a:ea typeface="Times New Roman"/>
                          <a:cs typeface="Arial" pitchFamily="34" charset="0"/>
                        </a:rPr>
                        <a:t>6</a:t>
                      </a:r>
                      <a:endParaRPr lang="ru-RU" sz="1600" dirty="0">
                        <a:latin typeface="Arial" pitchFamily="34" charset="0"/>
                        <a:ea typeface="Times New Roman"/>
                        <a:cs typeface="Arial" pitchFamily="34" charset="0"/>
                      </a:endParaRPr>
                    </a:p>
                  </a:txBody>
                  <a:tcPr marL="37450" marR="37450" marT="0" marB="0"/>
                </a:tc>
                <a:tc>
                  <a:txBody>
                    <a:bodyPr/>
                    <a:lstStyle/>
                    <a:p>
                      <a:r>
                        <a:rPr lang="ru-RU" sz="1600" dirty="0" smtClean="0">
                          <a:latin typeface="Arial" pitchFamily="34" charset="0"/>
                          <a:cs typeface="Arial" pitchFamily="34" charset="0"/>
                        </a:rPr>
                        <a:t>Отряд юнармейцев «Витязь»</a:t>
                      </a: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30 учащихся</a:t>
                      </a:r>
                      <a:endParaRPr lang="ru-RU" sz="1600" dirty="0">
                        <a:latin typeface="Arial" pitchFamily="34" charset="0"/>
                        <a:ea typeface="Times New Roman"/>
                        <a:cs typeface="Arial" pitchFamily="34" charset="0"/>
                      </a:endParaRPr>
                    </a:p>
                  </a:txBody>
                  <a:tcPr marL="37450" marR="37450" marT="0" marB="0"/>
                </a:tc>
              </a:tr>
              <a:tr h="301010">
                <a:tc>
                  <a:txBody>
                    <a:bodyPr/>
                    <a:lstStyle/>
                    <a:p>
                      <a:pPr algn="l">
                        <a:lnSpc>
                          <a:spcPct val="115000"/>
                        </a:lnSpc>
                        <a:spcAft>
                          <a:spcPts val="0"/>
                        </a:spcAft>
                      </a:pPr>
                      <a:r>
                        <a:rPr lang="ru-RU" sz="1600" dirty="0" smtClean="0">
                          <a:latin typeface="Arial" pitchFamily="34" charset="0"/>
                          <a:ea typeface="Times New Roman"/>
                          <a:cs typeface="Arial" pitchFamily="34" charset="0"/>
                        </a:rPr>
                        <a:t>7</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Клуб «Юный эколог»</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 25 учащихся</a:t>
                      </a:r>
                      <a:endParaRPr lang="ru-RU" sz="1600" dirty="0">
                        <a:latin typeface="Arial" pitchFamily="34" charset="0"/>
                        <a:ea typeface="Times New Roman"/>
                        <a:cs typeface="Arial" pitchFamily="34" charset="0"/>
                      </a:endParaRPr>
                    </a:p>
                  </a:txBody>
                  <a:tcPr marL="37450" marR="37450" marT="0" marB="0"/>
                </a:tc>
              </a:tr>
              <a:tr h="302354">
                <a:tc>
                  <a:txBody>
                    <a:bodyPr/>
                    <a:lstStyle/>
                    <a:p>
                      <a:pPr algn="l">
                        <a:lnSpc>
                          <a:spcPct val="115000"/>
                        </a:lnSpc>
                        <a:spcAft>
                          <a:spcPts val="0"/>
                        </a:spcAft>
                      </a:pPr>
                      <a:r>
                        <a:rPr lang="ru-RU" sz="1600" dirty="0" smtClean="0">
                          <a:latin typeface="Arial" pitchFamily="34" charset="0"/>
                          <a:ea typeface="Times New Roman"/>
                          <a:cs typeface="Arial" pitchFamily="34" charset="0"/>
                        </a:rPr>
                        <a:t>8</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Радио «Голос лицея»</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23</a:t>
                      </a:r>
                      <a:r>
                        <a:rPr lang="ru-RU" sz="1600" baseline="0" dirty="0" smtClean="0">
                          <a:latin typeface="Arial" pitchFamily="34" charset="0"/>
                          <a:cs typeface="Arial" pitchFamily="34" charset="0"/>
                        </a:rPr>
                        <a:t> </a:t>
                      </a:r>
                      <a:r>
                        <a:rPr lang="ru-RU" sz="1600" dirty="0" smtClean="0">
                          <a:latin typeface="Arial" pitchFamily="34" charset="0"/>
                          <a:cs typeface="Arial" pitchFamily="34" charset="0"/>
                        </a:rPr>
                        <a:t>учащихся</a:t>
                      </a:r>
                      <a:endParaRPr lang="ru-RU" sz="1600" dirty="0">
                        <a:latin typeface="Arial" pitchFamily="34" charset="0"/>
                        <a:ea typeface="Times New Roman"/>
                        <a:cs typeface="Arial" pitchFamily="34" charset="0"/>
                      </a:endParaRPr>
                    </a:p>
                  </a:txBody>
                  <a:tcPr marL="37450" marR="37450" marT="0" marB="0"/>
                </a:tc>
              </a:tr>
            </a:tbl>
          </a:graphicData>
        </a:graphic>
      </p:graphicFrame>
      <p:pic>
        <p:nvPicPr>
          <p:cNvPr id="16" name="Picture 2" descr="http://lycey23.ru/images/stranichki/2018-19stranichki/4A/24.02.19_1.jpg"/>
          <p:cNvPicPr>
            <a:picLocks noChangeAspect="1" noChangeArrowheads="1"/>
          </p:cNvPicPr>
          <p:nvPr/>
        </p:nvPicPr>
        <p:blipFill>
          <a:blip r:embed="rId5"/>
          <a:srcRect l="17500" t="20000" r="13124" b="24999"/>
          <a:stretch>
            <a:fillRect/>
          </a:stretch>
        </p:blipFill>
        <p:spPr bwMode="auto">
          <a:xfrm>
            <a:off x="0" y="5286364"/>
            <a:ext cx="2643206" cy="1571636"/>
          </a:xfrm>
          <a:prstGeom prst="rect">
            <a:avLst/>
          </a:prstGeom>
          <a:ln>
            <a:noFill/>
          </a:ln>
          <a:effectLst>
            <a:softEdge rad="112500"/>
          </a:effectLst>
        </p:spPr>
      </p:pic>
      <p:pic>
        <p:nvPicPr>
          <p:cNvPr id="17" name="Picture 4" descr="http://lycey23.ru/images/2018-2019-photos/22.02.19_3.JPG"/>
          <p:cNvPicPr>
            <a:picLocks noChangeAspect="1" noChangeArrowheads="1"/>
          </p:cNvPicPr>
          <p:nvPr/>
        </p:nvPicPr>
        <p:blipFill>
          <a:blip r:embed="rId6"/>
          <a:srcRect l="57813" t="58334"/>
          <a:stretch>
            <a:fillRect/>
          </a:stretch>
        </p:blipFill>
        <p:spPr bwMode="auto">
          <a:xfrm>
            <a:off x="2643174" y="5214926"/>
            <a:ext cx="2218150" cy="1643074"/>
          </a:xfrm>
          <a:prstGeom prst="rect">
            <a:avLst/>
          </a:prstGeom>
          <a:ln>
            <a:noFill/>
          </a:ln>
          <a:effectLst>
            <a:softEdge rad="112500"/>
          </a:effectLst>
        </p:spPr>
      </p:pic>
      <p:pic>
        <p:nvPicPr>
          <p:cNvPr id="117762" name="Picture 2" descr="http://lycey23.ru/images/2018-2019-photos/17.03.19_4.JPG"/>
          <p:cNvPicPr>
            <a:picLocks noChangeAspect="1" noChangeArrowheads="1"/>
          </p:cNvPicPr>
          <p:nvPr/>
        </p:nvPicPr>
        <p:blipFill>
          <a:blip r:embed="rId7"/>
          <a:srcRect r="50781"/>
          <a:stretch>
            <a:fillRect/>
          </a:stretch>
        </p:blipFill>
        <p:spPr bwMode="auto">
          <a:xfrm>
            <a:off x="4857752" y="5175402"/>
            <a:ext cx="2214578" cy="1682598"/>
          </a:xfrm>
          <a:prstGeom prst="rect">
            <a:avLst/>
          </a:prstGeom>
          <a:ln>
            <a:noFill/>
          </a:ln>
          <a:effectLst>
            <a:softEdge rad="112500"/>
          </a:effectLst>
        </p:spPr>
      </p:pic>
      <p:pic>
        <p:nvPicPr>
          <p:cNvPr id="117763" name="Picture 3"/>
          <p:cNvPicPr>
            <a:picLocks noChangeAspect="1" noChangeArrowheads="1"/>
          </p:cNvPicPr>
          <p:nvPr/>
        </p:nvPicPr>
        <p:blipFill>
          <a:blip r:embed="rId8"/>
          <a:srcRect l="36786" t="26367" r="38507" b="40430"/>
          <a:stretch>
            <a:fillRect/>
          </a:stretch>
        </p:blipFill>
        <p:spPr bwMode="auto">
          <a:xfrm>
            <a:off x="7000892" y="5214950"/>
            <a:ext cx="2080075" cy="1571612"/>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323439"/>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приобщения учащихся к общечеловеческим ценностям, ориентированность на гуманистические ценности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642894" y="2049653"/>
            <a:ext cx="8501106" cy="584775"/>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Результаты  деятельности детских общественных организаций</a:t>
            </a:r>
          </a:p>
          <a:p>
            <a:pPr algn="ct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2" name="Таблица 11"/>
          <p:cNvGraphicFramePr>
            <a:graphicFrameLocks noGrp="1"/>
          </p:cNvGraphicFramePr>
          <p:nvPr/>
        </p:nvGraphicFramePr>
        <p:xfrm>
          <a:off x="142876" y="2587008"/>
          <a:ext cx="8858280" cy="3413760"/>
        </p:xfrm>
        <a:graphic>
          <a:graphicData uri="http://schemas.openxmlformats.org/drawingml/2006/table">
            <a:tbl>
              <a:tblPr>
                <a:tableStyleId>{3C2FFA5D-87B4-456A-9821-1D502468CF0F}</a:tableStyleId>
              </a:tblPr>
              <a:tblGrid>
                <a:gridCol w="2620613"/>
                <a:gridCol w="1165569"/>
                <a:gridCol w="1214446"/>
                <a:gridCol w="1214446"/>
                <a:gridCol w="1285884"/>
                <a:gridCol w="1357322"/>
              </a:tblGrid>
              <a:tr h="204778">
                <a:tc>
                  <a:txBody>
                    <a:bodyPr/>
                    <a:lstStyle/>
                    <a:p>
                      <a:pPr algn="just">
                        <a:spcAft>
                          <a:spcPts val="0"/>
                        </a:spcAft>
                      </a:pPr>
                      <a:r>
                        <a:rPr lang="ru-RU" sz="1600"/>
                        <a:t>Кружки, коллективы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2014-2015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2015-2016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2016-2017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2017-2018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2018-2019 </a:t>
                      </a:r>
                      <a:endParaRPr lang="ru-RU" sz="1600">
                        <a:latin typeface="Arial" pitchFamily="34" charset="0"/>
                        <a:ea typeface="Calibri"/>
                        <a:cs typeface="Arial" pitchFamily="34" charset="0"/>
                      </a:endParaRPr>
                    </a:p>
                  </a:txBody>
                  <a:tcPr marL="49147" marR="49147" marT="0" marB="0"/>
                </a:tc>
              </a:tr>
              <a:tr h="240272">
                <a:tc>
                  <a:txBody>
                    <a:bodyPr/>
                    <a:lstStyle/>
                    <a:p>
                      <a:pPr algn="just">
                        <a:spcAft>
                          <a:spcPts val="0"/>
                        </a:spcAft>
                      </a:pPr>
                      <a:r>
                        <a:rPr lang="ru-RU" sz="1600"/>
                        <a:t>Команда «Наследие»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3 город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1район, </a:t>
                      </a:r>
                    </a:p>
                    <a:p>
                      <a:pPr algn="just">
                        <a:spcAft>
                          <a:spcPts val="0"/>
                        </a:spcAft>
                      </a:pPr>
                      <a:r>
                        <a:rPr lang="ru-RU" sz="1600"/>
                        <a:t>2 город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Гран-при город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1 город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1 город </a:t>
                      </a:r>
                      <a:endParaRPr lang="ru-RU" sz="1600">
                        <a:latin typeface="Arial" pitchFamily="34" charset="0"/>
                        <a:ea typeface="Calibri"/>
                        <a:cs typeface="Arial" pitchFamily="34" charset="0"/>
                      </a:endParaRPr>
                    </a:p>
                  </a:txBody>
                  <a:tcPr marL="49147" marR="49147" marT="0" marB="0"/>
                </a:tc>
              </a:tr>
              <a:tr h="240272">
                <a:tc>
                  <a:txBody>
                    <a:bodyPr/>
                    <a:lstStyle/>
                    <a:p>
                      <a:pPr algn="just">
                        <a:spcAft>
                          <a:spcPts val="0"/>
                        </a:spcAft>
                      </a:pPr>
                      <a:r>
                        <a:rPr lang="ru-RU" sz="1600"/>
                        <a:t>Отряд ЮИД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2 район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2 район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1 район</a:t>
                      </a:r>
                    </a:p>
                    <a:p>
                      <a:pPr algn="just">
                        <a:spcAft>
                          <a:spcPts val="0"/>
                        </a:spcAft>
                      </a:pPr>
                      <a:r>
                        <a:rPr lang="ru-RU" sz="1600"/>
                        <a:t>3 город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2 район </a:t>
                      </a:r>
                    </a:p>
                    <a:p>
                      <a:pPr algn="just">
                        <a:spcAft>
                          <a:spcPts val="0"/>
                        </a:spcAft>
                      </a:pPr>
                      <a:r>
                        <a:rPr lang="ru-RU" sz="1600"/>
                        <a:t>3 город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2 район </a:t>
                      </a:r>
                      <a:endParaRPr lang="ru-RU" sz="1600">
                        <a:latin typeface="Arial" pitchFamily="34" charset="0"/>
                        <a:ea typeface="Calibri"/>
                        <a:cs typeface="Arial" pitchFamily="34" charset="0"/>
                      </a:endParaRPr>
                    </a:p>
                  </a:txBody>
                  <a:tcPr marL="49147" marR="49147" marT="0" marB="0"/>
                </a:tc>
              </a:tr>
              <a:tr h="189761">
                <a:tc>
                  <a:txBody>
                    <a:bodyPr/>
                    <a:lstStyle/>
                    <a:p>
                      <a:pPr algn="just">
                        <a:spcAft>
                          <a:spcPts val="0"/>
                        </a:spcAft>
                      </a:pPr>
                      <a:r>
                        <a:rPr lang="ru-RU" sz="1600"/>
                        <a:t>Отряд ЮП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1 район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1 район </a:t>
                      </a:r>
                      <a:endParaRPr lang="ru-RU" sz="1600">
                        <a:latin typeface="Arial" pitchFamily="34" charset="0"/>
                        <a:ea typeface="Calibri"/>
                        <a:cs typeface="Arial" pitchFamily="34" charset="0"/>
                      </a:endParaRPr>
                    </a:p>
                  </a:txBody>
                  <a:tcPr marL="49147" marR="49147" marT="0" marB="0"/>
                </a:tc>
                <a:tc>
                  <a:txBody>
                    <a:bodyPr/>
                    <a:lstStyle/>
                    <a:p>
                      <a:pPr algn="just"/>
                      <a:endParaRPr lang="ru-RU" sz="1600">
                        <a:latin typeface="Arial" pitchFamily="34" charset="0"/>
                        <a:cs typeface="Arial" pitchFamily="34" charset="0"/>
                      </a:endParaRPr>
                    </a:p>
                  </a:txBody>
                  <a:tcPr marL="49147" marR="49147" marT="0" marB="0"/>
                </a:tc>
                <a:tc>
                  <a:txBody>
                    <a:bodyPr/>
                    <a:lstStyle/>
                    <a:p>
                      <a:pPr algn="just"/>
                      <a:endParaRPr lang="ru-RU" sz="1600">
                        <a:latin typeface="Arial" pitchFamily="34" charset="0"/>
                        <a:cs typeface="Arial" pitchFamily="34" charset="0"/>
                      </a:endParaRPr>
                    </a:p>
                  </a:txBody>
                  <a:tcPr marL="49147" marR="49147" marT="0" marB="0"/>
                </a:tc>
                <a:tc>
                  <a:txBody>
                    <a:bodyPr/>
                    <a:lstStyle/>
                    <a:p>
                      <a:pPr algn="just">
                        <a:spcAft>
                          <a:spcPts val="0"/>
                        </a:spcAft>
                      </a:pPr>
                      <a:r>
                        <a:rPr lang="ru-RU" sz="1600"/>
                        <a:t>2 район </a:t>
                      </a:r>
                      <a:endParaRPr lang="ru-RU" sz="1600">
                        <a:latin typeface="Arial" pitchFamily="34" charset="0"/>
                        <a:ea typeface="Calibri"/>
                        <a:cs typeface="Arial" pitchFamily="34" charset="0"/>
                      </a:endParaRPr>
                    </a:p>
                  </a:txBody>
                  <a:tcPr marL="49147" marR="49147" marT="0" marB="0"/>
                </a:tc>
              </a:tr>
              <a:tr h="240272">
                <a:tc>
                  <a:txBody>
                    <a:bodyPr/>
                    <a:lstStyle/>
                    <a:p>
                      <a:pPr algn="just">
                        <a:spcAft>
                          <a:spcPts val="0"/>
                        </a:spcAft>
                      </a:pPr>
                      <a:r>
                        <a:rPr lang="ru-RU" sz="1600"/>
                        <a:t>Отряд ЮДП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1 район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2 район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3 район</a:t>
                      </a:r>
                    </a:p>
                    <a:p>
                      <a:pPr algn="just">
                        <a:spcAft>
                          <a:spcPts val="0"/>
                        </a:spcAft>
                      </a:pPr>
                      <a:r>
                        <a:rPr lang="ru-RU" sz="1600"/>
                        <a:t>4 город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3 район</a:t>
                      </a:r>
                    </a:p>
                    <a:p>
                      <a:pPr algn="just">
                        <a:spcAft>
                          <a:spcPts val="0"/>
                        </a:spcAft>
                      </a:pPr>
                      <a:r>
                        <a:rPr lang="ru-RU" sz="1600"/>
                        <a:t>3 город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1 район</a:t>
                      </a:r>
                    </a:p>
                    <a:p>
                      <a:pPr algn="just">
                        <a:spcAft>
                          <a:spcPts val="0"/>
                        </a:spcAft>
                      </a:pPr>
                      <a:r>
                        <a:rPr lang="ru-RU" sz="1600"/>
                        <a:t>2 город </a:t>
                      </a:r>
                      <a:endParaRPr lang="ru-RU" sz="1600">
                        <a:latin typeface="Arial" pitchFamily="34" charset="0"/>
                        <a:ea typeface="Calibri"/>
                        <a:cs typeface="Arial" pitchFamily="34" charset="0"/>
                      </a:endParaRPr>
                    </a:p>
                  </a:txBody>
                  <a:tcPr marL="49147" marR="49147" marT="0" marB="0"/>
                </a:tc>
              </a:tr>
              <a:tr h="177929">
                <a:tc>
                  <a:txBody>
                    <a:bodyPr/>
                    <a:lstStyle/>
                    <a:p>
                      <a:pPr algn="just">
                        <a:spcAft>
                          <a:spcPts val="0"/>
                        </a:spcAft>
                      </a:pPr>
                      <a:r>
                        <a:rPr lang="ru-RU" sz="1600" dirty="0"/>
                        <a:t>Клуб </a:t>
                      </a:r>
                      <a:endParaRPr lang="ru-RU" sz="1600" dirty="0" smtClean="0"/>
                    </a:p>
                    <a:p>
                      <a:pPr algn="just">
                        <a:spcAft>
                          <a:spcPts val="0"/>
                        </a:spcAft>
                      </a:pPr>
                      <a:r>
                        <a:rPr lang="ru-RU" sz="1600" dirty="0" smtClean="0"/>
                        <a:t>«</a:t>
                      </a:r>
                      <a:r>
                        <a:rPr lang="ru-RU" sz="1600" dirty="0"/>
                        <a:t>Юный Предприниматель» </a:t>
                      </a:r>
                      <a:endParaRPr lang="ru-RU" sz="1600" dirty="0">
                        <a:latin typeface="Arial" pitchFamily="34" charset="0"/>
                        <a:ea typeface="Calibri"/>
                        <a:cs typeface="Arial" pitchFamily="34" charset="0"/>
                      </a:endParaRPr>
                    </a:p>
                  </a:txBody>
                  <a:tcPr marL="49147" marR="49147" marT="0" marB="0"/>
                </a:tc>
                <a:tc>
                  <a:txBody>
                    <a:bodyPr/>
                    <a:lstStyle/>
                    <a:p>
                      <a:pPr algn="just"/>
                      <a:endParaRPr lang="ru-RU" sz="1600">
                        <a:latin typeface="Arial" pitchFamily="34" charset="0"/>
                        <a:cs typeface="Arial" pitchFamily="34" charset="0"/>
                      </a:endParaRPr>
                    </a:p>
                  </a:txBody>
                  <a:tcPr marL="49147" marR="49147" marT="0" marB="0"/>
                </a:tc>
                <a:tc>
                  <a:txBody>
                    <a:bodyPr/>
                    <a:lstStyle/>
                    <a:p>
                      <a:pPr algn="just"/>
                      <a:endParaRPr lang="ru-RU" sz="1600">
                        <a:latin typeface="Arial" pitchFamily="34" charset="0"/>
                        <a:cs typeface="Arial" pitchFamily="34" charset="0"/>
                      </a:endParaRPr>
                    </a:p>
                  </a:txBody>
                  <a:tcPr marL="49147" marR="49147" marT="0" marB="0"/>
                </a:tc>
                <a:tc>
                  <a:txBody>
                    <a:bodyPr/>
                    <a:lstStyle/>
                    <a:p>
                      <a:pPr algn="just"/>
                      <a:endParaRPr lang="ru-RU" sz="1600">
                        <a:latin typeface="Arial" pitchFamily="34" charset="0"/>
                        <a:cs typeface="Arial" pitchFamily="34" charset="0"/>
                      </a:endParaRPr>
                    </a:p>
                  </a:txBody>
                  <a:tcPr marL="49147" marR="49147" marT="0" marB="0"/>
                </a:tc>
                <a:tc>
                  <a:txBody>
                    <a:bodyPr/>
                    <a:lstStyle/>
                    <a:p>
                      <a:pPr algn="just">
                        <a:spcAft>
                          <a:spcPts val="0"/>
                        </a:spcAft>
                      </a:pPr>
                      <a:r>
                        <a:rPr lang="ru-RU" sz="1600"/>
                        <a:t>2 город</a:t>
                      </a:r>
                      <a:endParaRPr lang="ru-RU" sz="1600">
                        <a:latin typeface="Arial" pitchFamily="34" charset="0"/>
                        <a:ea typeface="Calibri"/>
                        <a:cs typeface="Arial" pitchFamily="34" charset="0"/>
                      </a:endParaRPr>
                    </a:p>
                  </a:txBody>
                  <a:tcPr marL="49147" marR="49147" marT="0" marB="0"/>
                </a:tc>
                <a:tc>
                  <a:txBody>
                    <a:bodyPr/>
                    <a:lstStyle/>
                    <a:p>
                      <a:pPr algn="just"/>
                      <a:endParaRPr lang="ru-RU" sz="1600">
                        <a:latin typeface="Arial" pitchFamily="34" charset="0"/>
                        <a:cs typeface="Arial" pitchFamily="34" charset="0"/>
                      </a:endParaRPr>
                    </a:p>
                  </a:txBody>
                  <a:tcPr marL="49147" marR="49147" marT="0" marB="0"/>
                </a:tc>
              </a:tr>
              <a:tr h="240272">
                <a:tc>
                  <a:txBody>
                    <a:bodyPr/>
                    <a:lstStyle/>
                    <a:p>
                      <a:pPr algn="just">
                        <a:spcAft>
                          <a:spcPts val="0"/>
                        </a:spcAft>
                      </a:pPr>
                      <a:r>
                        <a:rPr lang="ru-RU" sz="1600"/>
                        <a:t>«Юные экологи» </a:t>
                      </a:r>
                      <a:endParaRPr lang="ru-RU" sz="1600">
                        <a:latin typeface="Arial" pitchFamily="34" charset="0"/>
                        <a:ea typeface="Calibri"/>
                        <a:cs typeface="Arial" pitchFamily="34" charset="0"/>
                      </a:endParaRPr>
                    </a:p>
                  </a:txBody>
                  <a:tcPr marL="49147" marR="49147" marT="0" marB="0"/>
                </a:tc>
                <a:tc>
                  <a:txBody>
                    <a:bodyPr/>
                    <a:lstStyle/>
                    <a:p>
                      <a:pPr algn="just"/>
                      <a:endParaRPr lang="ru-RU" sz="1600">
                        <a:latin typeface="Arial" pitchFamily="34" charset="0"/>
                        <a:cs typeface="Arial" pitchFamily="34" charset="0"/>
                      </a:endParaRPr>
                    </a:p>
                  </a:txBody>
                  <a:tcPr marL="49147" marR="49147" marT="0" marB="0"/>
                </a:tc>
                <a:tc>
                  <a:txBody>
                    <a:bodyPr/>
                    <a:lstStyle/>
                    <a:p>
                      <a:pPr algn="just"/>
                      <a:endParaRPr lang="ru-RU" sz="1600">
                        <a:latin typeface="Arial" pitchFamily="34" charset="0"/>
                        <a:cs typeface="Arial" pitchFamily="34" charset="0"/>
                      </a:endParaRPr>
                    </a:p>
                  </a:txBody>
                  <a:tcPr marL="49147" marR="49147" marT="0" marB="0"/>
                </a:tc>
                <a:tc>
                  <a:txBody>
                    <a:bodyPr/>
                    <a:lstStyle/>
                    <a:p>
                      <a:pPr algn="just"/>
                      <a:endParaRPr lang="ru-RU" sz="1600">
                        <a:latin typeface="Arial" pitchFamily="34" charset="0"/>
                        <a:cs typeface="Arial" pitchFamily="34" charset="0"/>
                      </a:endParaRPr>
                    </a:p>
                  </a:txBody>
                  <a:tcPr marL="49147" marR="49147" marT="0" marB="0"/>
                </a:tc>
                <a:tc>
                  <a:txBody>
                    <a:bodyPr/>
                    <a:lstStyle/>
                    <a:p>
                      <a:pPr algn="just">
                        <a:spcAft>
                          <a:spcPts val="0"/>
                        </a:spcAft>
                      </a:pPr>
                      <a:r>
                        <a:rPr lang="ru-RU" sz="1600"/>
                        <a:t>2 район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a:t>1 район</a:t>
                      </a:r>
                    </a:p>
                    <a:p>
                      <a:pPr algn="just">
                        <a:spcAft>
                          <a:spcPts val="0"/>
                        </a:spcAft>
                      </a:pPr>
                      <a:r>
                        <a:rPr lang="ru-RU" sz="1600"/>
                        <a:t>2 город </a:t>
                      </a:r>
                      <a:endParaRPr lang="ru-RU" sz="1600">
                        <a:latin typeface="Arial" pitchFamily="34" charset="0"/>
                        <a:ea typeface="Calibri"/>
                        <a:cs typeface="Arial" pitchFamily="34" charset="0"/>
                      </a:endParaRPr>
                    </a:p>
                  </a:txBody>
                  <a:tcPr marL="49147" marR="49147" marT="0" marB="0"/>
                </a:tc>
              </a:tr>
              <a:tr h="257565">
                <a:tc>
                  <a:txBody>
                    <a:bodyPr/>
                    <a:lstStyle/>
                    <a:p>
                      <a:pPr algn="just">
                        <a:spcAft>
                          <a:spcPts val="0"/>
                        </a:spcAft>
                      </a:pPr>
                      <a:r>
                        <a:rPr lang="ru-RU" sz="1600"/>
                        <a:t>Волонтеры </a:t>
                      </a:r>
                      <a:endParaRPr lang="ru-RU" sz="1600">
                        <a:latin typeface="Arial" pitchFamily="34" charset="0"/>
                        <a:ea typeface="Calibri"/>
                        <a:cs typeface="Arial" pitchFamily="34" charset="0"/>
                      </a:endParaRPr>
                    </a:p>
                  </a:txBody>
                  <a:tcPr marL="49147" marR="49147" marT="0" marB="0"/>
                </a:tc>
                <a:tc>
                  <a:txBody>
                    <a:bodyPr/>
                    <a:lstStyle/>
                    <a:p>
                      <a:pPr algn="just"/>
                      <a:endParaRPr lang="ru-RU" sz="1600">
                        <a:latin typeface="Arial" pitchFamily="34" charset="0"/>
                        <a:cs typeface="Arial" pitchFamily="34" charset="0"/>
                      </a:endParaRPr>
                    </a:p>
                  </a:txBody>
                  <a:tcPr marL="49147" marR="49147" marT="0" marB="0"/>
                </a:tc>
                <a:tc>
                  <a:txBody>
                    <a:bodyPr/>
                    <a:lstStyle/>
                    <a:p>
                      <a:pPr algn="just">
                        <a:spcAft>
                          <a:spcPts val="0"/>
                        </a:spcAft>
                      </a:pPr>
                      <a:r>
                        <a:rPr lang="ru-RU" sz="1600"/>
                        <a:t>2 район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dirty="0"/>
                        <a:t>2 район</a:t>
                      </a:r>
                      <a:endParaRPr lang="ru-RU" sz="1600" dirty="0">
                        <a:latin typeface="Arial" pitchFamily="34" charset="0"/>
                        <a:ea typeface="Calibri"/>
                        <a:cs typeface="Arial" pitchFamily="34" charset="0"/>
                      </a:endParaRPr>
                    </a:p>
                  </a:txBody>
                  <a:tcPr marL="49147" marR="49147" marT="0" marB="0"/>
                </a:tc>
                <a:tc>
                  <a:txBody>
                    <a:bodyPr/>
                    <a:lstStyle/>
                    <a:p>
                      <a:pPr algn="just">
                        <a:spcAft>
                          <a:spcPts val="0"/>
                        </a:spcAft>
                      </a:pPr>
                      <a:r>
                        <a:rPr lang="ru-RU" sz="1600"/>
                        <a:t>3 район </a:t>
                      </a:r>
                      <a:endParaRPr lang="ru-RU" sz="1600">
                        <a:latin typeface="Arial" pitchFamily="34" charset="0"/>
                        <a:ea typeface="Calibri"/>
                        <a:cs typeface="Arial" pitchFamily="34" charset="0"/>
                      </a:endParaRPr>
                    </a:p>
                  </a:txBody>
                  <a:tcPr marL="49147" marR="49147" marT="0" marB="0"/>
                </a:tc>
                <a:tc>
                  <a:txBody>
                    <a:bodyPr/>
                    <a:lstStyle/>
                    <a:p>
                      <a:pPr algn="just">
                        <a:spcAft>
                          <a:spcPts val="0"/>
                        </a:spcAft>
                      </a:pPr>
                      <a:r>
                        <a:rPr lang="ru-RU" sz="1600" dirty="0"/>
                        <a:t>1 район</a:t>
                      </a:r>
                    </a:p>
                    <a:p>
                      <a:pPr algn="just">
                        <a:spcAft>
                          <a:spcPts val="0"/>
                        </a:spcAft>
                      </a:pPr>
                      <a:r>
                        <a:rPr lang="ru-RU" sz="1600" dirty="0"/>
                        <a:t>3 город </a:t>
                      </a:r>
                      <a:endParaRPr lang="ru-RU" sz="1600" dirty="0">
                        <a:latin typeface="Arial" pitchFamily="34" charset="0"/>
                        <a:ea typeface="Calibri"/>
                        <a:cs typeface="Arial" pitchFamily="34" charset="0"/>
                      </a:endParaRPr>
                    </a:p>
                  </a:txBody>
                  <a:tcPr marL="49147" marR="49147" marT="0" marB="0"/>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художественно-эстетического восприятия у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357158" y="1643050"/>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 МБОУ «Лицей №23» работают кружки и  студии по направлениям</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22" name="Таблица 21"/>
          <p:cNvGraphicFramePr>
            <a:graphicFrameLocks noGrp="1"/>
          </p:cNvGraphicFramePr>
          <p:nvPr/>
        </p:nvGraphicFramePr>
        <p:xfrm>
          <a:off x="500034" y="2143116"/>
          <a:ext cx="8143932" cy="4142996"/>
        </p:xfrm>
        <a:graphic>
          <a:graphicData uri="http://schemas.openxmlformats.org/drawingml/2006/table">
            <a:tbl>
              <a:tblPr>
                <a:tableStyleId>{3C2FFA5D-87B4-456A-9821-1D502468CF0F}</a:tableStyleId>
              </a:tblPr>
              <a:tblGrid>
                <a:gridCol w="357190"/>
                <a:gridCol w="5072098"/>
                <a:gridCol w="2714644"/>
              </a:tblGrid>
              <a:tr h="357190">
                <a:tc>
                  <a:txBody>
                    <a:bodyPr/>
                    <a:lstStyle/>
                    <a:p>
                      <a:pPr algn="ctr">
                        <a:lnSpc>
                          <a:spcPct val="115000"/>
                        </a:lnSpc>
                        <a:spcAft>
                          <a:spcPts val="0"/>
                        </a:spcAft>
                      </a:pPr>
                      <a:r>
                        <a:rPr lang="ru-RU" sz="1200" dirty="0" smtClean="0">
                          <a:latin typeface="Arial" pitchFamily="34" charset="0"/>
                          <a:cs typeface="Arial" pitchFamily="34" charset="0"/>
                        </a:rPr>
                        <a:t>№</a:t>
                      </a:r>
                      <a:endParaRPr lang="ru-RU" sz="1200" dirty="0">
                        <a:latin typeface="Arial" pitchFamily="34" charset="0"/>
                        <a:ea typeface="Times New Roman"/>
                        <a:cs typeface="Arial" pitchFamily="34" charset="0"/>
                      </a:endParaRPr>
                    </a:p>
                  </a:txBody>
                  <a:tcPr marL="37450" marR="37450" marT="0" marB="0"/>
                </a:tc>
                <a:tc>
                  <a:txBody>
                    <a:bodyPr/>
                    <a:lstStyle/>
                    <a:p>
                      <a:pPr algn="ctr">
                        <a:lnSpc>
                          <a:spcPct val="115000"/>
                        </a:lnSpc>
                        <a:spcAft>
                          <a:spcPts val="0"/>
                        </a:spcAft>
                      </a:pPr>
                      <a:r>
                        <a:rPr lang="ru-RU" sz="1200" dirty="0" smtClean="0">
                          <a:latin typeface="Arial" pitchFamily="34" charset="0"/>
                          <a:cs typeface="Arial" pitchFamily="34" charset="0"/>
                        </a:rPr>
                        <a:t> Наименования </a:t>
                      </a:r>
                      <a:endParaRPr lang="ru-RU" sz="1200" dirty="0">
                        <a:latin typeface="Arial" pitchFamily="34" charset="0"/>
                        <a:ea typeface="Times New Roman"/>
                        <a:cs typeface="Arial" pitchFamily="34" charset="0"/>
                      </a:endParaRPr>
                    </a:p>
                  </a:txBody>
                  <a:tcPr marL="37450" marR="37450" marT="0" marB="0"/>
                </a:tc>
                <a:tc>
                  <a:txBody>
                    <a:bodyPr/>
                    <a:lstStyle/>
                    <a:p>
                      <a:pPr algn="ctr">
                        <a:lnSpc>
                          <a:spcPct val="115000"/>
                        </a:lnSpc>
                        <a:spcAft>
                          <a:spcPts val="0"/>
                        </a:spcAft>
                      </a:pPr>
                      <a:r>
                        <a:rPr lang="ru-RU" sz="1200" dirty="0" smtClean="0">
                          <a:latin typeface="Arial" pitchFamily="34" charset="0"/>
                          <a:cs typeface="Arial" pitchFamily="34" charset="0"/>
                        </a:rPr>
                        <a:t>Количество занимающихся</a:t>
                      </a:r>
                      <a:endParaRPr lang="ru-RU" sz="1200" dirty="0">
                        <a:latin typeface="Arial" pitchFamily="34" charset="0"/>
                        <a:ea typeface="Times New Roman"/>
                        <a:cs typeface="Arial" pitchFamily="34" charset="0"/>
                      </a:endParaRPr>
                    </a:p>
                  </a:txBody>
                  <a:tcPr marL="37450" marR="37450" marT="0" marB="0"/>
                </a:tc>
              </a:tr>
              <a:tr h="302354">
                <a:tc>
                  <a:txBody>
                    <a:bodyPr/>
                    <a:lstStyle/>
                    <a:p>
                      <a:pPr algn="l">
                        <a:lnSpc>
                          <a:spcPct val="115000"/>
                        </a:lnSpc>
                        <a:spcAft>
                          <a:spcPts val="0"/>
                        </a:spcAft>
                      </a:pPr>
                      <a:r>
                        <a:rPr lang="ru-RU" sz="1600" dirty="0" smtClean="0">
                          <a:latin typeface="Arial" pitchFamily="34" charset="0"/>
                          <a:cs typeface="Arial" pitchFamily="34" charset="0"/>
                        </a:rPr>
                        <a:t>1</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Студия «Театр миниатюр «Драйв» </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45 учащихся</a:t>
                      </a:r>
                      <a:endParaRPr lang="ru-RU" sz="1600" dirty="0">
                        <a:latin typeface="Arial" pitchFamily="34" charset="0"/>
                        <a:ea typeface="Times New Roman"/>
                        <a:cs typeface="Arial" pitchFamily="34" charset="0"/>
                      </a:endParaRPr>
                    </a:p>
                  </a:txBody>
                  <a:tcPr marL="37450" marR="37450" marT="0" marB="0"/>
                </a:tc>
              </a:tr>
              <a:tr h="302354">
                <a:tc>
                  <a:txBody>
                    <a:bodyPr/>
                    <a:lstStyle/>
                    <a:p>
                      <a:pPr algn="l">
                        <a:lnSpc>
                          <a:spcPct val="115000"/>
                        </a:lnSpc>
                        <a:spcAft>
                          <a:spcPts val="0"/>
                        </a:spcAft>
                      </a:pPr>
                      <a:r>
                        <a:rPr lang="ru-RU" sz="1600" dirty="0" smtClean="0">
                          <a:latin typeface="Arial" pitchFamily="34" charset="0"/>
                          <a:cs typeface="Arial" pitchFamily="34" charset="0"/>
                        </a:rPr>
                        <a:t>2</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Кружок творчества для девочек «Мир прекрасного»</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108 учащихся</a:t>
                      </a:r>
                      <a:endParaRPr lang="ru-RU" sz="1600" dirty="0">
                        <a:latin typeface="Arial" pitchFamily="34" charset="0"/>
                        <a:ea typeface="Times New Roman"/>
                        <a:cs typeface="Arial" pitchFamily="34" charset="0"/>
                      </a:endParaRPr>
                    </a:p>
                  </a:txBody>
                  <a:tcPr marL="37450" marR="37450" marT="0" marB="0"/>
                </a:tc>
              </a:tr>
              <a:tr h="394600">
                <a:tc>
                  <a:txBody>
                    <a:bodyPr/>
                    <a:lstStyle/>
                    <a:p>
                      <a:pPr algn="l">
                        <a:lnSpc>
                          <a:spcPct val="115000"/>
                        </a:lnSpc>
                        <a:spcAft>
                          <a:spcPts val="0"/>
                        </a:spcAft>
                      </a:pPr>
                      <a:r>
                        <a:rPr lang="ru-RU" sz="1600" dirty="0" smtClean="0">
                          <a:latin typeface="Arial" pitchFamily="34" charset="0"/>
                          <a:cs typeface="Arial" pitchFamily="34" charset="0"/>
                        </a:rPr>
                        <a:t>3</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Кружок «Техническое </a:t>
                      </a:r>
                      <a:r>
                        <a:rPr lang="ru-RU" sz="1600" dirty="0">
                          <a:latin typeface="Arial" pitchFamily="34" charset="0"/>
                          <a:cs typeface="Arial" pitchFamily="34" charset="0"/>
                        </a:rPr>
                        <a:t>творчество» </a:t>
                      </a:r>
                      <a:r>
                        <a:rPr lang="ru-RU" sz="1600" dirty="0" smtClean="0">
                          <a:latin typeface="Arial" pitchFamily="34" charset="0"/>
                          <a:cs typeface="Arial" pitchFamily="34" charset="0"/>
                        </a:rPr>
                        <a:t>для мальчиков</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27  «учащихся</a:t>
                      </a:r>
                      <a:endParaRPr lang="ru-RU" sz="1600" dirty="0">
                        <a:latin typeface="Arial" pitchFamily="34" charset="0"/>
                        <a:ea typeface="Times New Roman"/>
                        <a:cs typeface="Arial" pitchFamily="34" charset="0"/>
                      </a:endParaRPr>
                    </a:p>
                  </a:txBody>
                  <a:tcPr marL="37450" marR="37450" marT="0" marB="0"/>
                </a:tc>
              </a:tr>
              <a:tr h="404752">
                <a:tc>
                  <a:txBody>
                    <a:bodyPr/>
                    <a:lstStyle/>
                    <a:p>
                      <a:pPr algn="l">
                        <a:lnSpc>
                          <a:spcPct val="115000"/>
                        </a:lnSpc>
                        <a:spcAft>
                          <a:spcPts val="0"/>
                        </a:spcAft>
                      </a:pPr>
                      <a:r>
                        <a:rPr lang="ru-RU" sz="1600" dirty="0" smtClean="0">
                          <a:latin typeface="Arial" pitchFamily="34" charset="0"/>
                          <a:cs typeface="Arial" pitchFamily="34" charset="0"/>
                        </a:rPr>
                        <a:t>4</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Клуб «Проба </a:t>
                      </a:r>
                      <a:r>
                        <a:rPr lang="ru-RU" sz="1600" dirty="0">
                          <a:latin typeface="Arial" pitchFamily="34" charset="0"/>
                          <a:cs typeface="Arial" pitchFamily="34" charset="0"/>
                        </a:rPr>
                        <a:t>пера</a:t>
                      </a:r>
                      <a:r>
                        <a:rPr lang="ru-RU" sz="1600" dirty="0" smtClean="0">
                          <a:latin typeface="Arial" pitchFamily="34" charset="0"/>
                          <a:cs typeface="Arial" pitchFamily="34" charset="0"/>
                        </a:rPr>
                        <a:t>»</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20 учащихся</a:t>
                      </a:r>
                      <a:endParaRPr lang="ru-RU" sz="1600" dirty="0">
                        <a:latin typeface="Arial" pitchFamily="34" charset="0"/>
                        <a:ea typeface="Times New Roman"/>
                        <a:cs typeface="Arial" pitchFamily="34" charset="0"/>
                      </a:endParaRPr>
                    </a:p>
                  </a:txBody>
                  <a:tcPr marL="37450" marR="37450" marT="0" marB="0"/>
                </a:tc>
              </a:tr>
              <a:tr h="508795">
                <a:tc>
                  <a:txBody>
                    <a:bodyPr/>
                    <a:lstStyle/>
                    <a:p>
                      <a:pPr algn="l">
                        <a:lnSpc>
                          <a:spcPct val="115000"/>
                        </a:lnSpc>
                        <a:spcAft>
                          <a:spcPts val="0"/>
                        </a:spcAft>
                      </a:pPr>
                      <a:r>
                        <a:rPr lang="ru-RU" sz="1600" dirty="0" smtClean="0">
                          <a:latin typeface="Arial" pitchFamily="34" charset="0"/>
                          <a:cs typeface="Arial" pitchFamily="34" charset="0"/>
                        </a:rPr>
                        <a:t>5</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Студия ИЗО «Нарисуй Мир»</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50 учащихся</a:t>
                      </a:r>
                      <a:endParaRPr lang="ru-RU" sz="1600" dirty="0">
                        <a:latin typeface="Arial" pitchFamily="34" charset="0"/>
                        <a:ea typeface="Times New Roman"/>
                        <a:cs typeface="Arial" pitchFamily="34" charset="0"/>
                      </a:endParaRPr>
                    </a:p>
                  </a:txBody>
                  <a:tcPr marL="37450" marR="37450" marT="0" marB="0"/>
                </a:tc>
              </a:tr>
              <a:tr h="410227">
                <a:tc>
                  <a:txBody>
                    <a:bodyPr/>
                    <a:lstStyle/>
                    <a:p>
                      <a:pPr algn="l">
                        <a:lnSpc>
                          <a:spcPct val="115000"/>
                        </a:lnSpc>
                        <a:spcAft>
                          <a:spcPts val="0"/>
                        </a:spcAft>
                      </a:pPr>
                      <a:r>
                        <a:rPr lang="ru-RU" sz="1600" dirty="0" smtClean="0">
                          <a:latin typeface="Arial" pitchFamily="34" charset="0"/>
                          <a:cs typeface="Arial" pitchFamily="34" charset="0"/>
                        </a:rPr>
                        <a:t>6</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Театральная </a:t>
                      </a:r>
                      <a:r>
                        <a:rPr lang="ru-RU" sz="1600" dirty="0">
                          <a:latin typeface="Arial" pitchFamily="34" charset="0"/>
                          <a:cs typeface="Arial" pitchFamily="34" charset="0"/>
                        </a:rPr>
                        <a:t>студия «Фантазия</a:t>
                      </a:r>
                      <a:r>
                        <a:rPr lang="ru-RU" sz="1600" dirty="0" smtClean="0">
                          <a:latin typeface="Arial" pitchFamily="34" charset="0"/>
                          <a:cs typeface="Arial" pitchFamily="34" charset="0"/>
                        </a:rPr>
                        <a:t>»</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 50 учащихся</a:t>
                      </a:r>
                      <a:endParaRPr lang="ru-RU" sz="1600" dirty="0">
                        <a:latin typeface="Arial" pitchFamily="34" charset="0"/>
                        <a:ea typeface="Times New Roman"/>
                        <a:cs typeface="Arial" pitchFamily="34" charset="0"/>
                      </a:endParaRPr>
                    </a:p>
                  </a:txBody>
                  <a:tcPr marL="37450" marR="37450" marT="0" marB="0"/>
                </a:tc>
              </a:tr>
              <a:tr h="302354">
                <a:tc>
                  <a:txBody>
                    <a:bodyPr/>
                    <a:lstStyle/>
                    <a:p>
                      <a:pPr algn="l">
                        <a:lnSpc>
                          <a:spcPct val="115000"/>
                        </a:lnSpc>
                        <a:spcAft>
                          <a:spcPts val="0"/>
                        </a:spcAft>
                      </a:pPr>
                      <a:r>
                        <a:rPr lang="ru-RU" sz="1600" dirty="0" smtClean="0">
                          <a:latin typeface="Arial" pitchFamily="34" charset="0"/>
                          <a:cs typeface="Arial" pitchFamily="34" charset="0"/>
                        </a:rPr>
                        <a:t>7</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Хореографический коллектив «Импульс»</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60 учащихся</a:t>
                      </a:r>
                      <a:endParaRPr lang="ru-RU" sz="1600" dirty="0">
                        <a:latin typeface="Arial" pitchFamily="34" charset="0"/>
                        <a:ea typeface="Times New Roman"/>
                        <a:cs typeface="Arial" pitchFamily="34" charset="0"/>
                      </a:endParaRPr>
                    </a:p>
                  </a:txBody>
                  <a:tcPr marL="37450" marR="37450" marT="0" marB="0"/>
                </a:tc>
              </a:tr>
              <a:tr h="484707">
                <a:tc>
                  <a:txBody>
                    <a:bodyPr/>
                    <a:lstStyle/>
                    <a:p>
                      <a:pPr algn="l">
                        <a:lnSpc>
                          <a:spcPct val="115000"/>
                        </a:lnSpc>
                        <a:spcAft>
                          <a:spcPts val="0"/>
                        </a:spcAft>
                      </a:pPr>
                      <a:r>
                        <a:rPr lang="ru-RU" sz="1600" dirty="0" smtClean="0">
                          <a:latin typeface="Arial" pitchFamily="34" charset="0"/>
                          <a:cs typeface="Arial" pitchFamily="34" charset="0"/>
                        </a:rPr>
                        <a:t>8</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Хор мальчиков начальной школы</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80</a:t>
                      </a:r>
                      <a:r>
                        <a:rPr lang="ru-RU" sz="1600" baseline="0" dirty="0" smtClean="0">
                          <a:latin typeface="Arial" pitchFamily="34" charset="0"/>
                          <a:cs typeface="Arial" pitchFamily="34" charset="0"/>
                        </a:rPr>
                        <a:t> учащихся</a:t>
                      </a:r>
                      <a:endParaRPr lang="ru-RU" sz="1600" dirty="0">
                        <a:latin typeface="Arial" pitchFamily="34" charset="0"/>
                        <a:ea typeface="Times New Roman"/>
                        <a:cs typeface="Arial" pitchFamily="34" charset="0"/>
                      </a:endParaRPr>
                    </a:p>
                  </a:txBody>
                  <a:tcPr marL="37450" marR="37450" marT="0" marB="0"/>
                </a:tc>
              </a:tr>
              <a:tr h="675663">
                <a:tc>
                  <a:txBody>
                    <a:bodyPr/>
                    <a:lstStyle/>
                    <a:p>
                      <a:pPr algn="l">
                        <a:lnSpc>
                          <a:spcPct val="115000"/>
                        </a:lnSpc>
                        <a:spcAft>
                          <a:spcPts val="0"/>
                        </a:spcAft>
                      </a:pPr>
                      <a:r>
                        <a:rPr lang="ru-RU" sz="1600" dirty="0" smtClean="0">
                          <a:latin typeface="Arial" pitchFamily="34" charset="0"/>
                          <a:cs typeface="Arial" pitchFamily="34" charset="0"/>
                        </a:rPr>
                        <a:t>8</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Вокальная студия «До-ми-соль»</a:t>
                      </a:r>
                      <a:endParaRPr lang="ru-RU" sz="1600" dirty="0">
                        <a:latin typeface="Arial" pitchFamily="34" charset="0"/>
                        <a:ea typeface="Times New Roman"/>
                        <a:cs typeface="Arial" pitchFamily="34" charset="0"/>
                      </a:endParaRPr>
                    </a:p>
                  </a:txBody>
                  <a:tcPr marL="37450" marR="37450" marT="0" marB="0"/>
                </a:tc>
                <a:tc>
                  <a:txBody>
                    <a:bodyPr/>
                    <a:lstStyle/>
                    <a:p>
                      <a:pPr algn="l">
                        <a:lnSpc>
                          <a:spcPct val="115000"/>
                        </a:lnSpc>
                        <a:spcAft>
                          <a:spcPts val="0"/>
                        </a:spcAft>
                      </a:pPr>
                      <a:r>
                        <a:rPr lang="ru-RU" sz="1600" dirty="0" smtClean="0">
                          <a:latin typeface="Arial" pitchFamily="34" charset="0"/>
                          <a:cs typeface="Arial" pitchFamily="34" charset="0"/>
                        </a:rPr>
                        <a:t>60</a:t>
                      </a:r>
                      <a:r>
                        <a:rPr lang="ru-RU" sz="1600" baseline="0" dirty="0" smtClean="0">
                          <a:latin typeface="Arial" pitchFamily="34" charset="0"/>
                          <a:cs typeface="Arial" pitchFamily="34" charset="0"/>
                        </a:rPr>
                        <a:t> учащихся</a:t>
                      </a:r>
                      <a:endParaRPr lang="ru-RU" sz="1600" dirty="0">
                        <a:latin typeface="Arial" pitchFamily="34" charset="0"/>
                        <a:ea typeface="Times New Roman"/>
                        <a:cs typeface="Arial" pitchFamily="34" charset="0"/>
                      </a:endParaRPr>
                    </a:p>
                  </a:txBody>
                  <a:tcPr marL="37450" marR="37450" marT="0" marB="0"/>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grpSp>
        <p:nvGrpSpPr>
          <p:cNvPr id="4"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669177"/>
            <a:ext cx="8786874" cy="830997"/>
          </a:xfrm>
          <a:prstGeom prst="rect">
            <a:avLst/>
          </a:prstGeom>
          <a:noFill/>
        </p:spPr>
        <p:txBody>
          <a:bodyPr wrap="square" lIns="91440" tIns="45720" rIns="91440" bIns="45720">
            <a:spAutoFit/>
          </a:bodyPr>
          <a:lstStyle/>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История </a:t>
            </a:r>
          </a:p>
          <a:p>
            <a:pPr lvl="0">
              <a:spcBef>
                <a:spcPct val="0"/>
              </a:spcBef>
              <a:defRPr/>
            </a:pPr>
            <a:r>
              <a:rPr lang="ru-RU" sz="2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образовательной организации</a:t>
            </a:r>
            <a:endParaRPr lang="ru-RU" sz="2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1" name="Прямоугольник 10"/>
          <p:cNvSpPr/>
          <p:nvPr/>
        </p:nvSpPr>
        <p:spPr>
          <a:xfrm>
            <a:off x="500034" y="1500174"/>
            <a:ext cx="8143932" cy="369332"/>
          </a:xfrm>
          <a:prstGeom prst="rect">
            <a:avLst/>
          </a:prstGeom>
        </p:spPr>
        <p:txBody>
          <a:bodyPr wrap="square">
            <a:spAutoFit/>
          </a:bodyPr>
          <a:lstStyle/>
          <a:p>
            <a:pPr algn="ctr"/>
            <a:r>
              <a:rPr lang="ru-RU"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Этапы развития МБОУ «Лицей № 23»</a:t>
            </a:r>
            <a:r>
              <a:rPr lang="ru-RU" sz="1400" b="1" i="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t>
            </a:r>
            <a:endParaRPr lang="ru-RU" sz="1400" b="1" i="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6" name="Rectangle 3"/>
          <p:cNvSpPr>
            <a:spLocks noChangeArrowheads="1"/>
          </p:cNvSpPr>
          <p:nvPr/>
        </p:nvSpPr>
        <p:spPr bwMode="auto">
          <a:xfrm>
            <a:off x="3492500" y="1957413"/>
            <a:ext cx="5286375" cy="376238"/>
          </a:xfrm>
          <a:prstGeom prst="rect">
            <a:avLst/>
          </a:prstGeom>
          <a:solidFill>
            <a:schemeClr val="tx2">
              <a:lumMod val="20000"/>
              <a:lumOff val="80000"/>
            </a:schemeClr>
          </a:solidFill>
          <a:ln w="9525">
            <a:solidFill>
              <a:schemeClr val="tx1"/>
            </a:solidFill>
            <a:miter lim="800000"/>
            <a:headEnd/>
            <a:tailEnd/>
          </a:ln>
        </p:spPr>
        <p:txBody>
          <a:bodyPr wrap="none" anchor="ctr">
            <a:spAutoFit/>
          </a:bodyPr>
          <a:lstStyle/>
          <a:p>
            <a:pPr algn="l"/>
            <a:r>
              <a:rPr lang="ru-RU" sz="1800" b="1" dirty="0"/>
              <a:t>1991-1994 – период становления и развития</a:t>
            </a:r>
            <a:r>
              <a:rPr lang="ru-RU" sz="1800" dirty="0"/>
              <a:t> </a:t>
            </a:r>
          </a:p>
        </p:txBody>
      </p:sp>
      <p:sp>
        <p:nvSpPr>
          <p:cNvPr id="17" name="Rectangle 4"/>
          <p:cNvSpPr>
            <a:spLocks noChangeArrowheads="1"/>
          </p:cNvSpPr>
          <p:nvPr/>
        </p:nvSpPr>
        <p:spPr bwMode="auto">
          <a:xfrm>
            <a:off x="2700338" y="2390801"/>
            <a:ext cx="6057900" cy="376237"/>
          </a:xfrm>
          <a:prstGeom prst="rect">
            <a:avLst/>
          </a:prstGeom>
          <a:solidFill>
            <a:schemeClr val="tx2">
              <a:lumMod val="40000"/>
              <a:lumOff val="60000"/>
            </a:schemeClr>
          </a:solidFill>
          <a:ln w="9525">
            <a:solidFill>
              <a:schemeClr val="tx1"/>
            </a:solidFill>
            <a:miter lim="800000"/>
            <a:headEnd/>
            <a:tailEnd/>
          </a:ln>
        </p:spPr>
        <p:txBody>
          <a:bodyPr wrap="none" anchor="ctr">
            <a:spAutoFit/>
          </a:bodyPr>
          <a:lstStyle/>
          <a:p>
            <a:pPr algn="l"/>
            <a:r>
              <a:rPr lang="ru-RU" sz="1800" b="1" dirty="0"/>
              <a:t>1995-2000 – период функционирования и развития</a:t>
            </a:r>
            <a:r>
              <a:rPr lang="ru-RU" sz="1800" dirty="0"/>
              <a:t> </a:t>
            </a:r>
          </a:p>
        </p:txBody>
      </p:sp>
      <p:sp>
        <p:nvSpPr>
          <p:cNvPr id="18" name="Rectangle 5"/>
          <p:cNvSpPr>
            <a:spLocks noChangeArrowheads="1"/>
          </p:cNvSpPr>
          <p:nvPr/>
        </p:nvSpPr>
        <p:spPr bwMode="auto">
          <a:xfrm>
            <a:off x="1763713" y="2822601"/>
            <a:ext cx="6983412" cy="376237"/>
          </a:xfrm>
          <a:prstGeom prst="rect">
            <a:avLst/>
          </a:prstGeom>
          <a:solidFill>
            <a:schemeClr val="tx2">
              <a:lumMod val="60000"/>
              <a:lumOff val="40000"/>
            </a:schemeClr>
          </a:solidFill>
          <a:ln w="9525">
            <a:solidFill>
              <a:schemeClr val="tx1"/>
            </a:solidFill>
            <a:miter lim="800000"/>
            <a:headEnd/>
            <a:tailEnd/>
          </a:ln>
        </p:spPr>
        <p:txBody>
          <a:bodyPr anchor="ctr">
            <a:spAutoFit/>
          </a:bodyPr>
          <a:lstStyle/>
          <a:p>
            <a:pPr algn="l"/>
            <a:r>
              <a:rPr lang="ru-RU" sz="1800" b="1"/>
              <a:t>2000-2005 – период развития</a:t>
            </a:r>
            <a:r>
              <a:rPr lang="ru-RU" sz="1800">
                <a:solidFill>
                  <a:srgbClr val="FFFF99"/>
                </a:solidFill>
              </a:rPr>
              <a:t> </a:t>
            </a:r>
          </a:p>
        </p:txBody>
      </p:sp>
      <p:sp>
        <p:nvSpPr>
          <p:cNvPr id="19" name="Rectangle 6"/>
          <p:cNvSpPr>
            <a:spLocks noChangeArrowheads="1"/>
          </p:cNvSpPr>
          <p:nvPr/>
        </p:nvSpPr>
        <p:spPr bwMode="auto">
          <a:xfrm>
            <a:off x="285720" y="3281389"/>
            <a:ext cx="8643998" cy="923330"/>
          </a:xfrm>
          <a:prstGeom prst="rect">
            <a:avLst/>
          </a:prstGeom>
          <a:solidFill>
            <a:schemeClr val="tx2">
              <a:lumMod val="75000"/>
            </a:schemeClr>
          </a:solidFill>
          <a:ln w="9525">
            <a:solidFill>
              <a:schemeClr val="tx1"/>
            </a:solidFill>
            <a:miter lim="800000"/>
            <a:headEnd/>
            <a:tailEnd/>
          </a:ln>
        </p:spPr>
        <p:txBody>
          <a:bodyPr wrap="square" anchor="ctr">
            <a:spAutoFit/>
          </a:bodyPr>
          <a:lstStyle/>
          <a:p>
            <a:pPr algn="l"/>
            <a:r>
              <a:rPr lang="ru-RU" sz="1800" b="1" dirty="0">
                <a:solidFill>
                  <a:schemeClr val="bg1"/>
                </a:solidFill>
              </a:rPr>
              <a:t>2005-2017– период развития</a:t>
            </a:r>
          </a:p>
          <a:p>
            <a:pPr algn="l"/>
            <a:r>
              <a:rPr lang="ru-RU" sz="1800" b="1" dirty="0">
                <a:solidFill>
                  <a:schemeClr val="bg1"/>
                </a:solidFill>
              </a:rPr>
              <a:t>2018 - период </a:t>
            </a:r>
            <a:r>
              <a:rPr lang="ru-RU" sz="1800" b="1" dirty="0" smtClean="0">
                <a:solidFill>
                  <a:schemeClr val="bg1"/>
                </a:solidFill>
              </a:rPr>
              <a:t>развития</a:t>
            </a:r>
          </a:p>
          <a:p>
            <a:pPr algn="l"/>
            <a:r>
              <a:rPr lang="ru-RU" sz="1800" b="1" dirty="0" smtClean="0">
                <a:solidFill>
                  <a:schemeClr val="bg1"/>
                </a:solidFill>
              </a:rPr>
              <a:t> Проект «</a:t>
            </a:r>
            <a:r>
              <a:rPr lang="ru-RU" b="1" dirty="0" smtClean="0">
                <a:solidFill>
                  <a:schemeClr val="bg1"/>
                </a:solidFill>
              </a:rPr>
              <a:t>ИНЖЕНЕРНЫЙ КЛАСС и развитие инженерного образования»</a:t>
            </a:r>
            <a:endParaRPr lang="ru-RU" dirty="0">
              <a:solidFill>
                <a:schemeClr val="bg1"/>
              </a:solidFill>
            </a:endParaRPr>
          </a:p>
        </p:txBody>
      </p:sp>
      <p:sp>
        <p:nvSpPr>
          <p:cNvPr id="20" name="AutoShape 7"/>
          <p:cNvSpPr>
            <a:spLocks noChangeArrowheads="1"/>
          </p:cNvSpPr>
          <p:nvPr/>
        </p:nvSpPr>
        <p:spPr bwMode="auto">
          <a:xfrm>
            <a:off x="3500430" y="4214818"/>
            <a:ext cx="3313113" cy="647700"/>
          </a:xfrm>
          <a:prstGeom prst="downArrow">
            <a:avLst>
              <a:gd name="adj1" fmla="val 35194"/>
              <a:gd name="adj2" fmla="val 59185"/>
            </a:avLst>
          </a:prstGeom>
          <a:solidFill>
            <a:srgbClr val="002060"/>
          </a:solidFill>
          <a:ln w="15875">
            <a:solidFill>
              <a:srgbClr val="FF0000"/>
            </a:solidFill>
            <a:miter lim="800000"/>
            <a:headEnd/>
            <a:tailEnd/>
          </a:ln>
        </p:spPr>
        <p:txBody>
          <a:bodyPr wrap="none" anchor="ctr"/>
          <a:lstStyle/>
          <a:p>
            <a:endParaRPr lang="ru-RU"/>
          </a:p>
        </p:txBody>
      </p:sp>
      <p:sp>
        <p:nvSpPr>
          <p:cNvPr id="21" name="Rectangle 8"/>
          <p:cNvSpPr>
            <a:spLocks noChangeArrowheads="1"/>
          </p:cNvSpPr>
          <p:nvPr/>
        </p:nvSpPr>
        <p:spPr bwMode="auto">
          <a:xfrm>
            <a:off x="198421" y="4429132"/>
            <a:ext cx="1944687" cy="1008062"/>
          </a:xfrm>
          <a:prstGeom prst="rect">
            <a:avLst/>
          </a:prstGeom>
          <a:solidFill>
            <a:schemeClr val="tx2">
              <a:lumMod val="20000"/>
              <a:lumOff val="80000"/>
            </a:schemeClr>
          </a:solidFill>
          <a:ln w="9525">
            <a:solidFill>
              <a:schemeClr val="tx1"/>
            </a:solidFill>
            <a:miter lim="800000"/>
            <a:headEnd/>
            <a:tailEnd/>
          </a:ln>
        </p:spPr>
        <p:txBody>
          <a:bodyPr wrap="none" anchor="ctr"/>
          <a:lstStyle/>
          <a:p>
            <a:r>
              <a:rPr lang="ru-RU" sz="1800"/>
              <a:t>целеполагание</a:t>
            </a:r>
          </a:p>
        </p:txBody>
      </p:sp>
      <p:sp>
        <p:nvSpPr>
          <p:cNvPr id="22" name="Rectangle 9"/>
          <p:cNvSpPr>
            <a:spLocks noChangeArrowheads="1"/>
          </p:cNvSpPr>
          <p:nvPr/>
        </p:nvSpPr>
        <p:spPr bwMode="auto">
          <a:xfrm>
            <a:off x="2285984" y="5000636"/>
            <a:ext cx="1871663" cy="1223963"/>
          </a:xfrm>
          <a:prstGeom prst="rect">
            <a:avLst/>
          </a:prstGeom>
          <a:solidFill>
            <a:schemeClr val="tx2">
              <a:lumMod val="20000"/>
              <a:lumOff val="80000"/>
            </a:schemeClr>
          </a:solidFill>
          <a:ln w="9525" algn="ctr">
            <a:solidFill>
              <a:schemeClr val="tx1"/>
            </a:solidFill>
            <a:miter lim="800000"/>
            <a:headEnd/>
            <a:tailEnd/>
          </a:ln>
        </p:spPr>
        <p:txBody>
          <a:bodyPr wrap="none" anchor="ctr"/>
          <a:lstStyle/>
          <a:p>
            <a:r>
              <a:rPr lang="ru-RU" sz="1800" dirty="0"/>
              <a:t>модель </a:t>
            </a:r>
            <a:br>
              <a:rPr lang="ru-RU" sz="1800" dirty="0"/>
            </a:br>
            <a:r>
              <a:rPr lang="ru-RU" sz="1800" dirty="0"/>
              <a:t>выпускника</a:t>
            </a:r>
            <a:br>
              <a:rPr lang="ru-RU" sz="1800" dirty="0"/>
            </a:br>
            <a:r>
              <a:rPr lang="ru-RU" sz="1800" dirty="0"/>
              <a:t> гимназии </a:t>
            </a:r>
            <a:br>
              <a:rPr lang="ru-RU" sz="1800" dirty="0"/>
            </a:br>
            <a:r>
              <a:rPr lang="ru-RU" sz="1800" dirty="0"/>
              <a:t>– лицея</a:t>
            </a:r>
          </a:p>
        </p:txBody>
      </p:sp>
      <p:sp>
        <p:nvSpPr>
          <p:cNvPr id="23" name="Rectangle 10"/>
          <p:cNvSpPr>
            <a:spLocks noChangeArrowheads="1"/>
          </p:cNvSpPr>
          <p:nvPr/>
        </p:nvSpPr>
        <p:spPr bwMode="auto">
          <a:xfrm>
            <a:off x="4357686" y="5286388"/>
            <a:ext cx="2305050" cy="1190625"/>
          </a:xfrm>
          <a:prstGeom prst="rect">
            <a:avLst/>
          </a:prstGeom>
          <a:solidFill>
            <a:schemeClr val="tx2">
              <a:lumMod val="20000"/>
              <a:lumOff val="80000"/>
            </a:schemeClr>
          </a:solidFill>
          <a:ln w="9525" algn="ctr">
            <a:solidFill>
              <a:schemeClr val="tx1"/>
            </a:solidFill>
            <a:miter lim="800000"/>
            <a:headEnd/>
            <a:tailEnd/>
          </a:ln>
        </p:spPr>
        <p:txBody>
          <a:bodyPr wrap="none" anchor="ctr"/>
          <a:lstStyle/>
          <a:p>
            <a:r>
              <a:rPr lang="ru-RU" sz="1800" dirty="0" smtClean="0"/>
              <a:t>образовательное </a:t>
            </a:r>
            <a:r>
              <a:rPr lang="ru-RU" sz="1800" dirty="0"/>
              <a:t/>
            </a:r>
            <a:br>
              <a:rPr lang="ru-RU" sz="1800" dirty="0"/>
            </a:br>
            <a:r>
              <a:rPr lang="ru-RU" sz="1800" dirty="0" smtClean="0"/>
              <a:t>пространство </a:t>
            </a:r>
            <a:r>
              <a:rPr lang="ru-RU" sz="1800" dirty="0"/>
              <a:t>и </a:t>
            </a:r>
            <a:br>
              <a:rPr lang="ru-RU" sz="1800" dirty="0"/>
            </a:br>
            <a:r>
              <a:rPr lang="ru-RU" sz="1800" dirty="0" smtClean="0"/>
              <a:t>образовательная</a:t>
            </a:r>
            <a:r>
              <a:rPr lang="ru-RU" sz="1800" dirty="0"/>
              <a:t/>
            </a:r>
            <a:br>
              <a:rPr lang="ru-RU" sz="1800" dirty="0"/>
            </a:br>
            <a:r>
              <a:rPr lang="ru-RU" sz="1800" dirty="0"/>
              <a:t> </a:t>
            </a:r>
            <a:r>
              <a:rPr lang="ru-RU" sz="1800" dirty="0" smtClean="0"/>
              <a:t>практика</a:t>
            </a:r>
            <a:endParaRPr lang="ru-RU" sz="1800" dirty="0"/>
          </a:p>
        </p:txBody>
      </p:sp>
      <p:sp>
        <p:nvSpPr>
          <p:cNvPr id="24" name="Rectangle 11"/>
          <p:cNvSpPr>
            <a:spLocks noChangeArrowheads="1"/>
          </p:cNvSpPr>
          <p:nvPr/>
        </p:nvSpPr>
        <p:spPr bwMode="auto">
          <a:xfrm>
            <a:off x="6843741" y="5705475"/>
            <a:ext cx="1800225" cy="1152525"/>
          </a:xfrm>
          <a:prstGeom prst="rect">
            <a:avLst/>
          </a:prstGeom>
          <a:solidFill>
            <a:schemeClr val="tx2">
              <a:lumMod val="20000"/>
              <a:lumOff val="80000"/>
            </a:schemeClr>
          </a:solidFill>
          <a:ln w="9525" algn="ctr">
            <a:solidFill>
              <a:schemeClr val="tx1"/>
            </a:solidFill>
            <a:miter lim="800000"/>
            <a:headEnd/>
            <a:tailEnd/>
          </a:ln>
        </p:spPr>
        <p:txBody>
          <a:bodyPr wrap="none" anchor="ctr"/>
          <a:lstStyle/>
          <a:p>
            <a:r>
              <a:rPr lang="ru-RU" sz="1800" dirty="0" smtClean="0"/>
              <a:t>концепция </a:t>
            </a:r>
            <a:r>
              <a:rPr lang="ru-RU" sz="1800" dirty="0"/>
              <a:t>и </a:t>
            </a:r>
            <a:br>
              <a:rPr lang="ru-RU" sz="1800" dirty="0"/>
            </a:br>
            <a:r>
              <a:rPr lang="ru-RU" sz="1800" dirty="0" smtClean="0"/>
              <a:t>программа </a:t>
            </a:r>
            <a:r>
              <a:rPr lang="ru-RU" sz="1800" dirty="0"/>
              <a:t/>
            </a:r>
            <a:br>
              <a:rPr lang="ru-RU" sz="1800" dirty="0"/>
            </a:br>
            <a:r>
              <a:rPr lang="ru-RU" sz="1800" dirty="0"/>
              <a:t>развития</a:t>
            </a: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50" presetClass="entr" presetSubtype="0" decel="10000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strVal val="#ppt_w+.3"/>
                                          </p:val>
                                        </p:tav>
                                        <p:tav tm="100000">
                                          <p:val>
                                            <p:strVal val="#ppt_w"/>
                                          </p:val>
                                        </p:tav>
                                      </p:tavLst>
                                    </p:anim>
                                    <p:anim calcmode="lin" valueType="num">
                                      <p:cBhvr>
                                        <p:cTn id="32" dur="1000" fill="hold"/>
                                        <p:tgtEl>
                                          <p:spTgt spid="20"/>
                                        </p:tgtEl>
                                        <p:attrNameLst>
                                          <p:attrName>ppt_h</p:attrName>
                                        </p:attrNameLst>
                                      </p:cBhvr>
                                      <p:tavLst>
                                        <p:tav tm="0">
                                          <p:val>
                                            <p:strVal val="#ppt_h"/>
                                          </p:val>
                                        </p:tav>
                                        <p:tav tm="100000">
                                          <p:val>
                                            <p:strVal val="#ppt_h"/>
                                          </p:val>
                                        </p:tav>
                                      </p:tavLst>
                                    </p:anim>
                                    <p:animEffect transition="in" filter="fade">
                                      <p:cBhvr>
                                        <p:cTn id="33" dur="1000"/>
                                        <p:tgtEl>
                                          <p:spTgt spid="20"/>
                                        </p:tgtEl>
                                      </p:cBhvr>
                                    </p:animEffect>
                                  </p:childTnLst>
                                </p:cTn>
                              </p:par>
                            </p:childTnLst>
                          </p:cTn>
                        </p:par>
                        <p:par>
                          <p:cTn id="34" fill="hold">
                            <p:stCondLst>
                              <p:cond delay="50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2000"/>
                                        <p:tgtEl>
                                          <p:spTgt spid="21"/>
                                        </p:tgtEl>
                                      </p:cBhvr>
                                    </p:animEffect>
                                  </p:childTnLst>
                                </p:cTn>
                              </p:par>
                            </p:childTnLst>
                          </p:cTn>
                        </p:par>
                        <p:par>
                          <p:cTn id="38" fill="hold">
                            <p:stCondLst>
                              <p:cond delay="7000"/>
                            </p:stCondLst>
                            <p:childTnLst>
                              <p:par>
                                <p:cTn id="39" presetID="10" presetClass="entr" presetSubtype="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000"/>
                                        <p:tgtEl>
                                          <p:spTgt spid="22"/>
                                        </p:tgtEl>
                                      </p:cBhvr>
                                    </p:animEffect>
                                  </p:childTnLst>
                                </p:cTn>
                              </p:par>
                            </p:childTnLst>
                          </p:cTn>
                        </p:par>
                        <p:par>
                          <p:cTn id="42" fill="hold">
                            <p:stCondLst>
                              <p:cond delay="9000"/>
                            </p:stCondLst>
                            <p:childTnLst>
                              <p:par>
                                <p:cTn id="43" presetID="10" presetClass="entr" presetSubtype="0" fill="hold" grpId="0"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000"/>
                                        <p:tgtEl>
                                          <p:spTgt spid="23"/>
                                        </p:tgtEl>
                                      </p:cBhvr>
                                    </p:animEffect>
                                  </p:childTnLst>
                                </p:cTn>
                              </p:par>
                            </p:childTnLst>
                          </p:cTn>
                        </p:par>
                        <p:par>
                          <p:cTn id="46" fill="hold">
                            <p:stCondLst>
                              <p:cond delay="11000"/>
                            </p:stCondLst>
                            <p:childTnLst>
                              <p:par>
                                <p:cTn id="47" presetID="10" presetClass="entr" presetSubtype="0"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художественно-эстетического восприятия у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357158" y="1643050"/>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 МБОУ «Лицей №23» работают кружки и  студии по направлениям</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1" name="Picture 4" descr="http://lycey23.ru/images/2018-2019-photos/26.12.18_5.JPG"/>
          <p:cNvPicPr>
            <a:picLocks noChangeAspect="1" noChangeArrowheads="1"/>
          </p:cNvPicPr>
          <p:nvPr/>
        </p:nvPicPr>
        <p:blipFill>
          <a:blip r:embed="rId5"/>
          <a:srcRect r="50000" b="51282"/>
          <a:stretch>
            <a:fillRect/>
          </a:stretch>
        </p:blipFill>
        <p:spPr bwMode="auto">
          <a:xfrm>
            <a:off x="571472" y="2143116"/>
            <a:ext cx="3428993" cy="2443158"/>
          </a:xfrm>
          <a:prstGeom prst="rect">
            <a:avLst/>
          </a:prstGeom>
          <a:ln>
            <a:noFill/>
          </a:ln>
          <a:effectLst>
            <a:softEdge rad="112500"/>
          </a:effectLst>
        </p:spPr>
      </p:pic>
      <p:pic>
        <p:nvPicPr>
          <p:cNvPr id="12" name="Picture 2" descr="D:\СОХРАНЯТЬ ЗДЕСЬ\Мероприятия 2018-2019\Гордость образования\18.03.18_6.jpg"/>
          <p:cNvPicPr>
            <a:picLocks noChangeAspect="1" noChangeArrowheads="1"/>
          </p:cNvPicPr>
          <p:nvPr/>
        </p:nvPicPr>
        <p:blipFill>
          <a:blip r:embed="rId6"/>
          <a:srcRect t="51015" r="2200"/>
          <a:stretch>
            <a:fillRect/>
          </a:stretch>
        </p:blipFill>
        <p:spPr bwMode="auto">
          <a:xfrm>
            <a:off x="4643438" y="4490633"/>
            <a:ext cx="4214842" cy="2367367"/>
          </a:xfrm>
          <a:prstGeom prst="rect">
            <a:avLst/>
          </a:prstGeom>
          <a:ln>
            <a:noFill/>
          </a:ln>
          <a:effectLst>
            <a:softEdge rad="112500"/>
          </a:effectLst>
        </p:spPr>
      </p:pic>
      <p:pic>
        <p:nvPicPr>
          <p:cNvPr id="61442" name="Picture 2" descr="http://lycey23.ru/images/2018-2019-photos/07.03.19_3.JPG"/>
          <p:cNvPicPr>
            <a:picLocks noChangeAspect="1" noChangeArrowheads="1"/>
          </p:cNvPicPr>
          <p:nvPr/>
        </p:nvPicPr>
        <p:blipFill>
          <a:blip r:embed="rId7"/>
          <a:srcRect r="50781" b="50393"/>
          <a:stretch>
            <a:fillRect/>
          </a:stretch>
        </p:blipFill>
        <p:spPr bwMode="auto">
          <a:xfrm>
            <a:off x="5214942" y="2143116"/>
            <a:ext cx="3286148" cy="2190766"/>
          </a:xfrm>
          <a:prstGeom prst="rect">
            <a:avLst/>
          </a:prstGeom>
          <a:ln>
            <a:noFill/>
          </a:ln>
          <a:effectLst>
            <a:softEdge rad="112500"/>
          </a:effectLst>
        </p:spPr>
      </p:pic>
      <p:pic>
        <p:nvPicPr>
          <p:cNvPr id="61444" name="Picture 4" descr="http://lycey23.ru/images/2018-2019-photos/07.03.19_4.JPG"/>
          <p:cNvPicPr>
            <a:picLocks noChangeAspect="1" noChangeArrowheads="1"/>
          </p:cNvPicPr>
          <p:nvPr/>
        </p:nvPicPr>
        <p:blipFill>
          <a:blip r:embed="rId8"/>
          <a:srcRect t="50469" r="50781"/>
          <a:stretch>
            <a:fillRect/>
          </a:stretch>
        </p:blipFill>
        <p:spPr bwMode="auto">
          <a:xfrm>
            <a:off x="642910" y="4704654"/>
            <a:ext cx="3214710" cy="2153347"/>
          </a:xfrm>
          <a:prstGeom prst="rect">
            <a:avLst/>
          </a:prstGeom>
          <a:ln>
            <a:noFill/>
          </a:ln>
          <a:effectLst>
            <a:softEdge rad="112500"/>
          </a:effectLst>
        </p:spPr>
      </p:pic>
      <p:sp>
        <p:nvSpPr>
          <p:cNvPr id="15" name="TextBox 14"/>
          <p:cNvSpPr txBox="1"/>
          <p:nvPr/>
        </p:nvSpPr>
        <p:spPr>
          <a:xfrm>
            <a:off x="6000760" y="1928802"/>
            <a:ext cx="1786643" cy="369332"/>
          </a:xfrm>
          <a:prstGeom prst="rect">
            <a:avLst/>
          </a:prstGeom>
          <a:noFill/>
        </p:spPr>
        <p:txBody>
          <a:bodyPr wrap="none" rtlCol="0">
            <a:spAutoFit/>
          </a:bodyPr>
          <a:lstStyle/>
          <a:p>
            <a:r>
              <a:rPr lang="ru-RU" dirty="0" smtClean="0">
                <a:solidFill>
                  <a:srgbClr val="002060"/>
                </a:solidFill>
                <a:latin typeface="Arial" pitchFamily="34" charset="0"/>
                <a:cs typeface="Arial" pitchFamily="34" charset="0"/>
              </a:rPr>
              <a:t>Хор мальчиков</a:t>
            </a:r>
            <a:endParaRPr lang="ru-RU" dirty="0">
              <a:solidFill>
                <a:srgbClr val="002060"/>
              </a:solidFill>
              <a:latin typeface="Arial" pitchFamily="34" charset="0"/>
              <a:cs typeface="Arial" pitchFamily="34" charset="0"/>
            </a:endParaRPr>
          </a:p>
        </p:txBody>
      </p:sp>
      <p:sp>
        <p:nvSpPr>
          <p:cNvPr id="16" name="TextBox 15"/>
          <p:cNvSpPr txBox="1"/>
          <p:nvPr/>
        </p:nvSpPr>
        <p:spPr>
          <a:xfrm>
            <a:off x="5000628" y="4143380"/>
            <a:ext cx="3763466" cy="369332"/>
          </a:xfrm>
          <a:prstGeom prst="rect">
            <a:avLst/>
          </a:prstGeom>
          <a:noFill/>
        </p:spPr>
        <p:txBody>
          <a:bodyPr wrap="none" rtlCol="0">
            <a:spAutoFit/>
          </a:bodyPr>
          <a:lstStyle/>
          <a:p>
            <a:r>
              <a:rPr lang="ru-RU" dirty="0" smtClean="0">
                <a:solidFill>
                  <a:srgbClr val="002060"/>
                </a:solidFill>
                <a:latin typeface="Arial" pitchFamily="34" charset="0"/>
                <a:cs typeface="Arial" pitchFamily="34" charset="0"/>
              </a:rPr>
              <a:t>Фольклорный ансамбль «Ярило»</a:t>
            </a:r>
            <a:endParaRPr lang="ru-RU" dirty="0">
              <a:solidFill>
                <a:srgbClr val="002060"/>
              </a:solidFill>
              <a:latin typeface="Arial" pitchFamily="34" charset="0"/>
              <a:cs typeface="Arial" pitchFamily="34" charset="0"/>
            </a:endParaRPr>
          </a:p>
        </p:txBody>
      </p:sp>
      <p:sp>
        <p:nvSpPr>
          <p:cNvPr id="17" name="TextBox 16"/>
          <p:cNvSpPr txBox="1"/>
          <p:nvPr/>
        </p:nvSpPr>
        <p:spPr>
          <a:xfrm>
            <a:off x="357158" y="1928802"/>
            <a:ext cx="3686202" cy="369332"/>
          </a:xfrm>
          <a:prstGeom prst="rect">
            <a:avLst/>
          </a:prstGeom>
          <a:noFill/>
        </p:spPr>
        <p:txBody>
          <a:bodyPr wrap="none" rtlCol="0">
            <a:spAutoFit/>
          </a:bodyPr>
          <a:lstStyle/>
          <a:p>
            <a:r>
              <a:rPr lang="ru-RU" dirty="0" smtClean="0">
                <a:solidFill>
                  <a:srgbClr val="002060"/>
                </a:solidFill>
                <a:latin typeface="Arial" pitchFamily="34" charset="0"/>
                <a:cs typeface="Arial" pitchFamily="34" charset="0"/>
              </a:rPr>
              <a:t>Театральная студия «Фантазия»</a:t>
            </a:r>
            <a:endParaRPr lang="ru-RU" dirty="0">
              <a:solidFill>
                <a:srgbClr val="002060"/>
              </a:solidFill>
              <a:latin typeface="Arial" pitchFamily="34" charset="0"/>
              <a:cs typeface="Arial" pitchFamily="34" charset="0"/>
            </a:endParaRPr>
          </a:p>
        </p:txBody>
      </p:sp>
      <p:sp>
        <p:nvSpPr>
          <p:cNvPr id="19" name="TextBox 18"/>
          <p:cNvSpPr txBox="1"/>
          <p:nvPr/>
        </p:nvSpPr>
        <p:spPr>
          <a:xfrm>
            <a:off x="142844" y="4429132"/>
            <a:ext cx="4330353" cy="369332"/>
          </a:xfrm>
          <a:prstGeom prst="rect">
            <a:avLst/>
          </a:prstGeom>
          <a:noFill/>
        </p:spPr>
        <p:txBody>
          <a:bodyPr wrap="none" rtlCol="0">
            <a:spAutoFit/>
          </a:bodyPr>
          <a:lstStyle/>
          <a:p>
            <a:pPr algn="just">
              <a:spcAft>
                <a:spcPts val="0"/>
              </a:spcAft>
            </a:pPr>
            <a:r>
              <a:rPr lang="ru-RU" dirty="0" smtClean="0">
                <a:solidFill>
                  <a:srgbClr val="002060"/>
                </a:solidFill>
                <a:latin typeface="Arial" pitchFamily="34" charset="0"/>
                <a:cs typeface="Arial" pitchFamily="34" charset="0"/>
              </a:rPr>
              <a:t>Хореографическая студия «Импульс» </a:t>
            </a:r>
            <a:endParaRPr lang="ru-RU" dirty="0">
              <a:solidFill>
                <a:srgbClr val="002060"/>
              </a:solidFill>
              <a:latin typeface="Arial" pitchFamily="34" charset="0"/>
              <a:ea typeface="Calibri"/>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художественно-эстетического восприятия у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2" name="Picture 3" descr="D:\СОХРАНЯТЬ ЗДЕСЬ\Мероприятия 2018-2019\Гордость образования\4.10_2.jpg"/>
          <p:cNvPicPr>
            <a:picLocks noChangeAspect="1" noChangeArrowheads="1"/>
          </p:cNvPicPr>
          <p:nvPr/>
        </p:nvPicPr>
        <p:blipFill>
          <a:blip r:embed="rId5" cstate="print"/>
          <a:srcRect l="35843" r="2246"/>
          <a:stretch>
            <a:fillRect/>
          </a:stretch>
        </p:blipFill>
        <p:spPr bwMode="auto">
          <a:xfrm>
            <a:off x="3286116" y="4929198"/>
            <a:ext cx="2714644" cy="2000264"/>
          </a:xfrm>
          <a:prstGeom prst="rect">
            <a:avLst/>
          </a:prstGeom>
          <a:noFill/>
        </p:spPr>
      </p:pic>
      <p:pic>
        <p:nvPicPr>
          <p:cNvPr id="115714" name="Picture 2" descr="http://lycey23.ru/images/2016-2017-photos/19.12.16_14.jpg"/>
          <p:cNvPicPr>
            <a:picLocks noChangeAspect="1" noChangeArrowheads="1"/>
          </p:cNvPicPr>
          <p:nvPr/>
        </p:nvPicPr>
        <p:blipFill>
          <a:blip r:embed="rId6"/>
          <a:srcRect r="9029"/>
          <a:stretch>
            <a:fillRect/>
          </a:stretch>
        </p:blipFill>
        <p:spPr bwMode="auto">
          <a:xfrm>
            <a:off x="5929322" y="1643050"/>
            <a:ext cx="3214678" cy="3159841"/>
          </a:xfrm>
          <a:prstGeom prst="rect">
            <a:avLst/>
          </a:prstGeom>
          <a:noFill/>
        </p:spPr>
      </p:pic>
      <p:pic>
        <p:nvPicPr>
          <p:cNvPr id="115716" name="Picture 4" descr="http://lycey23.ru/images/childrens/IMG_3361.JPG"/>
          <p:cNvPicPr>
            <a:picLocks noChangeAspect="1" noChangeArrowheads="1"/>
          </p:cNvPicPr>
          <p:nvPr/>
        </p:nvPicPr>
        <p:blipFill>
          <a:blip r:embed="rId7"/>
          <a:srcRect b="21875"/>
          <a:stretch>
            <a:fillRect/>
          </a:stretch>
        </p:blipFill>
        <p:spPr bwMode="auto">
          <a:xfrm>
            <a:off x="2357422" y="1643050"/>
            <a:ext cx="3840461" cy="2000240"/>
          </a:xfrm>
          <a:prstGeom prst="rect">
            <a:avLst/>
          </a:prstGeom>
          <a:noFill/>
        </p:spPr>
      </p:pic>
      <p:pic>
        <p:nvPicPr>
          <p:cNvPr id="115718" name="Picture 6" descr="http://lycey23.ru/images/tvorchestvo/6.JPG"/>
          <p:cNvPicPr>
            <a:picLocks noChangeAspect="1" noChangeArrowheads="1"/>
          </p:cNvPicPr>
          <p:nvPr/>
        </p:nvPicPr>
        <p:blipFill>
          <a:blip r:embed="rId8"/>
          <a:srcRect l="27670" t="22570" r="15038" b="6249"/>
          <a:stretch>
            <a:fillRect/>
          </a:stretch>
        </p:blipFill>
        <p:spPr bwMode="auto">
          <a:xfrm>
            <a:off x="6000792" y="4732762"/>
            <a:ext cx="3143240" cy="2196700"/>
          </a:xfrm>
          <a:prstGeom prst="rect">
            <a:avLst/>
          </a:prstGeom>
          <a:noFill/>
        </p:spPr>
      </p:pic>
      <p:pic>
        <p:nvPicPr>
          <p:cNvPr id="115722" name="Picture 10" descr="http://lycey23.ru/images/2018-2019-photos/20.02.19_1.jpg"/>
          <p:cNvPicPr>
            <a:picLocks noChangeAspect="1" noChangeArrowheads="1"/>
          </p:cNvPicPr>
          <p:nvPr/>
        </p:nvPicPr>
        <p:blipFill>
          <a:blip r:embed="rId9" cstate="print"/>
          <a:srcRect/>
          <a:stretch>
            <a:fillRect/>
          </a:stretch>
        </p:blipFill>
        <p:spPr bwMode="auto">
          <a:xfrm>
            <a:off x="3915282" y="3286124"/>
            <a:ext cx="2585544" cy="1952624"/>
          </a:xfrm>
          <a:prstGeom prst="rect">
            <a:avLst/>
          </a:prstGeom>
          <a:noFill/>
        </p:spPr>
      </p:pic>
      <p:pic>
        <p:nvPicPr>
          <p:cNvPr id="19" name="Picture 3" descr="D:\СОХРАНЯТЬ ЗДЕСЬ\Мероприятия 2018-2019\Гордость образования\4.10_2.jpg"/>
          <p:cNvPicPr>
            <a:picLocks noChangeAspect="1" noChangeArrowheads="1"/>
          </p:cNvPicPr>
          <p:nvPr/>
        </p:nvPicPr>
        <p:blipFill>
          <a:blip r:embed="rId5" cstate="print"/>
          <a:srcRect r="65786"/>
          <a:stretch>
            <a:fillRect/>
          </a:stretch>
        </p:blipFill>
        <p:spPr bwMode="auto">
          <a:xfrm>
            <a:off x="1857356" y="4857736"/>
            <a:ext cx="1500198" cy="2000264"/>
          </a:xfrm>
          <a:prstGeom prst="rect">
            <a:avLst/>
          </a:prstGeom>
          <a:noFill/>
        </p:spPr>
      </p:pic>
      <p:pic>
        <p:nvPicPr>
          <p:cNvPr id="21" name="Picture 1" descr="\\files\!!!Для Всех!!!\КОЛЕСНИК С.В\РОЖДЕСТВЕНСИКИЕ ЗВЕЗДЫ 8А И 9В\IMG_20181227_114612.jpg"/>
          <p:cNvPicPr>
            <a:picLocks noChangeAspect="1" noChangeArrowheads="1"/>
          </p:cNvPicPr>
          <p:nvPr/>
        </p:nvPicPr>
        <p:blipFill>
          <a:blip r:embed="rId10" cstate="print"/>
          <a:srcRect/>
          <a:stretch>
            <a:fillRect/>
          </a:stretch>
        </p:blipFill>
        <p:spPr bwMode="auto">
          <a:xfrm>
            <a:off x="0" y="1643050"/>
            <a:ext cx="2595307" cy="1946480"/>
          </a:xfrm>
          <a:prstGeom prst="rect">
            <a:avLst/>
          </a:prstGeom>
          <a:noFill/>
        </p:spPr>
      </p:pic>
      <p:pic>
        <p:nvPicPr>
          <p:cNvPr id="22" name="Picture 2" descr="D:\СОХРАНЯТЬ ЗДЕСЬ\Мероприятия 2018-2019\Гордость образования\18.03.18_9.jpg"/>
          <p:cNvPicPr>
            <a:picLocks noChangeAspect="1" noChangeArrowheads="1"/>
          </p:cNvPicPr>
          <p:nvPr/>
        </p:nvPicPr>
        <p:blipFill>
          <a:blip r:embed="rId11"/>
          <a:srcRect/>
          <a:stretch>
            <a:fillRect/>
          </a:stretch>
        </p:blipFill>
        <p:spPr bwMode="auto">
          <a:xfrm>
            <a:off x="-1" y="5429264"/>
            <a:ext cx="1892706" cy="1428736"/>
          </a:xfrm>
          <a:prstGeom prst="rect">
            <a:avLst/>
          </a:prstGeom>
          <a:noFill/>
        </p:spPr>
      </p:pic>
      <p:pic>
        <p:nvPicPr>
          <p:cNvPr id="24" name="Picture 6" descr="D:\СОХРАНЯТЬ ЗДЕСЬ\Мероприятия 2018-2019\Гордость образования\157.jpg"/>
          <p:cNvPicPr>
            <a:picLocks noChangeAspect="1" noChangeArrowheads="1"/>
          </p:cNvPicPr>
          <p:nvPr/>
        </p:nvPicPr>
        <p:blipFill>
          <a:blip r:embed="rId12"/>
          <a:srcRect/>
          <a:stretch>
            <a:fillRect/>
          </a:stretch>
        </p:blipFill>
        <p:spPr bwMode="auto">
          <a:xfrm>
            <a:off x="1928794" y="3571876"/>
            <a:ext cx="2143140" cy="1369136"/>
          </a:xfrm>
          <a:prstGeom prst="rect">
            <a:avLst/>
          </a:prstGeom>
          <a:noFill/>
        </p:spPr>
      </p:pic>
      <p:pic>
        <p:nvPicPr>
          <p:cNvPr id="23" name="Picture 2" descr="D:\СОХРАНЯТЬ ЗДЕСЬ\Мероприятия 2018-2019\Гордость образования\null 3.jpg"/>
          <p:cNvPicPr>
            <a:picLocks noChangeAspect="1" noChangeArrowheads="1"/>
          </p:cNvPicPr>
          <p:nvPr/>
        </p:nvPicPr>
        <p:blipFill>
          <a:blip r:embed="rId13"/>
          <a:srcRect/>
          <a:stretch>
            <a:fillRect/>
          </a:stretch>
        </p:blipFill>
        <p:spPr bwMode="auto">
          <a:xfrm>
            <a:off x="0" y="3569721"/>
            <a:ext cx="1928794" cy="1869042"/>
          </a:xfrm>
          <a:prstGeom prst="rect">
            <a:avLst/>
          </a:prstGeom>
          <a:noFill/>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художественно-эстетического восприятия у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357158" y="1733124"/>
            <a:ext cx="850110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Результаты деятельности художественно-эстетических кружков и секций </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1" name="Таблица 10"/>
          <p:cNvGraphicFramePr>
            <a:graphicFrameLocks noGrp="1"/>
          </p:cNvGraphicFramePr>
          <p:nvPr/>
        </p:nvGraphicFramePr>
        <p:xfrm>
          <a:off x="71406" y="2330782"/>
          <a:ext cx="8929750" cy="3407824"/>
        </p:xfrm>
        <a:graphic>
          <a:graphicData uri="http://schemas.openxmlformats.org/drawingml/2006/table">
            <a:tbl>
              <a:tblPr>
                <a:tableStyleId>{3C2FFA5D-87B4-456A-9821-1D502468CF0F}</a:tableStyleId>
              </a:tblPr>
              <a:tblGrid>
                <a:gridCol w="2786082"/>
                <a:gridCol w="1285884"/>
                <a:gridCol w="1285884"/>
                <a:gridCol w="1143008"/>
                <a:gridCol w="1285884"/>
                <a:gridCol w="1143008"/>
              </a:tblGrid>
              <a:tr h="237904">
                <a:tc>
                  <a:txBody>
                    <a:bodyPr/>
                    <a:lstStyle/>
                    <a:p>
                      <a:pPr algn="ctr">
                        <a:spcAft>
                          <a:spcPts val="0"/>
                        </a:spcAft>
                      </a:pPr>
                      <a:r>
                        <a:rPr lang="ru-RU" sz="1400" dirty="0">
                          <a:latin typeface="Arial" pitchFamily="34" charset="0"/>
                          <a:cs typeface="Arial" pitchFamily="34" charset="0"/>
                        </a:rPr>
                        <a:t>Кружки, коллективы </a:t>
                      </a:r>
                      <a:endParaRPr lang="ru-RU" sz="1400" dirty="0">
                        <a:latin typeface="Arial" pitchFamily="34" charset="0"/>
                        <a:ea typeface="Calibri"/>
                        <a:cs typeface="Arial" pitchFamily="34" charset="0"/>
                      </a:endParaRPr>
                    </a:p>
                  </a:txBody>
                  <a:tcPr marL="50879" marR="50879" marT="0" marB="0"/>
                </a:tc>
                <a:tc>
                  <a:txBody>
                    <a:bodyPr/>
                    <a:lstStyle/>
                    <a:p>
                      <a:pPr algn="ctr">
                        <a:spcAft>
                          <a:spcPts val="0"/>
                        </a:spcAft>
                      </a:pPr>
                      <a:r>
                        <a:rPr lang="ru-RU" sz="1400">
                          <a:latin typeface="Arial" pitchFamily="34" charset="0"/>
                          <a:cs typeface="Arial" pitchFamily="34" charset="0"/>
                        </a:rPr>
                        <a:t>2014-2015 </a:t>
                      </a:r>
                      <a:endParaRPr lang="ru-RU" sz="1400">
                        <a:latin typeface="Arial" pitchFamily="34" charset="0"/>
                        <a:ea typeface="Calibri"/>
                        <a:cs typeface="Arial" pitchFamily="34" charset="0"/>
                      </a:endParaRPr>
                    </a:p>
                  </a:txBody>
                  <a:tcPr marL="50879" marR="50879" marT="0" marB="0"/>
                </a:tc>
                <a:tc>
                  <a:txBody>
                    <a:bodyPr/>
                    <a:lstStyle/>
                    <a:p>
                      <a:pPr algn="ctr">
                        <a:spcAft>
                          <a:spcPts val="0"/>
                        </a:spcAft>
                      </a:pPr>
                      <a:r>
                        <a:rPr lang="ru-RU" sz="1400">
                          <a:latin typeface="Arial" pitchFamily="34" charset="0"/>
                          <a:cs typeface="Arial" pitchFamily="34" charset="0"/>
                        </a:rPr>
                        <a:t>2015-2016 </a:t>
                      </a:r>
                      <a:endParaRPr lang="ru-RU" sz="1400">
                        <a:latin typeface="Arial" pitchFamily="34" charset="0"/>
                        <a:ea typeface="Calibri"/>
                        <a:cs typeface="Arial" pitchFamily="34" charset="0"/>
                      </a:endParaRPr>
                    </a:p>
                  </a:txBody>
                  <a:tcPr marL="50879" marR="50879" marT="0" marB="0"/>
                </a:tc>
                <a:tc>
                  <a:txBody>
                    <a:bodyPr/>
                    <a:lstStyle/>
                    <a:p>
                      <a:pPr algn="ctr">
                        <a:spcAft>
                          <a:spcPts val="0"/>
                        </a:spcAft>
                      </a:pPr>
                      <a:r>
                        <a:rPr lang="ru-RU" sz="1400">
                          <a:latin typeface="Arial" pitchFamily="34" charset="0"/>
                          <a:cs typeface="Arial" pitchFamily="34" charset="0"/>
                        </a:rPr>
                        <a:t>2016-2017 </a:t>
                      </a:r>
                      <a:endParaRPr lang="ru-RU" sz="1400">
                        <a:latin typeface="Arial" pitchFamily="34" charset="0"/>
                        <a:ea typeface="Calibri"/>
                        <a:cs typeface="Arial" pitchFamily="34" charset="0"/>
                      </a:endParaRPr>
                    </a:p>
                  </a:txBody>
                  <a:tcPr marL="50879" marR="50879" marT="0" marB="0"/>
                </a:tc>
                <a:tc>
                  <a:txBody>
                    <a:bodyPr/>
                    <a:lstStyle/>
                    <a:p>
                      <a:pPr algn="ctr">
                        <a:spcAft>
                          <a:spcPts val="0"/>
                        </a:spcAft>
                      </a:pPr>
                      <a:r>
                        <a:rPr lang="ru-RU" sz="1400">
                          <a:latin typeface="Arial" pitchFamily="34" charset="0"/>
                          <a:cs typeface="Arial" pitchFamily="34" charset="0"/>
                        </a:rPr>
                        <a:t>2017-2018 </a:t>
                      </a:r>
                      <a:endParaRPr lang="ru-RU" sz="1400">
                        <a:latin typeface="Arial" pitchFamily="34" charset="0"/>
                        <a:ea typeface="Calibri"/>
                        <a:cs typeface="Arial" pitchFamily="34" charset="0"/>
                      </a:endParaRPr>
                    </a:p>
                  </a:txBody>
                  <a:tcPr marL="50879" marR="50879" marT="0" marB="0"/>
                </a:tc>
                <a:tc>
                  <a:txBody>
                    <a:bodyPr/>
                    <a:lstStyle/>
                    <a:p>
                      <a:pPr algn="ctr">
                        <a:spcAft>
                          <a:spcPts val="0"/>
                        </a:spcAft>
                      </a:pPr>
                      <a:r>
                        <a:rPr lang="ru-RU" sz="1400" dirty="0">
                          <a:latin typeface="Arial" pitchFamily="34" charset="0"/>
                          <a:cs typeface="Arial" pitchFamily="34" charset="0"/>
                        </a:rPr>
                        <a:t>2018-2019 </a:t>
                      </a:r>
                      <a:endParaRPr lang="ru-RU" sz="1400" dirty="0">
                        <a:latin typeface="Arial" pitchFamily="34" charset="0"/>
                        <a:ea typeface="Calibri"/>
                        <a:cs typeface="Arial" pitchFamily="34" charset="0"/>
                      </a:endParaRPr>
                    </a:p>
                  </a:txBody>
                  <a:tcPr marL="50879" marR="50879" marT="0" marB="0"/>
                </a:tc>
              </a:tr>
              <a:tr h="497479">
                <a:tc>
                  <a:txBody>
                    <a:bodyPr/>
                    <a:lstStyle/>
                    <a:p>
                      <a:pPr algn="just">
                        <a:spcAft>
                          <a:spcPts val="0"/>
                        </a:spcAft>
                      </a:pPr>
                      <a:r>
                        <a:rPr lang="ru-RU" sz="1600">
                          <a:latin typeface="Arial" pitchFamily="34" charset="0"/>
                          <a:cs typeface="Arial" pitchFamily="34" charset="0"/>
                        </a:rPr>
                        <a:t>Кружок творчества для девочек «Мир прекрасного»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1 район</a:t>
                      </a:r>
                    </a:p>
                    <a:p>
                      <a:pPr algn="just">
                        <a:spcAft>
                          <a:spcPts val="0"/>
                        </a:spcAft>
                      </a:pPr>
                      <a:r>
                        <a:rPr lang="ru-RU" sz="1600">
                          <a:latin typeface="Arial" pitchFamily="34" charset="0"/>
                          <a:cs typeface="Arial" pitchFamily="34" charset="0"/>
                        </a:rPr>
                        <a:t>7 город</a:t>
                      </a:r>
                    </a:p>
                    <a:p>
                      <a:pPr algn="just">
                        <a:spcAft>
                          <a:spcPts val="0"/>
                        </a:spcAft>
                      </a:pPr>
                      <a:r>
                        <a:rPr lang="ru-RU" sz="1600">
                          <a:latin typeface="Arial" pitchFamily="34" charset="0"/>
                          <a:cs typeface="Arial" pitchFamily="34" charset="0"/>
                        </a:rPr>
                        <a:t>4 регион </a:t>
                      </a:r>
                    </a:p>
                    <a:p>
                      <a:pPr algn="just">
                        <a:spcAft>
                          <a:spcPts val="0"/>
                        </a:spcAft>
                      </a:pPr>
                      <a:r>
                        <a:rPr lang="ru-RU" sz="1600">
                          <a:latin typeface="Arial" pitchFamily="34" charset="0"/>
                          <a:cs typeface="Arial" pitchFamily="34" charset="0"/>
                        </a:rPr>
                        <a:t>1 Россия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10 район</a:t>
                      </a:r>
                    </a:p>
                    <a:p>
                      <a:pPr algn="just">
                        <a:spcAft>
                          <a:spcPts val="0"/>
                        </a:spcAft>
                      </a:pPr>
                      <a:r>
                        <a:rPr lang="ru-RU" sz="1600">
                          <a:latin typeface="Arial" pitchFamily="34" charset="0"/>
                          <a:cs typeface="Arial" pitchFamily="34" charset="0"/>
                        </a:rPr>
                        <a:t>7 город</a:t>
                      </a:r>
                    </a:p>
                    <a:p>
                      <a:pPr algn="just">
                        <a:spcAft>
                          <a:spcPts val="0"/>
                        </a:spcAft>
                      </a:pPr>
                      <a:r>
                        <a:rPr lang="ru-RU" sz="1600">
                          <a:latin typeface="Arial" pitchFamily="34" charset="0"/>
                          <a:cs typeface="Arial" pitchFamily="34" charset="0"/>
                        </a:rPr>
                        <a:t>3 регион </a:t>
                      </a:r>
                    </a:p>
                    <a:p>
                      <a:pPr algn="just">
                        <a:spcAft>
                          <a:spcPts val="0"/>
                        </a:spcAft>
                      </a:pPr>
                      <a:r>
                        <a:rPr lang="ru-RU" sz="1600">
                          <a:latin typeface="Arial" pitchFamily="34" charset="0"/>
                          <a:cs typeface="Arial" pitchFamily="34" charset="0"/>
                        </a:rPr>
                        <a:t>2 Россия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12 район</a:t>
                      </a:r>
                    </a:p>
                    <a:p>
                      <a:pPr algn="just">
                        <a:spcAft>
                          <a:spcPts val="0"/>
                        </a:spcAft>
                      </a:pPr>
                      <a:r>
                        <a:rPr lang="ru-RU" sz="1600">
                          <a:latin typeface="Arial" pitchFamily="34" charset="0"/>
                          <a:cs typeface="Arial" pitchFamily="34" charset="0"/>
                        </a:rPr>
                        <a:t>7 город</a:t>
                      </a:r>
                    </a:p>
                    <a:p>
                      <a:pPr algn="just">
                        <a:spcAft>
                          <a:spcPts val="0"/>
                        </a:spcAft>
                      </a:pPr>
                      <a:r>
                        <a:rPr lang="ru-RU" sz="1600">
                          <a:latin typeface="Arial" pitchFamily="34" charset="0"/>
                          <a:cs typeface="Arial" pitchFamily="34" charset="0"/>
                        </a:rPr>
                        <a:t>5 регион </a:t>
                      </a:r>
                    </a:p>
                    <a:p>
                      <a:pPr algn="just">
                        <a:spcAft>
                          <a:spcPts val="0"/>
                        </a:spcAft>
                      </a:pPr>
                      <a:r>
                        <a:rPr lang="ru-RU" sz="1600">
                          <a:latin typeface="Arial" pitchFamily="34" charset="0"/>
                          <a:cs typeface="Arial" pitchFamily="34" charset="0"/>
                        </a:rPr>
                        <a:t>4 Россия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15 район</a:t>
                      </a:r>
                    </a:p>
                    <a:p>
                      <a:pPr algn="just">
                        <a:spcAft>
                          <a:spcPts val="0"/>
                        </a:spcAft>
                      </a:pPr>
                      <a:r>
                        <a:rPr lang="ru-RU" sz="1600">
                          <a:latin typeface="Arial" pitchFamily="34" charset="0"/>
                          <a:cs typeface="Arial" pitchFamily="34" charset="0"/>
                        </a:rPr>
                        <a:t>7 город</a:t>
                      </a:r>
                    </a:p>
                    <a:p>
                      <a:pPr algn="just">
                        <a:spcAft>
                          <a:spcPts val="0"/>
                        </a:spcAft>
                      </a:pPr>
                      <a:r>
                        <a:rPr lang="ru-RU" sz="1600">
                          <a:latin typeface="Arial" pitchFamily="34" charset="0"/>
                          <a:cs typeface="Arial" pitchFamily="34" charset="0"/>
                        </a:rPr>
                        <a:t>8 регион </a:t>
                      </a:r>
                    </a:p>
                    <a:p>
                      <a:pPr algn="just">
                        <a:spcAft>
                          <a:spcPts val="0"/>
                        </a:spcAft>
                      </a:pPr>
                      <a:r>
                        <a:rPr lang="ru-RU" sz="1600">
                          <a:latin typeface="Arial" pitchFamily="34" charset="0"/>
                          <a:cs typeface="Arial" pitchFamily="34" charset="0"/>
                        </a:rPr>
                        <a:t>7 Россия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18 район</a:t>
                      </a:r>
                    </a:p>
                    <a:p>
                      <a:pPr algn="just">
                        <a:spcAft>
                          <a:spcPts val="0"/>
                        </a:spcAft>
                      </a:pPr>
                      <a:r>
                        <a:rPr lang="ru-RU" sz="1600">
                          <a:latin typeface="Arial" pitchFamily="34" charset="0"/>
                          <a:cs typeface="Arial" pitchFamily="34" charset="0"/>
                        </a:rPr>
                        <a:t>17 город</a:t>
                      </a:r>
                    </a:p>
                    <a:p>
                      <a:pPr algn="just">
                        <a:spcAft>
                          <a:spcPts val="0"/>
                        </a:spcAft>
                      </a:pPr>
                      <a:r>
                        <a:rPr lang="ru-RU" sz="1600">
                          <a:latin typeface="Arial" pitchFamily="34" charset="0"/>
                          <a:cs typeface="Arial" pitchFamily="34" charset="0"/>
                        </a:rPr>
                        <a:t>11 регион </a:t>
                      </a:r>
                    </a:p>
                    <a:p>
                      <a:pPr algn="just">
                        <a:spcAft>
                          <a:spcPts val="0"/>
                        </a:spcAft>
                      </a:pPr>
                      <a:r>
                        <a:rPr lang="ru-RU" sz="1600">
                          <a:latin typeface="Arial" pitchFamily="34" charset="0"/>
                          <a:cs typeface="Arial" pitchFamily="34" charset="0"/>
                        </a:rPr>
                        <a:t>8 Россия </a:t>
                      </a:r>
                      <a:endParaRPr lang="ru-RU" sz="1600">
                        <a:latin typeface="Arial" pitchFamily="34" charset="0"/>
                        <a:ea typeface="Calibri"/>
                        <a:cs typeface="Arial" pitchFamily="34" charset="0"/>
                      </a:endParaRPr>
                    </a:p>
                  </a:txBody>
                  <a:tcPr marL="50879" marR="50879" marT="0" marB="0"/>
                </a:tc>
              </a:tr>
              <a:tr h="248739">
                <a:tc>
                  <a:txBody>
                    <a:bodyPr/>
                    <a:lstStyle/>
                    <a:p>
                      <a:pPr algn="just">
                        <a:spcAft>
                          <a:spcPts val="0"/>
                        </a:spcAft>
                      </a:pPr>
                      <a:r>
                        <a:rPr lang="ru-RU" sz="1600" dirty="0">
                          <a:latin typeface="Arial" pitchFamily="34" charset="0"/>
                          <a:cs typeface="Arial" pitchFamily="34" charset="0"/>
                        </a:rPr>
                        <a:t>Кружок «Техническое творчество» для мальчиков </a:t>
                      </a:r>
                      <a:endParaRPr lang="ru-RU" sz="1600" dirty="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5 район </a:t>
                      </a:r>
                    </a:p>
                    <a:p>
                      <a:pPr algn="just">
                        <a:spcAft>
                          <a:spcPts val="0"/>
                        </a:spcAft>
                      </a:pPr>
                      <a:r>
                        <a:rPr lang="ru-RU" sz="1600">
                          <a:latin typeface="Arial" pitchFamily="34" charset="0"/>
                          <a:cs typeface="Arial" pitchFamily="34" charset="0"/>
                        </a:rPr>
                        <a:t>5 город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2 район </a:t>
                      </a:r>
                    </a:p>
                    <a:p>
                      <a:pPr algn="just">
                        <a:spcAft>
                          <a:spcPts val="0"/>
                        </a:spcAft>
                      </a:pPr>
                      <a:r>
                        <a:rPr lang="ru-RU" sz="1600">
                          <a:latin typeface="Arial" pitchFamily="34" charset="0"/>
                          <a:cs typeface="Arial" pitchFamily="34" charset="0"/>
                        </a:rPr>
                        <a:t>4 город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2 район </a:t>
                      </a:r>
                    </a:p>
                    <a:p>
                      <a:pPr algn="just">
                        <a:spcAft>
                          <a:spcPts val="0"/>
                        </a:spcAft>
                      </a:pPr>
                      <a:r>
                        <a:rPr lang="ru-RU" sz="1600">
                          <a:latin typeface="Arial" pitchFamily="34" charset="0"/>
                          <a:cs typeface="Arial" pitchFamily="34" charset="0"/>
                        </a:rPr>
                        <a:t>2 город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2 район </a:t>
                      </a:r>
                    </a:p>
                    <a:p>
                      <a:pPr algn="just">
                        <a:spcAft>
                          <a:spcPts val="0"/>
                        </a:spcAft>
                      </a:pPr>
                      <a:r>
                        <a:rPr lang="ru-RU" sz="1600">
                          <a:latin typeface="Arial" pitchFamily="34" charset="0"/>
                          <a:cs typeface="Arial" pitchFamily="34" charset="0"/>
                        </a:rPr>
                        <a:t>4 город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6район </a:t>
                      </a:r>
                    </a:p>
                    <a:p>
                      <a:pPr algn="just">
                        <a:spcAft>
                          <a:spcPts val="0"/>
                        </a:spcAft>
                      </a:pPr>
                      <a:r>
                        <a:rPr lang="ru-RU" sz="1600">
                          <a:latin typeface="Arial" pitchFamily="34" charset="0"/>
                          <a:cs typeface="Arial" pitchFamily="34" charset="0"/>
                        </a:rPr>
                        <a:t>5 город </a:t>
                      </a:r>
                      <a:endParaRPr lang="ru-RU" sz="1600">
                        <a:latin typeface="Arial" pitchFamily="34" charset="0"/>
                        <a:ea typeface="Calibri"/>
                        <a:cs typeface="Arial" pitchFamily="34" charset="0"/>
                      </a:endParaRPr>
                    </a:p>
                  </a:txBody>
                  <a:tcPr marL="50879" marR="50879" marT="0" marB="0"/>
                </a:tc>
              </a:tr>
              <a:tr h="248739">
                <a:tc>
                  <a:txBody>
                    <a:bodyPr/>
                    <a:lstStyle/>
                    <a:p>
                      <a:pPr algn="just">
                        <a:spcAft>
                          <a:spcPts val="0"/>
                        </a:spcAft>
                      </a:pPr>
                      <a:r>
                        <a:rPr lang="ru-RU" sz="1600" dirty="0">
                          <a:latin typeface="Arial" pitchFamily="34" charset="0"/>
                          <a:cs typeface="Arial" pitchFamily="34" charset="0"/>
                        </a:rPr>
                        <a:t>Хореографическая </a:t>
                      </a:r>
                      <a:r>
                        <a:rPr lang="ru-RU" sz="1600" dirty="0" smtClean="0">
                          <a:latin typeface="Arial" pitchFamily="34" charset="0"/>
                          <a:cs typeface="Arial" pitchFamily="34" charset="0"/>
                        </a:rPr>
                        <a:t>студия «</a:t>
                      </a:r>
                      <a:r>
                        <a:rPr lang="ru-RU" sz="1600" dirty="0">
                          <a:latin typeface="Arial" pitchFamily="34" charset="0"/>
                          <a:cs typeface="Arial" pitchFamily="34" charset="0"/>
                        </a:rPr>
                        <a:t>Импульс» </a:t>
                      </a:r>
                      <a:endParaRPr lang="ru-RU" sz="1600" dirty="0">
                        <a:latin typeface="Arial" pitchFamily="34" charset="0"/>
                        <a:ea typeface="Calibri"/>
                        <a:cs typeface="Arial" pitchFamily="34" charset="0"/>
                      </a:endParaRPr>
                    </a:p>
                  </a:txBody>
                  <a:tcPr marL="50879" marR="50879" marT="0" marB="0"/>
                </a:tc>
                <a:tc>
                  <a:txBody>
                    <a:bodyPr/>
                    <a:lstStyle/>
                    <a:p>
                      <a:pPr algn="just"/>
                      <a:endParaRPr lang="ru-RU" sz="1600" dirty="0">
                        <a:latin typeface="Arial" pitchFamily="34" charset="0"/>
                        <a:cs typeface="Arial" pitchFamily="34" charset="0"/>
                      </a:endParaRPr>
                    </a:p>
                  </a:txBody>
                  <a:tcPr marL="50879" marR="50879" marT="0" marB="0"/>
                </a:tc>
                <a:tc>
                  <a:txBody>
                    <a:bodyPr/>
                    <a:lstStyle/>
                    <a:p>
                      <a:pPr algn="just"/>
                      <a:endParaRPr lang="ru-RU" sz="1600">
                        <a:latin typeface="Arial" pitchFamily="34" charset="0"/>
                        <a:cs typeface="Arial" pitchFamily="34" charset="0"/>
                      </a:endParaRPr>
                    </a:p>
                  </a:txBody>
                  <a:tcPr marL="50879" marR="50879" marT="0" marB="0"/>
                </a:tc>
                <a:tc>
                  <a:txBody>
                    <a:bodyPr/>
                    <a:lstStyle/>
                    <a:p>
                      <a:pPr algn="just"/>
                      <a:endParaRPr lang="ru-RU" sz="1600">
                        <a:latin typeface="Arial" pitchFamily="34" charset="0"/>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2 район</a:t>
                      </a:r>
                    </a:p>
                    <a:p>
                      <a:pPr algn="just">
                        <a:spcAft>
                          <a:spcPts val="0"/>
                        </a:spcAft>
                      </a:pPr>
                      <a:r>
                        <a:rPr lang="ru-RU" sz="1600">
                          <a:latin typeface="Arial" pitchFamily="34" charset="0"/>
                          <a:cs typeface="Arial" pitchFamily="34" charset="0"/>
                        </a:rPr>
                        <a:t>3 город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2 район </a:t>
                      </a:r>
                      <a:endParaRPr lang="ru-RU" sz="1600">
                        <a:latin typeface="Arial" pitchFamily="34" charset="0"/>
                        <a:ea typeface="Calibri"/>
                        <a:cs typeface="Arial" pitchFamily="34" charset="0"/>
                      </a:endParaRPr>
                    </a:p>
                  </a:txBody>
                  <a:tcPr marL="50879" marR="50879" marT="0" marB="0"/>
                </a:tc>
              </a:tr>
              <a:tr h="248739">
                <a:tc>
                  <a:txBody>
                    <a:bodyPr/>
                    <a:lstStyle/>
                    <a:p>
                      <a:pPr algn="just">
                        <a:spcAft>
                          <a:spcPts val="0"/>
                        </a:spcAft>
                      </a:pPr>
                      <a:r>
                        <a:rPr lang="ru-RU" sz="1600" dirty="0">
                          <a:latin typeface="Arial" pitchFamily="34" charset="0"/>
                          <a:cs typeface="Arial" pitchFamily="34" charset="0"/>
                        </a:rPr>
                        <a:t>Театр миниатюр «Драйв», Театральная студия «Фантазия» </a:t>
                      </a:r>
                      <a:endParaRPr lang="ru-RU" sz="1600" dirty="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2 район </a:t>
                      </a:r>
                      <a:endParaRPr lang="ru-RU" sz="1600">
                        <a:latin typeface="Arial" pitchFamily="34" charset="0"/>
                        <a:ea typeface="Calibri"/>
                        <a:cs typeface="Arial" pitchFamily="34" charset="0"/>
                      </a:endParaRPr>
                    </a:p>
                  </a:txBody>
                  <a:tcPr marL="50879" marR="50879" marT="0" marB="0"/>
                </a:tc>
                <a:tc>
                  <a:txBody>
                    <a:bodyPr/>
                    <a:lstStyle/>
                    <a:p>
                      <a:pPr algn="just"/>
                      <a:endParaRPr lang="ru-RU" sz="1600">
                        <a:latin typeface="Arial" pitchFamily="34" charset="0"/>
                        <a:cs typeface="Arial" pitchFamily="34" charset="0"/>
                      </a:endParaRPr>
                    </a:p>
                  </a:txBody>
                  <a:tcPr marL="50879" marR="50879" marT="0" marB="0"/>
                </a:tc>
                <a:tc>
                  <a:txBody>
                    <a:bodyPr/>
                    <a:lstStyle/>
                    <a:p>
                      <a:pPr algn="just"/>
                      <a:endParaRPr lang="ru-RU" sz="1600" dirty="0">
                        <a:latin typeface="Arial" pitchFamily="34" charset="0"/>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1 город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dirty="0">
                          <a:latin typeface="Arial" pitchFamily="34" charset="0"/>
                          <a:cs typeface="Arial" pitchFamily="34" charset="0"/>
                        </a:rPr>
                        <a:t>2 район </a:t>
                      </a:r>
                      <a:endParaRPr lang="ru-RU" sz="1600" dirty="0">
                        <a:latin typeface="Arial" pitchFamily="34" charset="0"/>
                        <a:ea typeface="Calibri"/>
                        <a:cs typeface="Arial" pitchFamily="34" charset="0"/>
                      </a:endParaRPr>
                    </a:p>
                  </a:txBody>
                  <a:tcPr marL="50879" marR="50879" marT="0" marB="0"/>
                </a:tc>
              </a:tr>
              <a:tr h="214349">
                <a:tc>
                  <a:txBody>
                    <a:bodyPr/>
                    <a:lstStyle/>
                    <a:p>
                      <a:pPr algn="just">
                        <a:spcAft>
                          <a:spcPts val="0"/>
                        </a:spcAft>
                      </a:pPr>
                      <a:r>
                        <a:rPr lang="ru-RU" sz="1600" dirty="0" smtClean="0">
                          <a:latin typeface="Arial" pitchFamily="34" charset="0"/>
                          <a:ea typeface="Calibri"/>
                          <a:cs typeface="Arial" pitchFamily="34" charset="0"/>
                        </a:rPr>
                        <a:t>Проба пера</a:t>
                      </a:r>
                      <a:endParaRPr lang="ru-RU" sz="1600" dirty="0">
                        <a:latin typeface="Arial" pitchFamily="34" charset="0"/>
                        <a:ea typeface="Calibri"/>
                        <a:cs typeface="Arial" pitchFamily="34" charset="0"/>
                      </a:endParaRPr>
                    </a:p>
                  </a:txBody>
                  <a:tcPr marL="50879" marR="50879" marT="0" marB="0"/>
                </a:tc>
                <a:tc>
                  <a:txBody>
                    <a:bodyPr/>
                    <a:lstStyle/>
                    <a:p>
                      <a:pPr algn="just"/>
                      <a:endParaRPr lang="ru-RU" sz="1600">
                        <a:latin typeface="Arial" pitchFamily="34" charset="0"/>
                        <a:cs typeface="Arial" pitchFamily="34" charset="0"/>
                      </a:endParaRPr>
                    </a:p>
                  </a:txBody>
                  <a:tcPr marL="50879" marR="50879" marT="0" marB="0"/>
                </a:tc>
                <a:tc>
                  <a:txBody>
                    <a:bodyPr/>
                    <a:lstStyle/>
                    <a:p>
                      <a:pPr algn="just"/>
                      <a:endParaRPr lang="ru-RU" sz="1600">
                        <a:latin typeface="Arial" pitchFamily="34" charset="0"/>
                        <a:cs typeface="Arial" pitchFamily="34" charset="0"/>
                      </a:endParaRPr>
                    </a:p>
                  </a:txBody>
                  <a:tcPr marL="50879" marR="50879" marT="0" marB="0"/>
                </a:tc>
                <a:tc>
                  <a:txBody>
                    <a:bodyPr/>
                    <a:lstStyle/>
                    <a:p>
                      <a:pPr algn="just">
                        <a:spcAft>
                          <a:spcPts val="0"/>
                        </a:spcAft>
                      </a:pP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endParaRPr lang="ru-RU" sz="1600">
                        <a:latin typeface="Arial" pitchFamily="34" charset="0"/>
                        <a:ea typeface="Calibri"/>
                        <a:cs typeface="Arial" pitchFamily="34" charset="0"/>
                      </a:endParaRPr>
                    </a:p>
                  </a:txBody>
                  <a:tcPr marL="50879" marR="50879" marT="0" marB="0"/>
                </a:tc>
                <a:tc>
                  <a:txBody>
                    <a:bodyPr/>
                    <a:lstStyle/>
                    <a:p>
                      <a:pPr algn="just"/>
                      <a:r>
                        <a:rPr lang="ru-RU" sz="1600" dirty="0" smtClean="0">
                          <a:latin typeface="Arial" pitchFamily="34" charset="0"/>
                          <a:cs typeface="Arial" pitchFamily="34" charset="0"/>
                        </a:rPr>
                        <a:t>1 Россия</a:t>
                      </a:r>
                      <a:endParaRPr lang="ru-RU" sz="1600" dirty="0">
                        <a:latin typeface="Arial" pitchFamily="34" charset="0"/>
                        <a:cs typeface="Arial" pitchFamily="34" charset="0"/>
                      </a:endParaRPr>
                    </a:p>
                  </a:txBody>
                  <a:tcPr marL="50879" marR="50879" marT="0" marB="0"/>
                </a:tc>
              </a:tr>
              <a:tr h="214349">
                <a:tc>
                  <a:txBody>
                    <a:bodyPr/>
                    <a:lstStyle/>
                    <a:p>
                      <a:pPr algn="just">
                        <a:spcAft>
                          <a:spcPts val="0"/>
                        </a:spcAft>
                      </a:pPr>
                      <a:r>
                        <a:rPr lang="ru-RU" sz="1600">
                          <a:latin typeface="Arial" pitchFamily="34" charset="0"/>
                          <a:cs typeface="Arial" pitchFamily="34" charset="0"/>
                        </a:rPr>
                        <a:t>КВН </a:t>
                      </a:r>
                      <a:endParaRPr lang="ru-RU" sz="1600">
                        <a:latin typeface="Arial" pitchFamily="34" charset="0"/>
                        <a:ea typeface="Calibri"/>
                        <a:cs typeface="Arial" pitchFamily="34" charset="0"/>
                      </a:endParaRPr>
                    </a:p>
                  </a:txBody>
                  <a:tcPr marL="50879" marR="50879" marT="0" marB="0"/>
                </a:tc>
                <a:tc>
                  <a:txBody>
                    <a:bodyPr/>
                    <a:lstStyle/>
                    <a:p>
                      <a:pPr algn="just"/>
                      <a:endParaRPr lang="ru-RU" sz="1600">
                        <a:latin typeface="Arial" pitchFamily="34" charset="0"/>
                        <a:cs typeface="Arial" pitchFamily="34" charset="0"/>
                      </a:endParaRPr>
                    </a:p>
                  </a:txBody>
                  <a:tcPr marL="50879" marR="50879" marT="0" marB="0"/>
                </a:tc>
                <a:tc>
                  <a:txBody>
                    <a:bodyPr/>
                    <a:lstStyle/>
                    <a:p>
                      <a:pPr algn="just"/>
                      <a:endParaRPr lang="ru-RU" sz="1600">
                        <a:latin typeface="Arial" pitchFamily="34" charset="0"/>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1 район </a:t>
                      </a:r>
                      <a:endParaRPr lang="ru-RU" sz="1600">
                        <a:latin typeface="Arial" pitchFamily="34" charset="0"/>
                        <a:ea typeface="Calibri"/>
                        <a:cs typeface="Arial" pitchFamily="34" charset="0"/>
                      </a:endParaRPr>
                    </a:p>
                  </a:txBody>
                  <a:tcPr marL="50879" marR="50879" marT="0" marB="0"/>
                </a:tc>
                <a:tc>
                  <a:txBody>
                    <a:bodyPr/>
                    <a:lstStyle/>
                    <a:p>
                      <a:pPr algn="just">
                        <a:spcAft>
                          <a:spcPts val="0"/>
                        </a:spcAft>
                      </a:pPr>
                      <a:r>
                        <a:rPr lang="ru-RU" sz="1600">
                          <a:latin typeface="Arial" pitchFamily="34" charset="0"/>
                          <a:cs typeface="Arial" pitchFamily="34" charset="0"/>
                        </a:rPr>
                        <a:t>1 город </a:t>
                      </a:r>
                      <a:endParaRPr lang="ru-RU" sz="1600">
                        <a:latin typeface="Arial" pitchFamily="34" charset="0"/>
                        <a:ea typeface="Calibri"/>
                        <a:cs typeface="Arial" pitchFamily="34" charset="0"/>
                      </a:endParaRPr>
                    </a:p>
                  </a:txBody>
                  <a:tcPr marL="50879" marR="50879" marT="0" marB="0"/>
                </a:tc>
                <a:tc>
                  <a:txBody>
                    <a:bodyPr/>
                    <a:lstStyle/>
                    <a:p>
                      <a:pPr algn="just"/>
                      <a:endParaRPr lang="ru-RU" sz="1600" dirty="0">
                        <a:latin typeface="Arial" pitchFamily="34" charset="0"/>
                        <a:cs typeface="Arial" pitchFamily="34" charset="0"/>
                      </a:endParaRPr>
                    </a:p>
                  </a:txBody>
                  <a:tcPr marL="50879" marR="50879" marT="0" marB="0"/>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деятельности в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части развития художественно-эстетического восприятия у учащихся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5" name="Диаграмма 14"/>
          <p:cNvGraphicFramePr/>
          <p:nvPr>
            <p:extLst>
              <p:ext uri="{D42A27DB-BD31-4B8C-83A1-F6EECF244321}">
                <p14:modId xmlns:p14="http://schemas.microsoft.com/office/powerpoint/2010/main" val="292459655"/>
              </p:ext>
            </p:extLst>
          </p:nvPr>
        </p:nvGraphicFramePr>
        <p:xfrm>
          <a:off x="607207" y="2012444"/>
          <a:ext cx="8143932" cy="48577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720850"/>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Социально-психологическое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сопровождение обучающихся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1" name="Прямоугольник 10"/>
          <p:cNvSpPr/>
          <p:nvPr/>
        </p:nvSpPr>
        <p:spPr>
          <a:xfrm>
            <a:off x="357158" y="1500174"/>
            <a:ext cx="8572560" cy="584775"/>
          </a:xfrm>
          <a:prstGeom prst="rect">
            <a:avLst/>
          </a:prstGeom>
        </p:spPr>
        <p:txBody>
          <a:bodyPr wrap="square">
            <a:spAutoFit/>
          </a:bodyPr>
          <a:lstStyle/>
          <a:p>
            <a:pPr>
              <a:buNone/>
            </a:pPr>
            <a:r>
              <a:rPr lang="ru-RU" sz="1600" b="1" dirty="0" smtClean="0">
                <a:solidFill>
                  <a:srgbClr val="002060"/>
                </a:solidFill>
                <a:latin typeface="Arial" pitchFamily="34" charset="0"/>
                <a:cs typeface="Arial" pitchFamily="34" charset="0"/>
              </a:rPr>
              <a:t>Цель деятельности</a:t>
            </a:r>
            <a:r>
              <a:rPr lang="ru-RU" sz="1600" dirty="0" smtClean="0">
                <a:solidFill>
                  <a:srgbClr val="002060"/>
                </a:solidFill>
                <a:latin typeface="Arial" pitchFamily="34" charset="0"/>
                <a:cs typeface="Arial" pitchFamily="34" charset="0"/>
              </a:rPr>
              <a:t> – психолого-педагогическое сопровождение всех участников образовательной  деятельности на этапе введения и реализации ФГОС НОО и ООО.  </a:t>
            </a:r>
          </a:p>
        </p:txBody>
      </p:sp>
      <p:sp>
        <p:nvSpPr>
          <p:cNvPr id="12" name="Прямоугольник 11"/>
          <p:cNvSpPr/>
          <p:nvPr/>
        </p:nvSpPr>
        <p:spPr>
          <a:xfrm>
            <a:off x="0" y="2071678"/>
            <a:ext cx="8501106" cy="307777"/>
          </a:xfrm>
          <a:prstGeom prst="rect">
            <a:avLst/>
          </a:prstGeom>
        </p:spPr>
        <p:txBody>
          <a:bodyPr wrap="square">
            <a:spAutoFit/>
          </a:bodyPr>
          <a:lstStyle/>
          <a:p>
            <a:pPr algn="ctr"/>
            <a:r>
              <a:rPr lang="ru-RU" sz="1400" b="1" dirty="0" smtClean="0">
                <a:solidFill>
                  <a:srgbClr val="FF0000"/>
                </a:solidFill>
                <a:latin typeface="Arial" pitchFamily="34" charset="0"/>
                <a:cs typeface="Arial" pitchFamily="34" charset="0"/>
              </a:rPr>
              <a:t>Основные формы психолого-педагогического сопровождения</a:t>
            </a:r>
            <a:endParaRPr lang="ru-RU" sz="1400" dirty="0">
              <a:solidFill>
                <a:srgbClr val="FF0000"/>
              </a:solidFill>
              <a:latin typeface="Arial" pitchFamily="34" charset="0"/>
              <a:cs typeface="Arial" pitchFamily="34" charset="0"/>
            </a:endParaRPr>
          </a:p>
        </p:txBody>
      </p:sp>
      <p:sp>
        <p:nvSpPr>
          <p:cNvPr id="13" name="Содержимое 2"/>
          <p:cNvSpPr>
            <a:spLocks noGrp="1"/>
          </p:cNvSpPr>
          <p:nvPr>
            <p:ph idx="1"/>
          </p:nvPr>
        </p:nvSpPr>
        <p:spPr>
          <a:xfrm>
            <a:off x="0" y="2357430"/>
            <a:ext cx="9001124" cy="1214446"/>
          </a:xfrm>
        </p:spPr>
        <p:txBody>
          <a:bodyPr>
            <a:normAutofit/>
          </a:bodyPr>
          <a:lstStyle/>
          <a:p>
            <a:pPr algn="just"/>
            <a:r>
              <a:rPr lang="ru-RU" sz="1400" b="1" i="1" dirty="0" smtClean="0">
                <a:solidFill>
                  <a:srgbClr val="002060"/>
                </a:solidFill>
                <a:latin typeface="Arial" pitchFamily="34" charset="0"/>
                <a:cs typeface="Arial" pitchFamily="34" charset="0"/>
              </a:rPr>
              <a:t>консультативная деятельность </a:t>
            </a:r>
            <a:r>
              <a:rPr lang="ru-RU" sz="1400" i="1" dirty="0" smtClean="0">
                <a:solidFill>
                  <a:srgbClr val="002060"/>
                </a:solidFill>
                <a:latin typeface="Arial" pitchFamily="34" charset="0"/>
                <a:cs typeface="Arial" pitchFamily="34" charset="0"/>
              </a:rPr>
              <a:t>(индивидуальная и групповая)</a:t>
            </a:r>
            <a:r>
              <a:rPr lang="ru-RU" sz="1400" dirty="0" smtClean="0">
                <a:solidFill>
                  <a:srgbClr val="002060"/>
                </a:solidFill>
                <a:latin typeface="Arial" pitchFamily="34" charset="0"/>
                <a:cs typeface="Arial" pitchFamily="34" charset="0"/>
              </a:rPr>
              <a:t> – оказание консультативной помощи всем участникам образовательной деятельности по вопросам развития личности учащегося.</a:t>
            </a:r>
          </a:p>
          <a:p>
            <a:endParaRPr lang="ru-RU" sz="1400" dirty="0">
              <a:solidFill>
                <a:srgbClr val="002060"/>
              </a:solidFill>
              <a:latin typeface="Arial" pitchFamily="34" charset="0"/>
              <a:cs typeface="Arial" pitchFamily="34" charset="0"/>
            </a:endParaRPr>
          </a:p>
        </p:txBody>
      </p:sp>
      <p:pic>
        <p:nvPicPr>
          <p:cNvPr id="34818" name="Picture 2" descr="\\files\Обмен\Козырева Л.В\Гордость отечественного образования\картинки\P_20190506_151628_PN.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5144362" y="2632218"/>
            <a:ext cx="3238014" cy="48147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819" name="Picture 3" descr="\\files\Обмен\Козырева Л.В\Гордость отечественного образования\картинки\20190506_10254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a:off x="-22402" y="2924943"/>
            <a:ext cx="4470757" cy="2520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720850"/>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Социально-психологическое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сопровождение обучающихся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8" name="Прямоугольник 17"/>
          <p:cNvSpPr/>
          <p:nvPr/>
        </p:nvSpPr>
        <p:spPr>
          <a:xfrm>
            <a:off x="0" y="1428736"/>
            <a:ext cx="8501106" cy="307777"/>
          </a:xfrm>
          <a:prstGeom prst="rect">
            <a:avLst/>
          </a:prstGeom>
        </p:spPr>
        <p:txBody>
          <a:bodyPr wrap="square">
            <a:spAutoFit/>
          </a:bodyPr>
          <a:lstStyle/>
          <a:p>
            <a:pPr algn="ctr"/>
            <a:r>
              <a:rPr lang="ru-RU" sz="14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формы психолого-педагогического сопровождения</a:t>
            </a:r>
            <a:endParaRPr lang="ru-RU" sz="14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9" name="Содержимое 2"/>
          <p:cNvSpPr>
            <a:spLocks noGrp="1"/>
          </p:cNvSpPr>
          <p:nvPr>
            <p:ph idx="1"/>
          </p:nvPr>
        </p:nvSpPr>
        <p:spPr>
          <a:xfrm>
            <a:off x="-214346" y="1785926"/>
            <a:ext cx="9358346" cy="1454153"/>
          </a:xfrm>
        </p:spPr>
        <p:txBody>
          <a:bodyPr>
            <a:normAutofit/>
          </a:bodyPr>
          <a:lstStyle/>
          <a:p>
            <a:pPr indent="-168275" algn="just"/>
            <a:r>
              <a:rPr lang="ru-RU" sz="1400" b="1" i="1" dirty="0" smtClean="0">
                <a:solidFill>
                  <a:srgbClr val="002060"/>
                </a:solidFill>
                <a:latin typeface="Arial" pitchFamily="34" charset="0"/>
                <a:cs typeface="Arial" pitchFamily="34" charset="0"/>
              </a:rPr>
              <a:t>Просветительская и профилактическая деятельность</a:t>
            </a:r>
            <a:r>
              <a:rPr lang="ru-RU" sz="1400" b="1" dirty="0" smtClean="0">
                <a:solidFill>
                  <a:srgbClr val="002060"/>
                </a:solidFill>
                <a:latin typeface="Arial" pitchFamily="34" charset="0"/>
                <a:cs typeface="Arial" pitchFamily="34" charset="0"/>
              </a:rPr>
              <a:t> – </a:t>
            </a:r>
            <a:r>
              <a:rPr lang="ru-RU" sz="1400" dirty="0" smtClean="0">
                <a:solidFill>
                  <a:srgbClr val="002060"/>
                </a:solidFill>
                <a:latin typeface="Arial" pitchFamily="34" charset="0"/>
                <a:cs typeface="Arial" pitchFamily="34" charset="0"/>
              </a:rPr>
              <a:t>формирование индивидуальной ценности здоровья, теоретических основ и практических навыков здорового образа жизни у обучающихся (акции, уроки здоровья, классные часы, беседы, занятия с элементами тренинга, оформление уголков здоровья, презентаций и др.)</a:t>
            </a:r>
          </a:p>
          <a:p>
            <a:endParaRPr lang="ru-RU" sz="1400" dirty="0" smtClean="0">
              <a:solidFill>
                <a:srgbClr val="002060"/>
              </a:solidFill>
              <a:latin typeface="Arial" pitchFamily="34" charset="0"/>
              <a:cs typeface="Arial" pitchFamily="34" charset="0"/>
            </a:endParaRPr>
          </a:p>
          <a:p>
            <a:endParaRPr lang="ru-RU" sz="1400" dirty="0" smtClean="0">
              <a:solidFill>
                <a:srgbClr val="002060"/>
              </a:solidFill>
              <a:latin typeface="Arial" pitchFamily="34" charset="0"/>
              <a:cs typeface="Arial" pitchFamily="34" charset="0"/>
            </a:endParaRPr>
          </a:p>
          <a:p>
            <a:endParaRPr lang="ru-RU" sz="1400" dirty="0" smtClean="0">
              <a:solidFill>
                <a:srgbClr val="002060"/>
              </a:solidFill>
              <a:latin typeface="Arial" pitchFamily="34" charset="0"/>
              <a:cs typeface="Arial" pitchFamily="34" charset="0"/>
            </a:endParaRPr>
          </a:p>
          <a:p>
            <a:pPr>
              <a:buNone/>
            </a:pPr>
            <a:endParaRPr lang="ru-RU" sz="1400" dirty="0">
              <a:solidFill>
                <a:srgbClr val="002060"/>
              </a:solidFill>
              <a:latin typeface="Arial" pitchFamily="34" charset="0"/>
              <a:cs typeface="Arial" pitchFamily="34" charset="0"/>
            </a:endParaRPr>
          </a:p>
        </p:txBody>
      </p:sp>
      <p:graphicFrame>
        <p:nvGraphicFramePr>
          <p:cNvPr id="24" name="Таблица 23"/>
          <p:cNvGraphicFramePr>
            <a:graphicFrameLocks noGrp="1"/>
          </p:cNvGraphicFramePr>
          <p:nvPr/>
        </p:nvGraphicFramePr>
        <p:xfrm>
          <a:off x="1500166" y="2857496"/>
          <a:ext cx="6708803" cy="640080"/>
        </p:xfrm>
        <a:graphic>
          <a:graphicData uri="http://schemas.openxmlformats.org/drawingml/2006/table">
            <a:tbl>
              <a:tblPr>
                <a:tableStyleId>{3C2FFA5D-87B4-456A-9821-1D502468CF0F}</a:tableStyleId>
              </a:tblPr>
              <a:tblGrid>
                <a:gridCol w="3390900"/>
                <a:gridCol w="3317903"/>
              </a:tblGrid>
              <a:tr h="173355">
                <a:tc gridSpan="2">
                  <a:txBody>
                    <a:bodyPr/>
                    <a:lstStyle/>
                    <a:p>
                      <a:pPr algn="ctr">
                        <a:spcAft>
                          <a:spcPts val="0"/>
                        </a:spcAft>
                      </a:pPr>
                      <a:r>
                        <a:rPr lang="ru-RU" sz="1400" dirty="0">
                          <a:latin typeface="Arial" pitchFamily="34" charset="0"/>
                          <a:cs typeface="Arial" pitchFamily="34" charset="0"/>
                        </a:rPr>
                        <a:t>Беседы, игры, занятия с элементами тренинга </a:t>
                      </a:r>
                      <a:endParaRPr lang="ru-RU" sz="1400" dirty="0">
                        <a:latin typeface="Arial" pitchFamily="34" charset="0"/>
                        <a:ea typeface="Calibri"/>
                        <a:cs typeface="Arial" pitchFamily="34" charset="0"/>
                      </a:endParaRPr>
                    </a:p>
                  </a:txBody>
                  <a:tcPr marL="68580" marR="68580" marT="0" marB="0"/>
                </a:tc>
                <a:tc hMerge="1">
                  <a:txBody>
                    <a:bodyPr/>
                    <a:lstStyle/>
                    <a:p>
                      <a:endParaRPr lang="ru-RU"/>
                    </a:p>
                  </a:txBody>
                  <a:tcPr/>
                </a:tc>
              </a:tr>
              <a:tr h="175260">
                <a:tc>
                  <a:txBody>
                    <a:bodyPr/>
                    <a:lstStyle/>
                    <a:p>
                      <a:pPr algn="just">
                        <a:spcAft>
                          <a:spcPts val="0"/>
                        </a:spcAft>
                      </a:pPr>
                      <a:r>
                        <a:rPr lang="ru-RU" sz="1400">
                          <a:latin typeface="Arial" pitchFamily="34" charset="0"/>
                          <a:cs typeface="Arial" pitchFamily="34" charset="0"/>
                        </a:rPr>
                        <a:t>Количество мероприятий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Количество человек </a:t>
                      </a:r>
                      <a:endParaRPr lang="ru-RU" sz="1400">
                        <a:latin typeface="Arial" pitchFamily="34" charset="0"/>
                        <a:ea typeface="Calibri"/>
                        <a:cs typeface="Arial" pitchFamily="34" charset="0"/>
                      </a:endParaRPr>
                    </a:p>
                  </a:txBody>
                  <a:tcPr marL="68580" marR="68580" marT="0" marB="0"/>
                </a:tc>
              </a:tr>
              <a:tr h="169545">
                <a:tc>
                  <a:txBody>
                    <a:bodyPr/>
                    <a:lstStyle/>
                    <a:p>
                      <a:pPr algn="just">
                        <a:spcAft>
                          <a:spcPts val="0"/>
                        </a:spcAft>
                      </a:pPr>
                      <a:r>
                        <a:rPr lang="ru-RU" sz="1400">
                          <a:latin typeface="Arial" pitchFamily="34" charset="0"/>
                          <a:cs typeface="Arial" pitchFamily="34" charset="0"/>
                        </a:rPr>
                        <a:t>42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dirty="0">
                          <a:latin typeface="Arial" pitchFamily="34" charset="0"/>
                          <a:cs typeface="Arial" pitchFamily="34" charset="0"/>
                        </a:rPr>
                        <a:t>78 </a:t>
                      </a:r>
                      <a:endParaRPr lang="ru-RU" sz="1400" dirty="0">
                        <a:latin typeface="Arial" pitchFamily="34" charset="0"/>
                        <a:ea typeface="Calibri"/>
                        <a:cs typeface="Arial" pitchFamily="34" charset="0"/>
                      </a:endParaRPr>
                    </a:p>
                  </a:txBody>
                  <a:tcPr marL="68580" marR="68580" marT="0" marB="0"/>
                </a:tc>
              </a:tr>
            </a:tbl>
          </a:graphicData>
        </a:graphic>
      </p:graphicFrame>
      <p:graphicFrame>
        <p:nvGraphicFramePr>
          <p:cNvPr id="25" name="Таблица 24"/>
          <p:cNvGraphicFramePr>
            <a:graphicFrameLocks noGrp="1"/>
          </p:cNvGraphicFramePr>
          <p:nvPr/>
        </p:nvGraphicFramePr>
        <p:xfrm>
          <a:off x="1500166" y="3786190"/>
          <a:ext cx="6715172" cy="2560320"/>
        </p:xfrm>
        <a:graphic>
          <a:graphicData uri="http://schemas.openxmlformats.org/drawingml/2006/table">
            <a:tbl>
              <a:tblPr>
                <a:tableStyleId>{3C2FFA5D-87B4-456A-9821-1D502468CF0F}</a:tableStyleId>
              </a:tblPr>
              <a:tblGrid>
                <a:gridCol w="3308985"/>
                <a:gridCol w="3406187"/>
              </a:tblGrid>
              <a:tr h="173355">
                <a:tc gridSpan="2">
                  <a:txBody>
                    <a:bodyPr/>
                    <a:lstStyle/>
                    <a:p>
                      <a:pPr algn="ctr">
                        <a:spcAft>
                          <a:spcPts val="0"/>
                        </a:spcAft>
                      </a:pPr>
                      <a:r>
                        <a:rPr lang="ru-RU" sz="1400" dirty="0">
                          <a:latin typeface="Arial" pitchFamily="34" charset="0"/>
                          <a:cs typeface="Arial" pitchFamily="34" charset="0"/>
                        </a:rPr>
                        <a:t>Информация для обучающихся и родителей </a:t>
                      </a:r>
                      <a:endParaRPr lang="ru-RU" sz="1400" dirty="0">
                        <a:latin typeface="Arial" pitchFamily="34" charset="0"/>
                        <a:ea typeface="Calibri"/>
                        <a:cs typeface="Arial" pitchFamily="34" charset="0"/>
                      </a:endParaRPr>
                    </a:p>
                  </a:txBody>
                  <a:tcPr marL="68580" marR="68580" marT="0" marB="0"/>
                </a:tc>
                <a:tc hMerge="1">
                  <a:txBody>
                    <a:bodyPr/>
                    <a:lstStyle/>
                    <a:p>
                      <a:endParaRPr lang="ru-RU"/>
                    </a:p>
                  </a:txBody>
                  <a:tcPr/>
                </a:tc>
              </a:tr>
              <a:tr h="370840">
                <a:tc>
                  <a:txBody>
                    <a:bodyPr/>
                    <a:lstStyle/>
                    <a:p>
                      <a:pPr algn="just">
                        <a:spcAft>
                          <a:spcPts val="0"/>
                        </a:spcAft>
                      </a:pPr>
                      <a:r>
                        <a:rPr lang="ru-RU" sz="1400">
                          <a:latin typeface="Arial" pitchFamily="34" charset="0"/>
                          <a:cs typeface="Arial" pitchFamily="34" charset="0"/>
                        </a:rPr>
                        <a:t>Стенд «Уголок здоровья» </a:t>
                      </a:r>
                      <a:endParaRPr lang="ru-RU" sz="1400">
                        <a:latin typeface="Arial" pitchFamily="34" charset="0"/>
                        <a:ea typeface="Calibri"/>
                        <a:cs typeface="Arial" pitchFamily="34" charset="0"/>
                      </a:endParaRPr>
                    </a:p>
                  </a:txBody>
                  <a:tcPr marL="68580" marR="68580" marT="0" marB="0"/>
                </a:tc>
                <a:tc>
                  <a:txBody>
                    <a:bodyPr/>
                    <a:lstStyle/>
                    <a:p>
                      <a:pPr algn="just">
                        <a:spcAft>
                          <a:spcPts val="0"/>
                        </a:spcAft>
                      </a:pPr>
                      <a:r>
                        <a:rPr lang="ru-RU" sz="1400">
                          <a:latin typeface="Arial" pitchFamily="34" charset="0"/>
                          <a:cs typeface="Arial" pitchFamily="34" charset="0"/>
                        </a:rPr>
                        <a:t>Информация на сайте лицея в рубрике «Для родителей. Советы психолога.» </a:t>
                      </a:r>
                      <a:endParaRPr lang="ru-RU" sz="1400">
                        <a:latin typeface="Arial" pitchFamily="34" charset="0"/>
                        <a:ea typeface="Calibri"/>
                        <a:cs typeface="Arial" pitchFamily="34" charset="0"/>
                      </a:endParaRPr>
                    </a:p>
                  </a:txBody>
                  <a:tcPr marL="68580" marR="68580" marT="0" marB="0"/>
                </a:tc>
              </a:tr>
              <a:tr h="370840">
                <a:tc>
                  <a:txBody>
                    <a:bodyPr/>
                    <a:lstStyle/>
                    <a:p>
                      <a:pPr marL="342900" lvl="0" indent="-342900" algn="just">
                        <a:spcAft>
                          <a:spcPts val="0"/>
                        </a:spcAft>
                        <a:buFont typeface="Arial"/>
                        <a:buChar char="•"/>
                        <a:tabLst>
                          <a:tab pos="90170" algn="l"/>
                        </a:tabLst>
                      </a:pPr>
                      <a:r>
                        <a:rPr lang="ru-RU" sz="1400" dirty="0">
                          <a:latin typeface="Arial" pitchFamily="34" charset="0"/>
                          <a:cs typeface="Arial" pitchFamily="34" charset="0"/>
                        </a:rPr>
                        <a:t>Правила психологического здоровья</a:t>
                      </a:r>
                    </a:p>
                    <a:p>
                      <a:pPr marL="342900" lvl="0" indent="-342900" algn="just">
                        <a:spcAft>
                          <a:spcPts val="0"/>
                        </a:spcAft>
                        <a:buFont typeface="Arial"/>
                        <a:buChar char="•"/>
                        <a:tabLst>
                          <a:tab pos="90170" algn="l"/>
                        </a:tabLst>
                      </a:pPr>
                      <a:r>
                        <a:rPr lang="ru-RU" sz="1400" dirty="0">
                          <a:latin typeface="Arial" pitchFamily="34" charset="0"/>
                          <a:cs typeface="Arial" pitchFamily="34" charset="0"/>
                        </a:rPr>
                        <a:t>«Как съесть слона» советы по подготовке домашнего задания.</a:t>
                      </a:r>
                    </a:p>
                    <a:p>
                      <a:pPr marL="342900" lvl="0" indent="-342900" algn="just">
                        <a:spcAft>
                          <a:spcPts val="0"/>
                        </a:spcAft>
                        <a:buFont typeface="Arial"/>
                        <a:buChar char="•"/>
                        <a:tabLst>
                          <a:tab pos="90170" algn="l"/>
                        </a:tabLst>
                      </a:pPr>
                      <a:r>
                        <a:rPr lang="ru-RU" sz="1400" dirty="0">
                          <a:latin typeface="Arial" pitchFamily="34" charset="0"/>
                          <a:cs typeface="Arial" pitchFamily="34" charset="0"/>
                        </a:rPr>
                        <a:t>Выбор профессионального пути</a:t>
                      </a:r>
                    </a:p>
                    <a:p>
                      <a:pPr marL="342900" lvl="0" indent="-342900" algn="just">
                        <a:spcAft>
                          <a:spcPts val="0"/>
                        </a:spcAft>
                        <a:buFont typeface="Arial"/>
                        <a:buChar char="•"/>
                        <a:tabLst>
                          <a:tab pos="90170" algn="l"/>
                        </a:tabLst>
                      </a:pPr>
                      <a:r>
                        <a:rPr lang="ru-RU" sz="1400" dirty="0">
                          <a:latin typeface="Arial" pitchFamily="34" charset="0"/>
                          <a:cs typeface="Arial" pitchFamily="34" charset="0"/>
                        </a:rPr>
                        <a:t>«Экзамен без стресса»</a:t>
                      </a:r>
                    </a:p>
                    <a:p>
                      <a:pPr marL="342900" lvl="0" indent="-342900" algn="just">
                        <a:spcAft>
                          <a:spcPts val="0"/>
                        </a:spcAft>
                        <a:buFont typeface="Arial"/>
                        <a:buChar char="•"/>
                        <a:tabLst>
                          <a:tab pos="90170" algn="l"/>
                        </a:tabLst>
                      </a:pPr>
                      <a:r>
                        <a:rPr lang="ru-RU" sz="1400" dirty="0">
                          <a:latin typeface="Arial" pitchFamily="34" charset="0"/>
                          <a:cs typeface="Arial" pitchFamily="34" charset="0"/>
                        </a:rPr>
                        <a:t>«Телефон доверия» </a:t>
                      </a:r>
                      <a:endParaRPr lang="ru-RU" sz="1400" dirty="0">
                        <a:latin typeface="Arial" pitchFamily="34" charset="0"/>
                        <a:ea typeface="Calibri"/>
                        <a:cs typeface="Arial" pitchFamily="34" charset="0"/>
                      </a:endParaRPr>
                    </a:p>
                  </a:txBody>
                  <a:tcPr marL="68580" marR="68580" marT="0" marB="0"/>
                </a:tc>
                <a:tc>
                  <a:txBody>
                    <a:bodyPr/>
                    <a:lstStyle/>
                    <a:p>
                      <a:pPr marL="342900" lvl="0" indent="-342900" algn="just">
                        <a:spcAft>
                          <a:spcPts val="0"/>
                        </a:spcAft>
                        <a:buFont typeface="Arial"/>
                        <a:buChar char="•"/>
                        <a:tabLst>
                          <a:tab pos="111760" algn="l"/>
                        </a:tabLst>
                      </a:pPr>
                      <a:r>
                        <a:rPr lang="ru-RU" sz="1400" dirty="0">
                          <a:latin typeface="Arial" pitchFamily="34" charset="0"/>
                          <a:cs typeface="Arial" pitchFamily="34" charset="0"/>
                        </a:rPr>
                        <a:t>«Внимание! Опасная игра из соц. сетей»</a:t>
                      </a:r>
                    </a:p>
                    <a:p>
                      <a:pPr marL="342900" lvl="0" indent="-342900" algn="just">
                        <a:spcAft>
                          <a:spcPts val="0"/>
                        </a:spcAft>
                        <a:buFont typeface="Arial"/>
                        <a:buChar char="•"/>
                        <a:tabLst>
                          <a:tab pos="111760" algn="l"/>
                        </a:tabLst>
                      </a:pPr>
                      <a:r>
                        <a:rPr lang="ru-RU" sz="1400" dirty="0">
                          <a:latin typeface="Arial" pitchFamily="34" charset="0"/>
                          <a:cs typeface="Arial" pitchFamily="34" charset="0"/>
                        </a:rPr>
                        <a:t>«Поможем адаптироваться первокласснику к школе»</a:t>
                      </a:r>
                    </a:p>
                    <a:p>
                      <a:pPr marL="342900" lvl="0" indent="-342900" algn="just">
                        <a:spcAft>
                          <a:spcPts val="0"/>
                        </a:spcAft>
                        <a:buFont typeface="Arial"/>
                        <a:buChar char="•"/>
                        <a:tabLst>
                          <a:tab pos="111760" algn="l"/>
                        </a:tabLst>
                      </a:pPr>
                      <a:r>
                        <a:rPr lang="ru-RU" sz="1400" dirty="0">
                          <a:latin typeface="Arial" pitchFamily="34" charset="0"/>
                          <a:cs typeface="Arial" pitchFamily="34" charset="0"/>
                        </a:rPr>
                        <a:t>«Адаптация пятиклассника»</a:t>
                      </a:r>
                    </a:p>
                    <a:p>
                      <a:pPr marL="342900" lvl="0" indent="-342900" algn="just">
                        <a:spcAft>
                          <a:spcPts val="0"/>
                        </a:spcAft>
                        <a:buFont typeface="Arial"/>
                        <a:buChar char="•"/>
                        <a:tabLst>
                          <a:tab pos="111760" algn="l"/>
                        </a:tabLst>
                      </a:pPr>
                      <a:r>
                        <a:rPr lang="ru-RU" sz="1400" dirty="0">
                          <a:latin typeface="Arial" pitchFamily="34" charset="0"/>
                          <a:cs typeface="Arial" pitchFamily="34" charset="0"/>
                        </a:rPr>
                        <a:t>Помощь выпускникам в период подготовки и сдачи ГИА»</a:t>
                      </a:r>
                    </a:p>
                    <a:p>
                      <a:pPr marL="342900" lvl="0" indent="-342900" algn="just">
                        <a:spcAft>
                          <a:spcPts val="0"/>
                        </a:spcAft>
                        <a:buFont typeface="Arial"/>
                        <a:buChar char="•"/>
                        <a:tabLst>
                          <a:tab pos="111760" algn="l"/>
                        </a:tabLst>
                      </a:pPr>
                      <a:r>
                        <a:rPr lang="ru-RU" sz="1400" dirty="0">
                          <a:latin typeface="Arial" pitchFamily="34" charset="0"/>
                          <a:cs typeface="Arial" pitchFamily="34" charset="0"/>
                        </a:rPr>
                        <a:t>Работа службы «Телефон доверия» </a:t>
                      </a:r>
                      <a:endParaRPr lang="ru-RU" sz="1400" dirty="0">
                        <a:latin typeface="Arial" pitchFamily="34" charset="0"/>
                        <a:ea typeface="Calibri"/>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720850"/>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Социально-психологическое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сопровождение обучающихся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5" name="Picture 3" descr="img316"/>
          <p:cNvPicPr>
            <a:picLocks noChangeAspect="1" noChangeArrowheads="1"/>
          </p:cNvPicPr>
          <p:nvPr/>
        </p:nvPicPr>
        <p:blipFill>
          <a:blip r:embed="rId5" cstate="print"/>
          <a:srcRect/>
          <a:stretch>
            <a:fillRect/>
          </a:stretch>
        </p:blipFill>
        <p:spPr bwMode="auto">
          <a:xfrm>
            <a:off x="4572000" y="1643050"/>
            <a:ext cx="3571900" cy="4952458"/>
          </a:xfrm>
          <a:prstGeom prst="rect">
            <a:avLst/>
          </a:prstGeom>
          <a:ln>
            <a:noFill/>
          </a:ln>
          <a:effectLst>
            <a:softEdge rad="112500"/>
          </a:effectLst>
        </p:spPr>
      </p:pic>
      <p:pic>
        <p:nvPicPr>
          <p:cNvPr id="16" name="Picture 4" descr="img303"/>
          <p:cNvPicPr>
            <a:picLocks noChangeAspect="1" noChangeArrowheads="1"/>
          </p:cNvPicPr>
          <p:nvPr/>
        </p:nvPicPr>
        <p:blipFill>
          <a:blip r:embed="rId6" cstate="print"/>
          <a:srcRect/>
          <a:stretch>
            <a:fillRect/>
          </a:stretch>
        </p:blipFill>
        <p:spPr bwMode="auto">
          <a:xfrm>
            <a:off x="571472" y="1643049"/>
            <a:ext cx="3429024" cy="4965571"/>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720850"/>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Социально-психологическое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сопровождение обучающихся</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1" name="Заголовок 1"/>
          <p:cNvSpPr txBox="1">
            <a:spLocks/>
          </p:cNvSpPr>
          <p:nvPr/>
        </p:nvSpPr>
        <p:spPr>
          <a:xfrm>
            <a:off x="500034" y="1214422"/>
            <a:ext cx="8229600" cy="11430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t/>
            </a:r>
            <a:br>
              <a:rPr kumimoji="0" lang="ru-RU" sz="16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br>
            <a:r>
              <a:rPr kumimoji="0" lang="ru-RU" sz="16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t>В результате комплексной работы по психолого-педагогическому сопровождению у участников образовательной деятельности отмечается:</a:t>
            </a:r>
            <a:br>
              <a:rPr kumimoji="0" lang="ru-RU" sz="16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br>
            <a:endParaRPr kumimoji="0" lang="ru-RU" sz="1600" b="1" i="0" u="none" strike="noStrike" kern="1200" normalizeH="0" baseline="0" noProof="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endParaRPr>
          </a:p>
        </p:txBody>
      </p:sp>
      <p:sp>
        <p:nvSpPr>
          <p:cNvPr id="12" name="Содержимое 2"/>
          <p:cNvSpPr>
            <a:spLocks noGrp="1"/>
          </p:cNvSpPr>
          <p:nvPr>
            <p:ph idx="1"/>
          </p:nvPr>
        </p:nvSpPr>
        <p:spPr>
          <a:xfrm>
            <a:off x="428596" y="2386018"/>
            <a:ext cx="8229600" cy="3614750"/>
          </a:xfrm>
        </p:spPr>
        <p:txBody>
          <a:bodyPr>
            <a:normAutofit lnSpcReduction="10000"/>
          </a:bodyPr>
          <a:lstStyle/>
          <a:p>
            <a:pPr>
              <a:buFontTx/>
              <a:buChar char="•"/>
              <a:tabLst>
                <a:tab pos="762000" algn="l"/>
              </a:tabLst>
            </a:pPr>
            <a:r>
              <a:rPr lang="ru-RU" sz="2200" dirty="0" smtClean="0">
                <a:solidFill>
                  <a:srgbClr val="002060"/>
                </a:solidFill>
                <a:latin typeface="Arial" pitchFamily="34" charset="0"/>
                <a:cs typeface="Arial" pitchFamily="34" charset="0"/>
              </a:rPr>
              <a:t>восстановление оптимального </a:t>
            </a:r>
            <a:r>
              <a:rPr lang="ru-RU" sz="2200" dirty="0" err="1" smtClean="0">
                <a:solidFill>
                  <a:srgbClr val="002060"/>
                </a:solidFill>
                <a:latin typeface="Arial" pitchFamily="34" charset="0"/>
                <a:cs typeface="Arial" pitchFamily="34" charset="0"/>
              </a:rPr>
              <a:t>психоэмоционального</a:t>
            </a:r>
            <a:r>
              <a:rPr lang="ru-RU" sz="2200" dirty="0" smtClean="0">
                <a:solidFill>
                  <a:srgbClr val="002060"/>
                </a:solidFill>
                <a:latin typeface="Arial" pitchFamily="34" charset="0"/>
                <a:cs typeface="Arial" pitchFamily="34" charset="0"/>
              </a:rPr>
              <a:t> статуса;</a:t>
            </a:r>
          </a:p>
          <a:p>
            <a:pPr>
              <a:buFontTx/>
              <a:buChar char="•"/>
              <a:tabLst>
                <a:tab pos="762000" algn="l"/>
              </a:tabLst>
            </a:pPr>
            <a:r>
              <a:rPr lang="ru-RU" sz="2200" dirty="0" smtClean="0">
                <a:solidFill>
                  <a:srgbClr val="002060"/>
                </a:solidFill>
                <a:latin typeface="Arial" pitchFamily="34" charset="0"/>
                <a:cs typeface="Arial" pitchFamily="34" charset="0"/>
              </a:rPr>
              <a:t>развитие умения осознавать, выражать  и контролировать свои эмоции;</a:t>
            </a:r>
          </a:p>
          <a:p>
            <a:pPr>
              <a:buFontTx/>
              <a:buChar char="•"/>
              <a:tabLst>
                <a:tab pos="762000" algn="l"/>
              </a:tabLst>
            </a:pPr>
            <a:r>
              <a:rPr lang="ru-RU" sz="2200" dirty="0" smtClean="0">
                <a:solidFill>
                  <a:srgbClr val="002060"/>
                </a:solidFill>
                <a:latin typeface="Arial" pitchFamily="34" charset="0"/>
                <a:cs typeface="Arial" pitchFamily="34" charset="0"/>
              </a:rPr>
              <a:t>стабилизация эмоционального состояния;</a:t>
            </a:r>
          </a:p>
          <a:p>
            <a:r>
              <a:rPr lang="ru-RU" sz="2200" dirty="0" smtClean="0">
                <a:solidFill>
                  <a:srgbClr val="002060"/>
                </a:solidFill>
                <a:latin typeface="Arial" pitchFamily="34" charset="0"/>
                <a:cs typeface="Arial" pitchFamily="34" charset="0"/>
              </a:rPr>
              <a:t>оптимизация уровня тревожности;</a:t>
            </a:r>
          </a:p>
          <a:p>
            <a:pPr eaLnBrk="0" hangingPunct="0">
              <a:buFontTx/>
              <a:buChar char="•"/>
            </a:pPr>
            <a:r>
              <a:rPr lang="ru-RU" sz="2200" dirty="0" smtClean="0">
                <a:solidFill>
                  <a:srgbClr val="002060"/>
                </a:solidFill>
                <a:latin typeface="Arial" pitchFamily="34" charset="0"/>
                <a:cs typeface="Arial" pitchFamily="34" charset="0"/>
              </a:rPr>
              <a:t>более ответственное отношение к сохранению здоровья, в том числе психологического; </a:t>
            </a:r>
          </a:p>
          <a:p>
            <a:pPr eaLnBrk="0" hangingPunct="0">
              <a:buFontTx/>
              <a:buChar char="•"/>
            </a:pPr>
            <a:r>
              <a:rPr lang="ru-RU" sz="2200" dirty="0" smtClean="0">
                <a:solidFill>
                  <a:srgbClr val="002060"/>
                </a:solidFill>
                <a:latin typeface="Arial" pitchFamily="34" charset="0"/>
                <a:cs typeface="Arial" pitchFamily="34" charset="0"/>
              </a:rPr>
              <a:t>осознание возможности самореализации в созидательных формах деятельности.</a:t>
            </a:r>
          </a:p>
          <a:p>
            <a:endParaRPr lang="ru-RU"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98457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Показатели ФГОС: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сохранение и поддержка индивидуальности ребенка </a:t>
            </a:r>
          </a:p>
          <a:p>
            <a:endPar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1" name="Прямоугольник 10"/>
          <p:cNvSpPr/>
          <p:nvPr/>
        </p:nvSpPr>
        <p:spPr>
          <a:xfrm>
            <a:off x="0" y="1857364"/>
            <a:ext cx="9144000" cy="4370427"/>
          </a:xfrm>
          <a:prstGeom prst="rect">
            <a:avLst/>
          </a:prstGeom>
        </p:spPr>
        <p:txBody>
          <a:bodyPr wrap="square">
            <a:spAutoFit/>
          </a:bodyPr>
          <a:lstStyle/>
          <a:p>
            <a:pPr algn="just">
              <a:buNone/>
            </a:pPr>
            <a:r>
              <a:rPr lang="ru-RU" sz="2000" dirty="0" smtClean="0">
                <a:solidFill>
                  <a:srgbClr val="002060"/>
                </a:solidFill>
                <a:latin typeface="Arial" pitchFamily="34" charset="0"/>
                <a:cs typeface="Arial" pitchFamily="34" charset="0"/>
              </a:rPr>
              <a:t> Одна из задач ФГОС – сохранение и поддержка индивидуальности ребенка, развитие индивидуальных способностей и творческого потенциала каждого ребенка как субъекта отношений с людьми, миром и самим собой.</a:t>
            </a:r>
          </a:p>
          <a:p>
            <a:pPr algn="just">
              <a:buNone/>
            </a:pPr>
            <a:r>
              <a:rPr lang="ru-RU" sz="2000" b="1" dirty="0" smtClean="0">
                <a:solidFill>
                  <a:srgbClr val="002060"/>
                </a:solidFill>
                <a:latin typeface="Arial" pitchFamily="34" charset="0"/>
                <a:cs typeface="Arial" pitchFamily="34" charset="0"/>
              </a:rPr>
              <a:t>Образовательная среда лицея способствует сохранению и поддержки индивидуальности учащихся через:</a:t>
            </a:r>
          </a:p>
          <a:p>
            <a:pPr algn="just"/>
            <a:r>
              <a:rPr lang="ru-RU" sz="2000" dirty="0" smtClean="0">
                <a:solidFill>
                  <a:srgbClr val="002060"/>
                </a:solidFill>
                <a:latin typeface="Arial" pitchFamily="34" charset="0"/>
                <a:cs typeface="Arial" pitchFamily="34" charset="0"/>
              </a:rPr>
              <a:t>изучение индивидуальных </a:t>
            </a:r>
            <a:r>
              <a:rPr lang="ru-RU" sz="2000" dirty="0" err="1" smtClean="0">
                <a:solidFill>
                  <a:srgbClr val="002060"/>
                </a:solidFill>
                <a:latin typeface="Arial" pitchFamily="34" charset="0"/>
                <a:cs typeface="Arial" pitchFamily="34" charset="0"/>
              </a:rPr>
              <a:t>психо-физиологических</a:t>
            </a:r>
            <a:r>
              <a:rPr lang="ru-RU" sz="2000" dirty="0" smtClean="0">
                <a:solidFill>
                  <a:srgbClr val="002060"/>
                </a:solidFill>
                <a:latin typeface="Arial" pitchFamily="34" charset="0"/>
                <a:cs typeface="Arial" pitchFamily="34" charset="0"/>
              </a:rPr>
              <a:t>, личностных особенностей обучающихся;</a:t>
            </a:r>
          </a:p>
          <a:p>
            <a:pPr algn="just"/>
            <a:r>
              <a:rPr lang="ru-RU" sz="2000" dirty="0" smtClean="0">
                <a:solidFill>
                  <a:srgbClr val="002060"/>
                </a:solidFill>
                <a:latin typeface="Arial" pitchFamily="34" charset="0"/>
                <a:cs typeface="Arial" pitchFamily="34" charset="0"/>
              </a:rPr>
              <a:t>организацию среды, способствующей развитию разных способностей и интересов обучающихся;</a:t>
            </a:r>
          </a:p>
          <a:p>
            <a:pPr algn="just"/>
            <a:r>
              <a:rPr lang="ru-RU" sz="2000" dirty="0" smtClean="0">
                <a:solidFill>
                  <a:srgbClr val="002060"/>
                </a:solidFill>
                <a:latin typeface="Arial" pitchFamily="34" charset="0"/>
                <a:cs typeface="Arial" pitchFamily="34" charset="0"/>
              </a:rPr>
              <a:t>создание системы сотрудничества с другими организациями направленной на интеграцию ресурсов: информационных, методических, материально-технических.</a:t>
            </a:r>
          </a:p>
          <a:p>
            <a:endParaRPr lang="ru-RU" dirty="0">
              <a:solidFill>
                <a:srgbClr val="002060"/>
              </a:solidFill>
              <a:latin typeface="Arial" pitchFamily="34" charset="0"/>
              <a:cs typeface="Arial" pitchFamily="34" charset="0"/>
            </a:endParaRPr>
          </a:p>
        </p:txBody>
      </p:sp>
      <p:sp>
        <p:nvSpPr>
          <p:cNvPr id="13" name="Прямоугольник 12"/>
          <p:cNvSpPr/>
          <p:nvPr/>
        </p:nvSpPr>
        <p:spPr>
          <a:xfrm>
            <a:off x="0" y="2714620"/>
            <a:ext cx="9144000" cy="307777"/>
          </a:xfrm>
          <a:prstGeom prst="rect">
            <a:avLst/>
          </a:prstGeom>
        </p:spPr>
        <p:txBody>
          <a:bodyPr wrap="square">
            <a:spAutoFit/>
          </a:bodyPr>
          <a:lstStyle/>
          <a:p>
            <a:pPr algn="just"/>
            <a:endParaRPr lang="ru-RU" sz="1400"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Прямоугольник 10"/>
          <p:cNvSpPr/>
          <p:nvPr/>
        </p:nvSpPr>
        <p:spPr>
          <a:xfrm>
            <a:off x="0" y="2263967"/>
            <a:ext cx="9144000" cy="307777"/>
          </a:xfrm>
          <a:prstGeom prst="rect">
            <a:avLst/>
          </a:prstGeom>
        </p:spPr>
        <p:txBody>
          <a:bodyPr wrap="square">
            <a:spAutoFit/>
          </a:bodyPr>
          <a:lstStyle/>
          <a:p>
            <a:r>
              <a:rPr lang="ru-RU" sz="1400" dirty="0" smtClean="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p:txBody>
      </p:sp>
      <p:sp>
        <p:nvSpPr>
          <p:cNvPr id="13" name="Прямоугольник 12"/>
          <p:cNvSpPr/>
          <p:nvPr/>
        </p:nvSpPr>
        <p:spPr>
          <a:xfrm>
            <a:off x="0" y="1697260"/>
            <a:ext cx="9144000" cy="5232202"/>
          </a:xfrm>
          <a:prstGeom prst="rect">
            <a:avLst/>
          </a:prstGeom>
        </p:spPr>
        <p:txBody>
          <a:bodyPr wrap="square">
            <a:spAutoFit/>
          </a:bodyPr>
          <a:lstStyle/>
          <a:p>
            <a:pPr algn="just">
              <a:buNone/>
            </a:pPr>
            <a:r>
              <a:rPr lang="ru-RU" sz="1600" dirty="0" smtClean="0">
                <a:solidFill>
                  <a:srgbClr val="002060"/>
                </a:solidFill>
                <a:latin typeface="Arial" pitchFamily="34" charset="0"/>
                <a:cs typeface="Arial" pitchFamily="34" charset="0"/>
              </a:rPr>
              <a:t>В лицее проводится диагностика: </a:t>
            </a:r>
          </a:p>
          <a:p>
            <a:pPr algn="just"/>
            <a:r>
              <a:rPr lang="ru-RU" sz="1600" dirty="0" smtClean="0">
                <a:solidFill>
                  <a:srgbClr val="002060"/>
                </a:solidFill>
                <a:latin typeface="Arial" pitchFamily="34" charset="0"/>
                <a:cs typeface="Arial" pitchFamily="34" charset="0"/>
              </a:rPr>
              <a:t>процесса  адаптации, уровня развития познавательной, эмоциональной, </a:t>
            </a:r>
            <a:r>
              <a:rPr lang="ru-RU" sz="1600" dirty="0" err="1" smtClean="0">
                <a:solidFill>
                  <a:srgbClr val="002060"/>
                </a:solidFill>
                <a:latin typeface="Arial" pitchFamily="34" charset="0"/>
                <a:cs typeface="Arial" pitchFamily="34" charset="0"/>
              </a:rPr>
              <a:t>мотивационно-волевой</a:t>
            </a:r>
            <a:r>
              <a:rPr lang="ru-RU" sz="1600" dirty="0" smtClean="0">
                <a:solidFill>
                  <a:srgbClr val="002060"/>
                </a:solidFill>
                <a:latin typeface="Arial" pitchFamily="34" charset="0"/>
                <a:cs typeface="Arial" pitchFamily="34" charset="0"/>
              </a:rPr>
              <a:t>, коммуникативной сфер, развития зрительно-моторной координации, личностных особенностей обучающихся 1 класса в рамках реализации </a:t>
            </a:r>
            <a:r>
              <a:rPr lang="ru-RU" sz="1600" dirty="0" err="1" smtClean="0">
                <a:solidFill>
                  <a:srgbClr val="002060"/>
                </a:solidFill>
                <a:latin typeface="Arial" pitchFamily="34" charset="0"/>
                <a:cs typeface="Arial" pitchFamily="34" charset="0"/>
              </a:rPr>
              <a:t>ФГОСов</a:t>
            </a:r>
            <a:r>
              <a:rPr lang="ru-RU" sz="1600" dirty="0" smtClean="0">
                <a:solidFill>
                  <a:srgbClr val="002060"/>
                </a:solidFill>
                <a:latin typeface="Arial" pitchFamily="34" charset="0"/>
                <a:cs typeface="Arial" pitchFamily="34" charset="0"/>
              </a:rPr>
              <a:t>.</a:t>
            </a:r>
          </a:p>
          <a:p>
            <a:pPr algn="just"/>
            <a:r>
              <a:rPr lang="ru-RU" sz="1600" dirty="0" smtClean="0">
                <a:solidFill>
                  <a:srgbClr val="002060"/>
                </a:solidFill>
                <a:latin typeface="Arial" pitchFamily="34" charset="0"/>
                <a:cs typeface="Arial" pitchFamily="34" charset="0"/>
              </a:rPr>
              <a:t>уровня развития познавательной, эмоционально-волевой, коммуникативной сфер, особенностей работоспособности, личностных особенностей обучающихся 4-х классов перед переходе из начальной школы в среднее звено в рамках реализации </a:t>
            </a:r>
            <a:r>
              <a:rPr lang="ru-RU" sz="1600" dirty="0" err="1" smtClean="0">
                <a:solidFill>
                  <a:srgbClr val="002060"/>
                </a:solidFill>
                <a:latin typeface="Arial" pitchFamily="34" charset="0"/>
                <a:cs typeface="Arial" pitchFamily="34" charset="0"/>
              </a:rPr>
              <a:t>ФГОСов</a:t>
            </a:r>
            <a:r>
              <a:rPr lang="ru-RU" sz="1600" dirty="0" smtClean="0">
                <a:solidFill>
                  <a:srgbClr val="002060"/>
                </a:solidFill>
                <a:latin typeface="Arial" pitchFamily="34" charset="0"/>
                <a:cs typeface="Arial" pitchFamily="34" charset="0"/>
              </a:rPr>
              <a:t>.</a:t>
            </a:r>
          </a:p>
          <a:p>
            <a:pPr algn="just"/>
            <a:r>
              <a:rPr lang="ru-RU" sz="1600" dirty="0" smtClean="0">
                <a:solidFill>
                  <a:srgbClr val="002060"/>
                </a:solidFill>
                <a:latin typeface="Arial" pitchFamily="34" charset="0"/>
                <a:cs typeface="Arial" pitchFamily="34" charset="0"/>
              </a:rPr>
              <a:t>процесса адаптации, уровня развития познавательной, эмоционально-волевой, коммуникативной сфер, особенностей работоспособности, личностных особенностей обучающихся 5-х классов при переходе из начальной школы в среднее звено в рамках реализации </a:t>
            </a:r>
            <a:r>
              <a:rPr lang="ru-RU" sz="1600" dirty="0" err="1" smtClean="0">
                <a:solidFill>
                  <a:srgbClr val="002060"/>
                </a:solidFill>
                <a:latin typeface="Arial" pitchFamily="34" charset="0"/>
                <a:cs typeface="Arial" pitchFamily="34" charset="0"/>
              </a:rPr>
              <a:t>ФГОСов</a:t>
            </a:r>
            <a:r>
              <a:rPr lang="ru-RU" sz="1600" dirty="0" smtClean="0">
                <a:solidFill>
                  <a:srgbClr val="002060"/>
                </a:solidFill>
                <a:latin typeface="Arial" pitchFamily="34" charset="0"/>
                <a:cs typeface="Arial" pitchFamily="34" charset="0"/>
              </a:rPr>
              <a:t>.</a:t>
            </a:r>
          </a:p>
          <a:p>
            <a:pPr algn="just"/>
            <a:r>
              <a:rPr lang="ru-RU" sz="1600" dirty="0" smtClean="0">
                <a:solidFill>
                  <a:srgbClr val="002060"/>
                </a:solidFill>
                <a:latin typeface="Arial" pitchFamily="34" charset="0"/>
                <a:cs typeface="Arial" pitchFamily="34" charset="0"/>
              </a:rPr>
              <a:t>познавательной, эмоционально-волевой сфер, навыков социализации, личностных особенностей  обучающихся 7 классов в рамках реализации </a:t>
            </a:r>
            <a:r>
              <a:rPr lang="ru-RU" sz="1600" dirty="0" err="1" smtClean="0">
                <a:solidFill>
                  <a:srgbClr val="002060"/>
                </a:solidFill>
                <a:latin typeface="Arial" pitchFamily="34" charset="0"/>
                <a:cs typeface="Arial" pitchFamily="34" charset="0"/>
              </a:rPr>
              <a:t>ФГОСов</a:t>
            </a:r>
            <a:r>
              <a:rPr lang="ru-RU" sz="1600" dirty="0" smtClean="0">
                <a:solidFill>
                  <a:srgbClr val="002060"/>
                </a:solidFill>
                <a:latin typeface="Arial" pitchFamily="34" charset="0"/>
                <a:cs typeface="Arial" pitchFamily="34" charset="0"/>
              </a:rPr>
              <a:t>.</a:t>
            </a:r>
          </a:p>
          <a:p>
            <a:pPr algn="just"/>
            <a:r>
              <a:rPr lang="ru-RU" sz="1600" dirty="0" smtClean="0">
                <a:solidFill>
                  <a:srgbClr val="002060"/>
                </a:solidFill>
                <a:latin typeface="Arial" pitchFamily="34" charset="0"/>
                <a:cs typeface="Arial" pitchFamily="34" charset="0"/>
              </a:rPr>
              <a:t>личностных особенностей, способов межличностного взаимодействия обучающихся (по запросу).</a:t>
            </a:r>
          </a:p>
          <a:p>
            <a:pPr algn="just"/>
            <a:endParaRPr lang="ru-RU" sz="1600" dirty="0" smtClean="0">
              <a:solidFill>
                <a:srgbClr val="002060"/>
              </a:solidFill>
              <a:latin typeface="Arial" pitchFamily="34" charset="0"/>
              <a:cs typeface="Arial" pitchFamily="34" charset="0"/>
            </a:endParaRPr>
          </a:p>
          <a:p>
            <a:pPr algn="just">
              <a:buNone/>
            </a:pPr>
            <a:r>
              <a:rPr lang="ru-RU" sz="1600" dirty="0" smtClean="0">
                <a:solidFill>
                  <a:srgbClr val="002060"/>
                </a:solidFill>
                <a:latin typeface="Arial" pitchFamily="34" charset="0"/>
                <a:cs typeface="Arial" pitchFamily="34" charset="0"/>
              </a:rPr>
              <a:t>На основании диагностических данных каждого ребенка, администрация лицея, педагоги, классные руководители получают рекомендации по особенностям организации образовательной деятельности в определенном классе, с группой учащихся, с определенным учащимся.</a:t>
            </a:r>
          </a:p>
          <a:p>
            <a:pPr algn="just"/>
            <a:endParaRPr lang="ru-RU" sz="1400" dirty="0">
              <a:solidFill>
                <a:srgbClr val="002060"/>
              </a:solidFill>
              <a:latin typeface="Arial" pitchFamily="34" charset="0"/>
              <a:cs typeface="Arial" pitchFamily="34" charset="0"/>
            </a:endParaRPr>
          </a:p>
        </p:txBody>
      </p:sp>
      <p:sp>
        <p:nvSpPr>
          <p:cNvPr id="12" name="Прямоугольник 11"/>
          <p:cNvSpPr/>
          <p:nvPr/>
        </p:nvSpPr>
        <p:spPr>
          <a:xfrm>
            <a:off x="0" y="98457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Показатели ФГОС: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сохранение и поддержка индивидуальности ребенка </a:t>
            </a:r>
          </a:p>
          <a:p>
            <a:endPar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pSp>
        <p:nvGrpSpPr>
          <p:cNvPr id="4"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560326"/>
            <a:ext cx="9144000" cy="1154162"/>
          </a:xfrm>
          <a:prstGeom prst="rect">
            <a:avLst/>
          </a:prstGeom>
          <a:noFill/>
        </p:spPr>
        <p:txBody>
          <a:bodyPr wrap="square" lIns="91440" tIns="45720" rIns="91440" bIns="45720">
            <a:spAutoFit/>
          </a:bodyPr>
          <a:lstStyle/>
          <a:p>
            <a:pPr lvl="0">
              <a:spcBef>
                <a:spcPct val="0"/>
              </a:spcBef>
              <a:defRPr/>
            </a:pPr>
            <a:r>
              <a:rPr lang="ru-RU" sz="23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Информация </a:t>
            </a:r>
          </a:p>
          <a:p>
            <a:pPr lvl="0">
              <a:spcBef>
                <a:spcPct val="0"/>
              </a:spcBef>
              <a:defRPr/>
            </a:pPr>
            <a:r>
              <a:rPr lang="ru-RU" sz="23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 руководителях</a:t>
            </a:r>
          </a:p>
          <a:p>
            <a:pPr lvl="0">
              <a:spcBef>
                <a:spcPct val="0"/>
              </a:spcBef>
              <a:defRPr/>
            </a:pPr>
            <a:r>
              <a:rPr lang="ru-RU" sz="23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лицея в прошлые годы и настоящее время</a:t>
            </a:r>
            <a:endParaRPr lang="ru-RU" sz="23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04450" name="Picture 2" descr="http://lycey23.ru/images/directora.jpg"/>
          <p:cNvPicPr>
            <a:picLocks noChangeAspect="1" noChangeArrowheads="1"/>
          </p:cNvPicPr>
          <p:nvPr/>
        </p:nvPicPr>
        <p:blipFill>
          <a:blip r:embed="rId5"/>
          <a:srcRect l="2771" t="1746" r="3371" b="3930"/>
          <a:stretch>
            <a:fillRect/>
          </a:stretch>
        </p:blipFill>
        <p:spPr bwMode="auto">
          <a:xfrm>
            <a:off x="4668376" y="2000264"/>
            <a:ext cx="4475624" cy="3857628"/>
          </a:xfrm>
          <a:prstGeom prst="rect">
            <a:avLst/>
          </a:prstGeom>
          <a:noFill/>
        </p:spPr>
      </p:pic>
      <p:sp>
        <p:nvSpPr>
          <p:cNvPr id="25" name="Прямоугольник 24"/>
          <p:cNvSpPr/>
          <p:nvPr/>
        </p:nvSpPr>
        <p:spPr>
          <a:xfrm>
            <a:off x="857240" y="2071678"/>
            <a:ext cx="3357570" cy="307777"/>
          </a:xfrm>
          <a:prstGeom prst="rect">
            <a:avLst/>
          </a:prstGeom>
        </p:spPr>
        <p:txBody>
          <a:bodyPr wrap="square">
            <a:spAutoFit/>
          </a:bodyPr>
          <a:lstStyle/>
          <a:p>
            <a:r>
              <a:rPr lang="ru-RU" sz="1400" b="1" dirty="0" smtClean="0">
                <a:solidFill>
                  <a:srgbClr val="002060"/>
                </a:solidFill>
                <a:latin typeface="Arial" pitchFamily="34" charset="0"/>
                <a:cs typeface="Arial" pitchFamily="34" charset="0"/>
              </a:rPr>
              <a:t>Директора школы №23</a:t>
            </a:r>
            <a:r>
              <a:rPr lang="ru-RU" sz="1400" dirty="0" smtClean="0">
                <a:solidFill>
                  <a:srgbClr val="002060"/>
                </a:solidFill>
                <a:latin typeface="Arial" pitchFamily="34" charset="0"/>
                <a:cs typeface="Arial" pitchFamily="34" charset="0"/>
              </a:rPr>
              <a:t> </a:t>
            </a:r>
          </a:p>
        </p:txBody>
      </p:sp>
      <p:graphicFrame>
        <p:nvGraphicFramePr>
          <p:cNvPr id="28" name="Таблица 27"/>
          <p:cNvGraphicFramePr>
            <a:graphicFrameLocks noGrp="1"/>
          </p:cNvGraphicFramePr>
          <p:nvPr/>
        </p:nvGraphicFramePr>
        <p:xfrm>
          <a:off x="229876" y="2500306"/>
          <a:ext cx="5199380" cy="3108960"/>
        </p:xfrm>
        <a:graphic>
          <a:graphicData uri="http://schemas.openxmlformats.org/drawingml/2006/table">
            <a:tbl>
              <a:tblPr/>
              <a:tblGrid>
                <a:gridCol w="357190"/>
                <a:gridCol w="1428760"/>
                <a:gridCol w="3413430"/>
              </a:tblGrid>
              <a:tr h="0">
                <a:tc>
                  <a:txBody>
                    <a:bodyPr/>
                    <a:lstStyle/>
                    <a:p>
                      <a:pPr algn="just">
                        <a:spcAft>
                          <a:spcPts val="0"/>
                        </a:spcAft>
                      </a:pPr>
                      <a:r>
                        <a:rPr lang="ru-RU" sz="1200" dirty="0">
                          <a:solidFill>
                            <a:srgbClr val="002060"/>
                          </a:solidFill>
                          <a:latin typeface="Arial" pitchFamily="34" charset="0"/>
                          <a:ea typeface="Calibri"/>
                          <a:cs typeface="Arial" pitchFamily="34" charset="0"/>
                        </a:rPr>
                        <a:t>1.</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1934 по 1935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Матвеев Михаил Иванович</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2.</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1935 по 1936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Григорьева Валентина Леонидовна</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3.</a:t>
                      </a:r>
                    </a:p>
                  </a:txBody>
                  <a:tcPr marL="0" marR="0" marT="0" marB="0">
                    <a:lnL>
                      <a:noFill/>
                    </a:lnL>
                    <a:lnR>
                      <a:noFill/>
                    </a:lnR>
                    <a:lnT>
                      <a:noFill/>
                    </a:lnT>
                    <a:lnB>
                      <a:noFill/>
                    </a:lnB>
                  </a:tcPr>
                </a:tc>
                <a:tc>
                  <a:txBody>
                    <a:bodyPr/>
                    <a:lstStyle/>
                    <a:p>
                      <a:pPr algn="just">
                        <a:spcAft>
                          <a:spcPts val="0"/>
                        </a:spcAft>
                      </a:pPr>
                      <a:r>
                        <a:rPr lang="ru-RU" sz="1200" i="1" dirty="0">
                          <a:solidFill>
                            <a:srgbClr val="002060"/>
                          </a:solidFill>
                          <a:latin typeface="Arial" pitchFamily="34" charset="0"/>
                          <a:ea typeface="Calibri"/>
                          <a:cs typeface="Arial" pitchFamily="34" charset="0"/>
                        </a:rPr>
                        <a:t>с 1936 по 1940 г.</a:t>
                      </a:r>
                      <a:r>
                        <a:rPr lang="ru-RU" sz="1200" dirty="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Ларионова Галина Константиновна</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4.</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1940 по н. 50-х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Строкина Галина Григорьевна</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5.</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н. 50-х по к. 50-х</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Давыдов Константин Федотович</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6.</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1957 по 1963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Богач Иван Григорьевич</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7.</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1963 по 1967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dirty="0">
                          <a:solidFill>
                            <a:srgbClr val="002060"/>
                          </a:solidFill>
                          <a:latin typeface="Arial" pitchFamily="34" charset="0"/>
                          <a:ea typeface="Calibri"/>
                          <a:cs typeface="Arial" pitchFamily="34" charset="0"/>
                        </a:rPr>
                        <a:t>Корчагин Петр Гаврилович</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8.</a:t>
                      </a:r>
                    </a:p>
                  </a:txBody>
                  <a:tcPr marL="0" marR="0" marT="0" marB="0">
                    <a:lnL>
                      <a:noFill/>
                    </a:lnL>
                    <a:lnR>
                      <a:noFill/>
                    </a:lnR>
                    <a:lnT>
                      <a:noFill/>
                    </a:lnT>
                    <a:lnB>
                      <a:noFill/>
                    </a:lnB>
                  </a:tcPr>
                </a:tc>
                <a:tc>
                  <a:txBody>
                    <a:bodyPr/>
                    <a:lstStyle/>
                    <a:p>
                      <a:pPr algn="just">
                        <a:spcAft>
                          <a:spcPts val="0"/>
                        </a:spcAft>
                      </a:pPr>
                      <a:r>
                        <a:rPr lang="ru-RU" sz="1200" i="1" dirty="0">
                          <a:solidFill>
                            <a:srgbClr val="002060"/>
                          </a:solidFill>
                          <a:latin typeface="Arial" pitchFamily="34" charset="0"/>
                          <a:ea typeface="Calibri"/>
                          <a:cs typeface="Arial" pitchFamily="34" charset="0"/>
                        </a:rPr>
                        <a:t>1967г</a:t>
                      </a:r>
                      <a:r>
                        <a:rPr lang="ru-RU" sz="1200" dirty="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Бобков Алексей Владимирович</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9.</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1968 по 1971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Вишневский Лев Николаевич</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10.</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1971 по 1972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Захарова Галина Александровна</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11.</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1972 по 1974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Юрьева Лариса Александровна</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12.</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1974 по 1978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dirty="0">
                          <a:solidFill>
                            <a:srgbClr val="002060"/>
                          </a:solidFill>
                          <a:latin typeface="Arial" pitchFamily="34" charset="0"/>
                          <a:ea typeface="Calibri"/>
                          <a:cs typeface="Arial" pitchFamily="34" charset="0"/>
                        </a:rPr>
                        <a:t>Винтер Роберт Карлович </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13.</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1978 по 1980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Большакова Элла Сергеевна</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14.</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1980 по 1982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Водилова Людмила Владимировна </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15.</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1983 по 1984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Красноперова Галина Федоровна</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16.</a:t>
                      </a:r>
                    </a:p>
                  </a:txBody>
                  <a:tcPr marL="0" marR="0" marT="0" marB="0">
                    <a:lnL>
                      <a:noFill/>
                    </a:lnL>
                    <a:lnR>
                      <a:noFill/>
                    </a:lnR>
                    <a:lnT>
                      <a:noFill/>
                    </a:lnT>
                    <a:lnB>
                      <a:noFill/>
                    </a:lnB>
                  </a:tcPr>
                </a:tc>
                <a:tc>
                  <a:txBody>
                    <a:bodyPr/>
                    <a:lstStyle/>
                    <a:p>
                      <a:pPr algn="just">
                        <a:spcAft>
                          <a:spcPts val="0"/>
                        </a:spcAft>
                      </a:pPr>
                      <a:r>
                        <a:rPr lang="ru-RU" sz="1200" i="1">
                          <a:solidFill>
                            <a:srgbClr val="002060"/>
                          </a:solidFill>
                          <a:latin typeface="Arial" pitchFamily="34" charset="0"/>
                          <a:ea typeface="Calibri"/>
                          <a:cs typeface="Arial" pitchFamily="34" charset="0"/>
                        </a:rPr>
                        <a:t>с 1984 по 2008 г.</a:t>
                      </a:r>
                      <a:r>
                        <a:rPr lang="ru-RU" sz="120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a:solidFill>
                            <a:srgbClr val="002060"/>
                          </a:solidFill>
                          <a:latin typeface="Arial" pitchFamily="34" charset="0"/>
                          <a:ea typeface="Calibri"/>
                          <a:cs typeface="Arial" pitchFamily="34" charset="0"/>
                        </a:rPr>
                        <a:t>Шандра Валентина Васильевна</a:t>
                      </a:r>
                    </a:p>
                  </a:txBody>
                  <a:tcPr marL="0" marR="0" marT="0" marB="0">
                    <a:lnL>
                      <a:noFill/>
                    </a:lnL>
                    <a:lnR>
                      <a:noFill/>
                    </a:lnR>
                    <a:lnT>
                      <a:noFill/>
                    </a:lnT>
                    <a:lnB>
                      <a:noFill/>
                    </a:lnB>
                  </a:tcPr>
                </a:tc>
              </a:tr>
              <a:tr h="0">
                <a:tc>
                  <a:txBody>
                    <a:bodyPr/>
                    <a:lstStyle/>
                    <a:p>
                      <a:pPr algn="just">
                        <a:spcAft>
                          <a:spcPts val="0"/>
                        </a:spcAft>
                      </a:pPr>
                      <a:r>
                        <a:rPr lang="ru-RU" sz="1200">
                          <a:solidFill>
                            <a:srgbClr val="002060"/>
                          </a:solidFill>
                          <a:latin typeface="Arial" pitchFamily="34" charset="0"/>
                          <a:ea typeface="Calibri"/>
                          <a:cs typeface="Arial" pitchFamily="34" charset="0"/>
                        </a:rPr>
                        <a:t>17.</a:t>
                      </a:r>
                    </a:p>
                  </a:txBody>
                  <a:tcPr marL="0" marR="0" marT="0" marB="0">
                    <a:lnL>
                      <a:noFill/>
                    </a:lnL>
                    <a:lnR>
                      <a:noFill/>
                    </a:lnR>
                    <a:lnT>
                      <a:noFill/>
                    </a:lnT>
                    <a:lnB>
                      <a:noFill/>
                    </a:lnB>
                  </a:tcPr>
                </a:tc>
                <a:tc>
                  <a:txBody>
                    <a:bodyPr/>
                    <a:lstStyle/>
                    <a:p>
                      <a:pPr algn="just">
                        <a:spcAft>
                          <a:spcPts val="0"/>
                        </a:spcAft>
                      </a:pPr>
                      <a:r>
                        <a:rPr lang="ru-RU" sz="1200" i="1" dirty="0" smtClean="0">
                          <a:solidFill>
                            <a:srgbClr val="002060"/>
                          </a:solidFill>
                          <a:latin typeface="Arial" pitchFamily="34" charset="0"/>
                          <a:ea typeface="Calibri"/>
                          <a:cs typeface="Arial" pitchFamily="34" charset="0"/>
                        </a:rPr>
                        <a:t>С 2008 </a:t>
                      </a:r>
                      <a:r>
                        <a:rPr lang="ru-RU" sz="1200" i="1" dirty="0">
                          <a:solidFill>
                            <a:srgbClr val="002060"/>
                          </a:solidFill>
                          <a:latin typeface="Arial" pitchFamily="34" charset="0"/>
                          <a:ea typeface="Calibri"/>
                          <a:cs typeface="Arial" pitchFamily="34" charset="0"/>
                        </a:rPr>
                        <a:t>по </a:t>
                      </a:r>
                      <a:r>
                        <a:rPr lang="ru-RU" sz="1200" i="1" dirty="0" smtClean="0">
                          <a:solidFill>
                            <a:srgbClr val="002060"/>
                          </a:solidFill>
                          <a:latin typeface="Arial" pitchFamily="34" charset="0"/>
                          <a:ea typeface="Calibri"/>
                          <a:cs typeface="Arial" pitchFamily="34" charset="0"/>
                        </a:rPr>
                        <a:t>н. в.</a:t>
                      </a:r>
                      <a:r>
                        <a:rPr lang="ru-RU" sz="1200" dirty="0">
                          <a:solidFill>
                            <a:srgbClr val="002060"/>
                          </a:solidFill>
                          <a:latin typeface="Arial" pitchFamily="34" charset="0"/>
                          <a:ea typeface="Calibri"/>
                          <a:cs typeface="Arial" pitchFamily="34" charset="0"/>
                        </a:rPr>
                        <a:t> </a:t>
                      </a:r>
                    </a:p>
                  </a:txBody>
                  <a:tcPr marL="0" marR="0" marT="0" marB="0">
                    <a:lnL>
                      <a:noFill/>
                    </a:lnL>
                    <a:lnR>
                      <a:noFill/>
                    </a:lnR>
                    <a:lnT>
                      <a:noFill/>
                    </a:lnT>
                    <a:lnB>
                      <a:noFill/>
                    </a:lnB>
                  </a:tcPr>
                </a:tc>
                <a:tc>
                  <a:txBody>
                    <a:bodyPr/>
                    <a:lstStyle/>
                    <a:p>
                      <a:pPr algn="just">
                        <a:spcAft>
                          <a:spcPts val="0"/>
                        </a:spcAft>
                      </a:pPr>
                      <a:r>
                        <a:rPr lang="ru-RU" sz="1200" dirty="0">
                          <a:solidFill>
                            <a:srgbClr val="002060"/>
                          </a:solidFill>
                          <a:latin typeface="Arial" pitchFamily="34" charset="0"/>
                          <a:ea typeface="Calibri"/>
                          <a:cs typeface="Arial" pitchFamily="34" charset="0"/>
                        </a:rPr>
                        <a:t>Козырева Людмила Владимировна</a:t>
                      </a:r>
                    </a:p>
                  </a:txBody>
                  <a:tcPr marL="0" marR="0" marT="0" marB="0">
                    <a:lnL>
                      <a:noFill/>
                    </a:lnL>
                    <a:lnR>
                      <a:noFill/>
                    </a:lnR>
                    <a:lnT>
                      <a:noFill/>
                    </a:lnT>
                    <a:lnB>
                      <a:noFill/>
                    </a:lnB>
                  </a:tcPr>
                </a:tc>
              </a:tr>
            </a:tbl>
          </a:graphicData>
        </a:graphic>
      </p:graphicFrame>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Прямоугольник 10"/>
          <p:cNvSpPr/>
          <p:nvPr/>
        </p:nvSpPr>
        <p:spPr>
          <a:xfrm>
            <a:off x="0" y="2263967"/>
            <a:ext cx="9144000" cy="307777"/>
          </a:xfrm>
          <a:prstGeom prst="rect">
            <a:avLst/>
          </a:prstGeom>
        </p:spPr>
        <p:txBody>
          <a:bodyPr wrap="square">
            <a:spAutoFit/>
          </a:bodyPr>
          <a:lstStyle/>
          <a:p>
            <a:r>
              <a:rPr lang="ru-RU" sz="1400" dirty="0" smtClean="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p:txBody>
      </p:sp>
      <p:sp>
        <p:nvSpPr>
          <p:cNvPr id="12" name="Прямоугольник 11"/>
          <p:cNvSpPr/>
          <p:nvPr/>
        </p:nvSpPr>
        <p:spPr>
          <a:xfrm>
            <a:off x="0" y="98457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Показатели ФГОС: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сохранение и поддержка индивидуальности ребенка </a:t>
            </a:r>
          </a:p>
          <a:p>
            <a:endPar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4" name="Содержимое 2"/>
          <p:cNvSpPr>
            <a:spLocks noGrp="1"/>
          </p:cNvSpPr>
          <p:nvPr>
            <p:ph idx="1"/>
          </p:nvPr>
        </p:nvSpPr>
        <p:spPr>
          <a:xfrm>
            <a:off x="142844" y="2071678"/>
            <a:ext cx="8929718" cy="5857916"/>
          </a:xfrm>
        </p:spPr>
        <p:txBody>
          <a:bodyPr>
            <a:normAutofit/>
          </a:bodyPr>
          <a:lstStyle/>
          <a:p>
            <a:pPr>
              <a:buNone/>
            </a:pPr>
            <a:r>
              <a:rPr lang="ru-RU" sz="1500" u="sng" dirty="0" smtClean="0">
                <a:solidFill>
                  <a:srgbClr val="002060"/>
                </a:solidFill>
                <a:latin typeface="Arial" pitchFamily="34" charset="0"/>
                <a:cs typeface="Arial" pitchFamily="34" charset="0"/>
              </a:rPr>
              <a:t>Направления внеурочной деятельности</a:t>
            </a:r>
            <a:r>
              <a:rPr lang="ru-RU" sz="1500" dirty="0" smtClean="0">
                <a:solidFill>
                  <a:srgbClr val="002060"/>
                </a:solidFill>
                <a:latin typeface="Arial" pitchFamily="34" charset="0"/>
                <a:cs typeface="Arial" pitchFamily="34" charset="0"/>
              </a:rPr>
              <a:t>:</a:t>
            </a:r>
          </a:p>
          <a:p>
            <a:r>
              <a:rPr lang="ru-RU" sz="1500" dirty="0" smtClean="0">
                <a:solidFill>
                  <a:srgbClr val="002060"/>
                </a:solidFill>
                <a:latin typeface="Arial" pitchFamily="34" charset="0"/>
                <a:cs typeface="Arial" pitchFamily="34" charset="0"/>
              </a:rPr>
              <a:t>Спортивно-оздоровительное;</a:t>
            </a:r>
          </a:p>
          <a:p>
            <a:r>
              <a:rPr lang="ru-RU" sz="1500" dirty="0" smtClean="0">
                <a:solidFill>
                  <a:srgbClr val="002060"/>
                </a:solidFill>
                <a:latin typeface="Arial" pitchFamily="34" charset="0"/>
                <a:cs typeface="Arial" pitchFamily="34" charset="0"/>
              </a:rPr>
              <a:t>Общекультурное;</a:t>
            </a:r>
          </a:p>
          <a:p>
            <a:r>
              <a:rPr lang="ru-RU" sz="1500" dirty="0" smtClean="0">
                <a:solidFill>
                  <a:srgbClr val="002060"/>
                </a:solidFill>
                <a:latin typeface="Arial" pitchFamily="34" charset="0"/>
                <a:cs typeface="Arial" pitchFamily="34" charset="0"/>
              </a:rPr>
              <a:t>Духовно-нравственное;</a:t>
            </a:r>
          </a:p>
          <a:p>
            <a:r>
              <a:rPr lang="ru-RU" sz="1500" dirty="0" err="1" smtClean="0">
                <a:solidFill>
                  <a:srgbClr val="002060"/>
                </a:solidFill>
                <a:latin typeface="Arial" pitchFamily="34" charset="0"/>
                <a:cs typeface="Arial" pitchFamily="34" charset="0"/>
              </a:rPr>
              <a:t>Общеинтеллектуальное</a:t>
            </a:r>
            <a:r>
              <a:rPr lang="ru-RU" sz="1500" dirty="0" smtClean="0">
                <a:solidFill>
                  <a:srgbClr val="002060"/>
                </a:solidFill>
                <a:latin typeface="Arial" pitchFamily="34" charset="0"/>
                <a:cs typeface="Arial" pitchFamily="34" charset="0"/>
              </a:rPr>
              <a:t>;</a:t>
            </a:r>
          </a:p>
          <a:p>
            <a:r>
              <a:rPr lang="ru-RU" sz="1500" dirty="0" smtClean="0">
                <a:solidFill>
                  <a:srgbClr val="002060"/>
                </a:solidFill>
                <a:latin typeface="Arial" pitchFamily="34" charset="0"/>
                <a:cs typeface="Arial" pitchFamily="34" charset="0"/>
              </a:rPr>
              <a:t>Социальное.</a:t>
            </a:r>
          </a:p>
          <a:p>
            <a:pPr>
              <a:buNone/>
            </a:pPr>
            <a:r>
              <a:rPr lang="ru-RU" sz="1500" u="sng" dirty="0" smtClean="0">
                <a:solidFill>
                  <a:srgbClr val="002060"/>
                </a:solidFill>
                <a:latin typeface="Arial" pitchFamily="34" charset="0"/>
                <a:cs typeface="Arial" pitchFamily="34" charset="0"/>
              </a:rPr>
              <a:t>Возможность  принимать участие в</a:t>
            </a:r>
            <a:r>
              <a:rPr lang="ru-RU" sz="1500" dirty="0" smtClean="0">
                <a:solidFill>
                  <a:srgbClr val="002060"/>
                </a:solidFill>
                <a:latin typeface="Arial" pitchFamily="34" charset="0"/>
                <a:cs typeface="Arial" pitchFamily="34" charset="0"/>
              </a:rPr>
              <a:t>:</a:t>
            </a:r>
          </a:p>
          <a:p>
            <a:r>
              <a:rPr lang="ru-RU" sz="1500" dirty="0" smtClean="0">
                <a:solidFill>
                  <a:srgbClr val="002060"/>
                </a:solidFill>
                <a:latin typeface="Arial" pitchFamily="34" charset="0"/>
                <a:cs typeface="Arial" pitchFamily="34" charset="0"/>
              </a:rPr>
              <a:t>Научно-исследовательской деятельности (олимпиады, научно-практические конференции и др.);</a:t>
            </a:r>
          </a:p>
          <a:p>
            <a:r>
              <a:rPr lang="ru-RU" sz="1500" dirty="0" smtClean="0">
                <a:solidFill>
                  <a:srgbClr val="002060"/>
                </a:solidFill>
                <a:latin typeface="Arial" pitchFamily="34" charset="0"/>
                <a:cs typeface="Arial" pitchFamily="34" charset="0"/>
              </a:rPr>
              <a:t>Художественно-эстетической деятельности (участие в работе школьного музея, участие в творческих номерах, концертах лицея, посещение спектаклей, концертов);</a:t>
            </a:r>
          </a:p>
          <a:p>
            <a:r>
              <a:rPr lang="ru-RU" sz="1500" dirty="0" smtClean="0">
                <a:solidFill>
                  <a:srgbClr val="002060"/>
                </a:solidFill>
                <a:latin typeface="Arial" pitchFamily="34" charset="0"/>
                <a:cs typeface="Arial" pitchFamily="34" charset="0"/>
              </a:rPr>
              <a:t>Гражданско-патриотической деятельности (</a:t>
            </a:r>
            <a:r>
              <a:rPr lang="ru-RU" sz="1500" dirty="0" err="1" smtClean="0">
                <a:solidFill>
                  <a:srgbClr val="002060"/>
                </a:solidFill>
                <a:latin typeface="Arial" pitchFamily="34" charset="0"/>
                <a:cs typeface="Arial" pitchFamily="34" charset="0"/>
              </a:rPr>
              <a:t>юноармейский</a:t>
            </a:r>
            <a:r>
              <a:rPr lang="ru-RU" sz="1500" dirty="0" smtClean="0">
                <a:solidFill>
                  <a:srgbClr val="002060"/>
                </a:solidFill>
                <a:latin typeface="Arial" pitchFamily="34" charset="0"/>
                <a:cs typeface="Arial" pitchFamily="34" charset="0"/>
              </a:rPr>
              <a:t> отряд «Витязь», отряд помощников полиции, отряд «Юные пожарные» др.);</a:t>
            </a:r>
          </a:p>
          <a:p>
            <a:r>
              <a:rPr lang="ru-RU" sz="1500" dirty="0" smtClean="0">
                <a:solidFill>
                  <a:srgbClr val="002060"/>
                </a:solidFill>
                <a:latin typeface="Arial" pitchFamily="34" charset="0"/>
                <a:cs typeface="Arial" pitchFamily="34" charset="0"/>
              </a:rPr>
              <a:t>Общественной деятельности (отряд волонтеров пропагандирующий ЗОЖ среди лицеистов и жителей г. Кемерово).</a:t>
            </a:r>
          </a:p>
          <a:p>
            <a:pPr algn="just">
              <a:buNone/>
            </a:pPr>
            <a:r>
              <a:rPr lang="ru-RU" sz="1500" u="sng" dirty="0" smtClean="0">
                <a:solidFill>
                  <a:srgbClr val="002060"/>
                </a:solidFill>
                <a:latin typeface="Arial" pitchFamily="34" charset="0"/>
                <a:cs typeface="Arial" pitchFamily="34" charset="0"/>
              </a:rPr>
              <a:t>Развитие познавательных и профессиональных интересов лицеистов </a:t>
            </a:r>
            <a:r>
              <a:rPr lang="ru-RU" sz="1500" dirty="0" smtClean="0">
                <a:solidFill>
                  <a:srgbClr val="002060"/>
                </a:solidFill>
                <a:latin typeface="Arial" pitchFamily="34" charset="0"/>
                <a:cs typeface="Arial" pitchFamily="34" charset="0"/>
              </a:rPr>
              <a:t>(Центр профессии будущего)</a:t>
            </a:r>
          </a:p>
          <a:p>
            <a:pPr>
              <a:buNone/>
            </a:pPr>
            <a:endParaRPr lang="ru-RU" sz="1500" dirty="0" smtClean="0">
              <a:solidFill>
                <a:srgbClr val="002060"/>
              </a:solidFill>
              <a:latin typeface="Arial" pitchFamily="34" charset="0"/>
              <a:cs typeface="Arial" pitchFamily="34" charset="0"/>
            </a:endParaRPr>
          </a:p>
          <a:p>
            <a:pPr>
              <a:buNone/>
            </a:pPr>
            <a:endParaRPr lang="ru-RU" sz="1500" dirty="0" smtClean="0">
              <a:solidFill>
                <a:srgbClr val="002060"/>
              </a:solidFill>
              <a:latin typeface="Arial" pitchFamily="34" charset="0"/>
              <a:cs typeface="Arial" pitchFamily="34" charset="0"/>
            </a:endParaRPr>
          </a:p>
          <a:p>
            <a:endParaRPr lang="ru-RU" sz="1500" dirty="0" smtClean="0">
              <a:solidFill>
                <a:srgbClr val="002060"/>
              </a:solidFill>
              <a:latin typeface="Arial" pitchFamily="34" charset="0"/>
              <a:cs typeface="Arial" pitchFamily="34" charset="0"/>
            </a:endParaRPr>
          </a:p>
          <a:p>
            <a:endParaRPr lang="ru-RU" sz="1500" dirty="0" smtClean="0">
              <a:solidFill>
                <a:srgbClr val="002060"/>
              </a:solidFill>
              <a:latin typeface="Arial" pitchFamily="34" charset="0"/>
              <a:cs typeface="Arial" pitchFamily="34" charset="0"/>
            </a:endParaRPr>
          </a:p>
          <a:p>
            <a:endParaRPr lang="ru-RU" sz="1500" dirty="0" smtClean="0">
              <a:solidFill>
                <a:srgbClr val="002060"/>
              </a:solidFill>
              <a:latin typeface="Arial" pitchFamily="34" charset="0"/>
              <a:cs typeface="Arial" pitchFamily="34" charset="0"/>
            </a:endParaRPr>
          </a:p>
          <a:p>
            <a:endParaRPr lang="ru-RU" sz="1500" dirty="0">
              <a:solidFill>
                <a:srgbClr val="002060"/>
              </a:solidFill>
              <a:latin typeface="Arial" pitchFamily="34" charset="0"/>
              <a:cs typeface="Arial" pitchFamily="34" charset="0"/>
            </a:endParaRPr>
          </a:p>
        </p:txBody>
      </p:sp>
      <p:sp>
        <p:nvSpPr>
          <p:cNvPr id="15" name="Заголовок 1"/>
          <p:cNvSpPr txBox="1">
            <a:spLocks/>
          </p:cNvSpPr>
          <p:nvPr/>
        </p:nvSpPr>
        <p:spPr>
          <a:xfrm>
            <a:off x="571472" y="1571636"/>
            <a:ext cx="8229600" cy="1000108"/>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0"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rPr>
              <a:t>Образовательная среда, способствующая развитию разных способностей и интересов обучающихся через:</a:t>
            </a:r>
            <a:br>
              <a:rPr kumimoji="0" lang="ru-RU" sz="1600" b="0" i="0" u="none" strike="noStrike" kern="1200" cap="none" spc="0" normalizeH="0" baseline="0" noProof="0" dirty="0" smtClean="0">
                <a:ln>
                  <a:noFill/>
                </a:ln>
                <a:solidFill>
                  <a:srgbClr val="002060"/>
                </a:solidFill>
                <a:effectLst/>
                <a:uLnTx/>
                <a:uFillTx/>
                <a:latin typeface="Arial" pitchFamily="34" charset="0"/>
                <a:ea typeface="+mj-ea"/>
                <a:cs typeface="Arial" pitchFamily="34" charset="0"/>
              </a:rPr>
            </a:br>
            <a:endParaRPr kumimoji="0" lang="ru-RU" sz="1600" b="0" i="0" u="none" strike="noStrike" kern="1200" cap="none" spc="0" normalizeH="0" baseline="0" noProof="0" dirty="0">
              <a:ln>
                <a:noFill/>
              </a:ln>
              <a:solidFill>
                <a:srgbClr val="002060"/>
              </a:solidFill>
              <a:effectLst/>
              <a:uLnTx/>
              <a:uFillTx/>
              <a:latin typeface="Arial" pitchFamily="34" charset="0"/>
              <a:ea typeface="+mj-ea"/>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Прямоугольник 10"/>
          <p:cNvSpPr/>
          <p:nvPr/>
        </p:nvSpPr>
        <p:spPr>
          <a:xfrm>
            <a:off x="0" y="2263967"/>
            <a:ext cx="9144000" cy="307777"/>
          </a:xfrm>
          <a:prstGeom prst="rect">
            <a:avLst/>
          </a:prstGeom>
        </p:spPr>
        <p:txBody>
          <a:bodyPr wrap="square">
            <a:spAutoFit/>
          </a:bodyPr>
          <a:lstStyle/>
          <a:p>
            <a:r>
              <a:rPr lang="ru-RU" sz="1400" dirty="0" smtClean="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p:txBody>
      </p:sp>
      <p:sp>
        <p:nvSpPr>
          <p:cNvPr id="12" name="Прямоугольник 11"/>
          <p:cNvSpPr/>
          <p:nvPr/>
        </p:nvSpPr>
        <p:spPr>
          <a:xfrm>
            <a:off x="0" y="984577"/>
            <a:ext cx="9358346" cy="1015663"/>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Показатели ФГОС: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сохранение и поддержка индивидуальности ребенка </a:t>
            </a:r>
          </a:p>
          <a:p>
            <a:endPar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21" name="Схема 20"/>
          <p:cNvGraphicFramePr/>
          <p:nvPr/>
        </p:nvGraphicFramePr>
        <p:xfrm>
          <a:off x="1858975" y="1857364"/>
          <a:ext cx="7285025" cy="47132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7" descr="Герб"/>
          <p:cNvPicPr>
            <a:picLocks noChangeAspect="1" noChangeArrowheads="1"/>
          </p:cNvPicPr>
          <p:nvPr/>
        </p:nvPicPr>
        <p:blipFill>
          <a:blip r:embed="rId10"/>
          <a:srcRect/>
          <a:stretch>
            <a:fillRect/>
          </a:stretch>
        </p:blipFill>
        <p:spPr bwMode="auto">
          <a:xfrm>
            <a:off x="500034" y="2928934"/>
            <a:ext cx="1985417" cy="2451165"/>
          </a:xfrm>
          <a:prstGeom prst="rect">
            <a:avLst/>
          </a:prstGeom>
          <a:solidFill>
            <a:srgbClr val="000099"/>
          </a:solidFill>
          <a:ln w="9525">
            <a:noFill/>
            <a:miter lim="800000"/>
            <a:headEnd/>
            <a:tailEnd/>
          </a:ln>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857232"/>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и</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результаты деятельности в части взаимодействия с родителями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1" name="Заголовок 1"/>
          <p:cNvSpPr txBox="1">
            <a:spLocks/>
          </p:cNvSpPr>
          <p:nvPr/>
        </p:nvSpPr>
        <p:spPr>
          <a:xfrm>
            <a:off x="500034" y="1500174"/>
            <a:ext cx="8229600" cy="50006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1600" b="1" i="0" u="none" strike="noStrike" kern="1200" normalizeH="0" baseline="0" noProof="0"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rPr>
              <a:t>Взаимодействие лицея с родительской общественностью направленно на:</a:t>
            </a:r>
            <a:endParaRPr kumimoji="0" lang="ru-RU" sz="1600" b="1" i="0" u="none" strike="noStrike" kern="1200" normalizeH="0" baseline="0" noProof="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uLnTx/>
              <a:uFillTx/>
              <a:latin typeface="Arial" pitchFamily="34" charset="0"/>
              <a:ea typeface="+mj-ea"/>
              <a:cs typeface="Arial" pitchFamily="34" charset="0"/>
            </a:endParaRPr>
          </a:p>
        </p:txBody>
      </p:sp>
      <p:sp>
        <p:nvSpPr>
          <p:cNvPr id="12" name="Содержимое 2"/>
          <p:cNvSpPr>
            <a:spLocks noGrp="1"/>
          </p:cNvSpPr>
          <p:nvPr>
            <p:ph idx="1"/>
          </p:nvPr>
        </p:nvSpPr>
        <p:spPr>
          <a:xfrm>
            <a:off x="-32" y="2071678"/>
            <a:ext cx="9501254" cy="4525963"/>
          </a:xfrm>
        </p:spPr>
        <p:txBody>
          <a:bodyPr>
            <a:normAutofit/>
          </a:bodyPr>
          <a:lstStyle/>
          <a:p>
            <a:pPr>
              <a:buNone/>
            </a:pPr>
            <a:r>
              <a:rPr lang="ru-RU" sz="1600" b="1" dirty="0" smtClean="0">
                <a:solidFill>
                  <a:srgbClr val="002060"/>
                </a:solidFill>
                <a:latin typeface="Arial" pitchFamily="34" charset="0"/>
                <a:cs typeface="Arial" pitchFamily="34" charset="0"/>
              </a:rPr>
              <a:t>Формирование и развитие ценности здорового и безопасного образа жизни через:</a:t>
            </a:r>
          </a:p>
          <a:p>
            <a:pPr>
              <a:buNone/>
            </a:pPr>
            <a:r>
              <a:rPr lang="ru-RU" sz="1600" dirty="0" smtClean="0">
                <a:solidFill>
                  <a:srgbClr val="002060"/>
                </a:solidFill>
                <a:latin typeface="Arial" pitchFamily="34" charset="0"/>
                <a:cs typeface="Arial" pitchFamily="34" charset="0"/>
              </a:rPr>
              <a:t>Регулярные освещения вопросов </a:t>
            </a:r>
            <a:r>
              <a:rPr lang="ru-RU" sz="1600" dirty="0" err="1" smtClean="0">
                <a:solidFill>
                  <a:srgbClr val="002060"/>
                </a:solidFill>
                <a:latin typeface="Arial" pitchFamily="34" charset="0"/>
                <a:cs typeface="Arial" pitchFamily="34" charset="0"/>
              </a:rPr>
              <a:t>здоровьесбережения</a:t>
            </a:r>
            <a:r>
              <a:rPr lang="ru-RU" sz="1600" dirty="0" smtClean="0">
                <a:solidFill>
                  <a:srgbClr val="002060"/>
                </a:solidFill>
                <a:latin typeface="Arial" pitchFamily="34" charset="0"/>
                <a:cs typeface="Arial" pitchFamily="34" charset="0"/>
              </a:rPr>
              <a:t> на родительских собраниях, лекториях:</a:t>
            </a:r>
          </a:p>
          <a:p>
            <a:pPr>
              <a:tabLst>
                <a:tab pos="174625" algn="l"/>
              </a:tabLst>
            </a:pPr>
            <a:r>
              <a:rPr lang="ru-RU" sz="1800" dirty="0" smtClean="0">
                <a:solidFill>
                  <a:srgbClr val="002060"/>
                </a:solidFill>
                <a:latin typeface="Arial" pitchFamily="34" charset="0"/>
                <a:cs typeface="Arial" pitchFamily="34" charset="0"/>
              </a:rPr>
              <a:t>«Профилактика нарушения зрения»</a:t>
            </a:r>
          </a:p>
          <a:p>
            <a:pPr>
              <a:tabLst>
                <a:tab pos="174625" algn="l"/>
              </a:tabLst>
            </a:pPr>
            <a:r>
              <a:rPr lang="ru-RU" sz="1800" dirty="0" smtClean="0">
                <a:solidFill>
                  <a:srgbClr val="002060"/>
                </a:solidFill>
                <a:latin typeface="Arial" pitchFamily="34" charset="0"/>
                <a:cs typeface="Arial" pitchFamily="34" charset="0"/>
              </a:rPr>
              <a:t>«Питание учащихся – залог здоровья»</a:t>
            </a:r>
          </a:p>
          <a:p>
            <a:pPr>
              <a:tabLst>
                <a:tab pos="174625" algn="l"/>
              </a:tabLst>
            </a:pPr>
            <a:r>
              <a:rPr lang="ru-RU" sz="1800" dirty="0" smtClean="0">
                <a:solidFill>
                  <a:srgbClr val="002060"/>
                </a:solidFill>
                <a:latin typeface="Arial" pitchFamily="34" charset="0"/>
                <a:cs typeface="Arial" pitchFamily="34" charset="0"/>
              </a:rPr>
              <a:t>«Профилактика заболеваний опорно-двигательного аппарата»</a:t>
            </a:r>
          </a:p>
          <a:p>
            <a:pPr>
              <a:tabLst>
                <a:tab pos="174625" algn="l"/>
              </a:tabLst>
            </a:pPr>
            <a:r>
              <a:rPr lang="ru-RU" sz="1800" dirty="0" smtClean="0">
                <a:solidFill>
                  <a:srgbClr val="002060"/>
                </a:solidFill>
                <a:latin typeface="Arial" pitchFamily="34" charset="0"/>
                <a:cs typeface="Arial" pitchFamily="34" charset="0"/>
              </a:rPr>
              <a:t>«Профилактика простудных заболеваний»</a:t>
            </a:r>
          </a:p>
          <a:p>
            <a:pPr>
              <a:tabLst>
                <a:tab pos="174625" algn="l"/>
              </a:tabLst>
            </a:pPr>
            <a:r>
              <a:rPr lang="ru-RU" sz="1800" dirty="0" smtClean="0">
                <a:solidFill>
                  <a:srgbClr val="002060"/>
                </a:solidFill>
                <a:latin typeface="Arial" pitchFamily="34" charset="0"/>
                <a:cs typeface="Arial" pitchFamily="34" charset="0"/>
              </a:rPr>
              <a:t>«Режим дня школьника»</a:t>
            </a:r>
          </a:p>
          <a:p>
            <a:pPr>
              <a:tabLst>
                <a:tab pos="174625" algn="l"/>
              </a:tabLst>
            </a:pPr>
            <a:r>
              <a:rPr lang="ru-RU" sz="1800" dirty="0" smtClean="0">
                <a:solidFill>
                  <a:srgbClr val="002060"/>
                </a:solidFill>
                <a:latin typeface="Arial" pitchFamily="34" charset="0"/>
                <a:cs typeface="Arial" pitchFamily="34" charset="0"/>
              </a:rPr>
              <a:t>«Профилактика употребления ПАВ»</a:t>
            </a:r>
          </a:p>
          <a:p>
            <a:pPr>
              <a:tabLst>
                <a:tab pos="174625" algn="l"/>
              </a:tabLst>
            </a:pPr>
            <a:r>
              <a:rPr lang="ru-RU" sz="1800" dirty="0" smtClean="0">
                <a:solidFill>
                  <a:srgbClr val="002060"/>
                </a:solidFill>
                <a:latin typeface="Arial" pitchFamily="34" charset="0"/>
                <a:cs typeface="Arial" pitchFamily="34" charset="0"/>
              </a:rPr>
              <a:t>«Профилактика </a:t>
            </a:r>
            <a:r>
              <a:rPr lang="ru-RU" sz="1800" dirty="0" err="1" smtClean="0">
                <a:solidFill>
                  <a:srgbClr val="002060"/>
                </a:solidFill>
                <a:latin typeface="Arial" pitchFamily="34" charset="0"/>
                <a:cs typeface="Arial" pitchFamily="34" charset="0"/>
              </a:rPr>
              <a:t>СПИДинфекции</a:t>
            </a:r>
            <a:r>
              <a:rPr lang="ru-RU" sz="1800" dirty="0" smtClean="0">
                <a:solidFill>
                  <a:srgbClr val="002060"/>
                </a:solidFill>
                <a:latin typeface="Arial" pitchFamily="34" charset="0"/>
                <a:cs typeface="Arial" pitchFamily="34" charset="0"/>
              </a:rPr>
              <a:t>»</a:t>
            </a:r>
          </a:p>
          <a:p>
            <a:pPr>
              <a:tabLst>
                <a:tab pos="174625" algn="l"/>
              </a:tabLst>
            </a:pPr>
            <a:r>
              <a:rPr lang="ru-RU" sz="1800" dirty="0" smtClean="0">
                <a:solidFill>
                  <a:srgbClr val="002060"/>
                </a:solidFill>
                <a:latin typeface="Arial" pitchFamily="34" charset="0"/>
                <a:cs typeface="Arial" pitchFamily="34" charset="0"/>
              </a:rPr>
              <a:t>«Профилактика ранней алкоголизации и вреда курения»</a:t>
            </a:r>
          </a:p>
          <a:p>
            <a:pPr>
              <a:tabLst>
                <a:tab pos="174625" algn="l"/>
              </a:tabLst>
            </a:pPr>
            <a:r>
              <a:rPr lang="ru-RU" sz="1800" dirty="0" smtClean="0">
                <a:solidFill>
                  <a:srgbClr val="002060"/>
                </a:solidFill>
                <a:latin typeface="Arial" pitchFamily="34" charset="0"/>
                <a:cs typeface="Arial" pitchFamily="34" charset="0"/>
              </a:rPr>
              <a:t>«Профилактика социально опасных заболеваний»</a:t>
            </a:r>
          </a:p>
          <a:p>
            <a:endParaRPr lang="ru-RU" sz="1600" dirty="0">
              <a:solidFill>
                <a:srgbClr val="002060"/>
              </a:solidFill>
              <a:latin typeface="Arial" pitchFamily="34" charset="0"/>
              <a:cs typeface="Arial" pitchFamily="34" charset="0"/>
            </a:endParaRPr>
          </a:p>
        </p:txBody>
      </p:sp>
      <p:pic>
        <p:nvPicPr>
          <p:cNvPr id="13" name="Picture 10" descr="DSC02599"/>
          <p:cNvPicPr>
            <a:picLocks noChangeAspect="1" noChangeArrowheads="1"/>
          </p:cNvPicPr>
          <p:nvPr/>
        </p:nvPicPr>
        <p:blipFill>
          <a:blip r:embed="rId5" cstate="print"/>
          <a:srcRect/>
          <a:stretch>
            <a:fillRect/>
          </a:stretch>
        </p:blipFill>
        <p:spPr bwMode="auto">
          <a:xfrm>
            <a:off x="6000760" y="5130331"/>
            <a:ext cx="3071834" cy="1727693"/>
          </a:xfrm>
          <a:prstGeom prst="rect">
            <a:avLst/>
          </a:prstGeom>
          <a:ln>
            <a:noFill/>
          </a:ln>
          <a:effectLst>
            <a:softEdge rad="112500"/>
          </a:effectLst>
        </p:spPr>
      </p:pic>
      <p:pic>
        <p:nvPicPr>
          <p:cNvPr id="17" name="Picture 9" descr="DSC02597"/>
          <p:cNvPicPr>
            <a:picLocks noChangeAspect="1" noChangeArrowheads="1"/>
          </p:cNvPicPr>
          <p:nvPr/>
        </p:nvPicPr>
        <p:blipFill>
          <a:blip r:embed="rId6" cstate="print"/>
          <a:srcRect/>
          <a:stretch>
            <a:fillRect/>
          </a:stretch>
        </p:blipFill>
        <p:spPr bwMode="auto">
          <a:xfrm>
            <a:off x="6500826" y="3643314"/>
            <a:ext cx="2643174" cy="1487439"/>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857232"/>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и</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результаты деятельности в части взаимодействия с родителями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6" name="Прямоугольник 15"/>
          <p:cNvSpPr/>
          <p:nvPr/>
        </p:nvSpPr>
        <p:spPr>
          <a:xfrm>
            <a:off x="357142" y="1643050"/>
            <a:ext cx="8429700" cy="584775"/>
          </a:xfrm>
          <a:prstGeom prst="rect">
            <a:avLst/>
          </a:prstGeom>
        </p:spPr>
        <p:txBody>
          <a:bodyPr wrap="square">
            <a:spAutoFit/>
          </a:bodyPr>
          <a:lstStyle/>
          <a:p>
            <a:pPr algn="ctr" eaLnBrk="0" hangingPunct="0"/>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Участие родителей во </a:t>
            </a:r>
            <a:r>
              <a:rPr lang="ru-RU" sz="16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внутришкольных</a:t>
            </a: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мероприятиях </a:t>
            </a:r>
          </a:p>
          <a:p>
            <a:pPr algn="ctr" eaLnBrk="0" hangingPunct="0"/>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(дни здоровья, семейные спортивные праздники, </a:t>
            </a:r>
            <a:r>
              <a:rPr lang="ru-RU" sz="16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турслеты</a:t>
            </a: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8" name="Picture 4" descr="DSC02289"/>
          <p:cNvPicPr>
            <a:picLocks noChangeAspect="1" noChangeArrowheads="1"/>
          </p:cNvPicPr>
          <p:nvPr/>
        </p:nvPicPr>
        <p:blipFill>
          <a:blip r:embed="rId5" cstate="print"/>
          <a:srcRect/>
          <a:stretch>
            <a:fillRect/>
          </a:stretch>
        </p:blipFill>
        <p:spPr bwMode="auto">
          <a:xfrm>
            <a:off x="285720" y="4566105"/>
            <a:ext cx="4071934" cy="2291895"/>
          </a:xfrm>
          <a:prstGeom prst="rect">
            <a:avLst/>
          </a:prstGeom>
          <a:ln>
            <a:noFill/>
          </a:ln>
          <a:effectLst>
            <a:softEdge rad="112500"/>
          </a:effectLst>
        </p:spPr>
      </p:pic>
      <p:pic>
        <p:nvPicPr>
          <p:cNvPr id="19" name="Picture 4" descr="5"/>
          <p:cNvPicPr>
            <a:picLocks noChangeAspect="1" noChangeArrowheads="1"/>
          </p:cNvPicPr>
          <p:nvPr/>
        </p:nvPicPr>
        <p:blipFill>
          <a:blip r:embed="rId6" cstate="print"/>
          <a:srcRect/>
          <a:stretch>
            <a:fillRect/>
          </a:stretch>
        </p:blipFill>
        <p:spPr bwMode="auto">
          <a:xfrm>
            <a:off x="4500562" y="4771521"/>
            <a:ext cx="3714776" cy="2086479"/>
          </a:xfrm>
          <a:prstGeom prst="rect">
            <a:avLst/>
          </a:prstGeom>
          <a:ln>
            <a:noFill/>
          </a:ln>
          <a:effectLst>
            <a:softEdge rad="112500"/>
          </a:effectLst>
        </p:spPr>
      </p:pic>
      <p:pic>
        <p:nvPicPr>
          <p:cNvPr id="20" name="Picture 7" descr="пдд,питание 053"/>
          <p:cNvPicPr>
            <a:picLocks noChangeAspect="1" noChangeArrowheads="1"/>
          </p:cNvPicPr>
          <p:nvPr/>
        </p:nvPicPr>
        <p:blipFill>
          <a:blip r:embed="rId7" cstate="print"/>
          <a:srcRect/>
          <a:stretch>
            <a:fillRect/>
          </a:stretch>
        </p:blipFill>
        <p:spPr bwMode="auto">
          <a:xfrm>
            <a:off x="214282" y="2214554"/>
            <a:ext cx="3735242" cy="2500330"/>
          </a:xfrm>
          <a:prstGeom prst="rect">
            <a:avLst/>
          </a:prstGeom>
          <a:ln>
            <a:noFill/>
          </a:ln>
          <a:effectLst>
            <a:softEdge rad="112500"/>
          </a:effectLst>
        </p:spPr>
      </p:pic>
      <p:pic>
        <p:nvPicPr>
          <p:cNvPr id="21" name="Picture 12" descr="пдд,питание 075"/>
          <p:cNvPicPr>
            <a:picLocks noChangeAspect="1" noChangeArrowheads="1"/>
          </p:cNvPicPr>
          <p:nvPr/>
        </p:nvPicPr>
        <p:blipFill>
          <a:blip r:embed="rId8" cstate="print"/>
          <a:srcRect/>
          <a:stretch>
            <a:fillRect/>
          </a:stretch>
        </p:blipFill>
        <p:spPr bwMode="auto">
          <a:xfrm>
            <a:off x="5822132" y="3286124"/>
            <a:ext cx="3321868" cy="2214578"/>
          </a:xfrm>
          <a:prstGeom prst="rect">
            <a:avLst/>
          </a:prstGeom>
          <a:ln>
            <a:noFill/>
          </a:ln>
          <a:effectLst>
            <a:softEdge rad="112500"/>
          </a:effectLst>
        </p:spPr>
      </p:pic>
      <p:pic>
        <p:nvPicPr>
          <p:cNvPr id="22" name="Picture 13" descr="пдд,питание 122"/>
          <p:cNvPicPr>
            <a:picLocks noChangeAspect="1" noChangeArrowheads="1"/>
          </p:cNvPicPr>
          <p:nvPr/>
        </p:nvPicPr>
        <p:blipFill>
          <a:blip r:embed="rId9" cstate="print"/>
          <a:srcRect/>
          <a:stretch>
            <a:fillRect/>
          </a:stretch>
        </p:blipFill>
        <p:spPr bwMode="auto">
          <a:xfrm>
            <a:off x="2786050" y="3214686"/>
            <a:ext cx="2898198" cy="1928826"/>
          </a:xfrm>
          <a:prstGeom prst="rect">
            <a:avLst/>
          </a:prstGeom>
          <a:ln>
            <a:noFill/>
          </a:ln>
          <a:effectLst>
            <a:softEdge rad="112500"/>
          </a:effectLst>
        </p:spPr>
      </p:pic>
      <p:pic>
        <p:nvPicPr>
          <p:cNvPr id="23" name="Picture 14" descr="пдд,питание 056"/>
          <p:cNvPicPr>
            <a:picLocks noChangeAspect="1" noChangeArrowheads="1"/>
          </p:cNvPicPr>
          <p:nvPr/>
        </p:nvPicPr>
        <p:blipFill>
          <a:blip r:embed="rId10" cstate="print"/>
          <a:srcRect/>
          <a:stretch>
            <a:fillRect/>
          </a:stretch>
        </p:blipFill>
        <p:spPr bwMode="auto">
          <a:xfrm>
            <a:off x="6572264" y="2214554"/>
            <a:ext cx="2365408" cy="1571636"/>
          </a:xfrm>
          <a:prstGeom prst="rect">
            <a:avLst/>
          </a:prstGeom>
          <a:ln>
            <a:noFill/>
          </a:ln>
          <a:effectLst>
            <a:softEdge rad="112500"/>
          </a:effectLst>
        </p:spPr>
      </p:pic>
      <p:pic>
        <p:nvPicPr>
          <p:cNvPr id="24" name="Picture 15" descr="пдд,питание 063"/>
          <p:cNvPicPr>
            <a:picLocks noChangeAspect="1" noChangeArrowheads="1"/>
          </p:cNvPicPr>
          <p:nvPr/>
        </p:nvPicPr>
        <p:blipFill>
          <a:blip r:embed="rId11" cstate="print"/>
          <a:srcRect/>
          <a:stretch>
            <a:fillRect/>
          </a:stretch>
        </p:blipFill>
        <p:spPr bwMode="auto">
          <a:xfrm>
            <a:off x="4213557" y="2285992"/>
            <a:ext cx="2155673" cy="1428760"/>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857232"/>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и</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результаты деятельности в части взаимодействия с родителями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68610" name="Picture 2" descr="http://lycey23.ru/images/2018-2019-photos/24.11.18_3.JPG"/>
          <p:cNvPicPr>
            <a:picLocks noChangeAspect="1" noChangeArrowheads="1"/>
          </p:cNvPicPr>
          <p:nvPr/>
        </p:nvPicPr>
        <p:blipFill>
          <a:blip r:embed="rId5"/>
          <a:srcRect t="52478"/>
          <a:stretch>
            <a:fillRect/>
          </a:stretch>
        </p:blipFill>
        <p:spPr bwMode="auto">
          <a:xfrm>
            <a:off x="285720" y="2500306"/>
            <a:ext cx="4214810" cy="2209032"/>
          </a:xfrm>
          <a:prstGeom prst="rect">
            <a:avLst/>
          </a:prstGeom>
          <a:ln>
            <a:noFill/>
          </a:ln>
          <a:effectLst>
            <a:softEdge rad="112500"/>
          </a:effectLst>
        </p:spPr>
      </p:pic>
      <p:pic>
        <p:nvPicPr>
          <p:cNvPr id="68612" name="Picture 4" descr="http://lycey23.ru/images/2016-2017-photos/24.12.16_2.JPG"/>
          <p:cNvPicPr>
            <a:picLocks noChangeAspect="1" noChangeArrowheads="1"/>
          </p:cNvPicPr>
          <p:nvPr/>
        </p:nvPicPr>
        <p:blipFill>
          <a:blip r:embed="rId6"/>
          <a:srcRect/>
          <a:stretch>
            <a:fillRect/>
          </a:stretch>
        </p:blipFill>
        <p:spPr bwMode="auto">
          <a:xfrm>
            <a:off x="642910" y="4643446"/>
            <a:ext cx="3643306" cy="2049360"/>
          </a:xfrm>
          <a:prstGeom prst="rect">
            <a:avLst/>
          </a:prstGeom>
          <a:ln>
            <a:noFill/>
          </a:ln>
          <a:effectLst>
            <a:softEdge rad="112500"/>
          </a:effectLst>
        </p:spPr>
      </p:pic>
      <p:pic>
        <p:nvPicPr>
          <p:cNvPr id="68614" name="Picture 6" descr="http://lycey23.ru/images/stranichki/2016-17stranichku/3a/minon.jpg"/>
          <p:cNvPicPr>
            <a:picLocks noChangeAspect="1" noChangeArrowheads="1"/>
          </p:cNvPicPr>
          <p:nvPr/>
        </p:nvPicPr>
        <p:blipFill>
          <a:blip r:embed="rId7"/>
          <a:srcRect/>
          <a:stretch>
            <a:fillRect/>
          </a:stretch>
        </p:blipFill>
        <p:spPr bwMode="auto">
          <a:xfrm>
            <a:off x="4411231" y="2786058"/>
            <a:ext cx="4732769" cy="3786214"/>
          </a:xfrm>
          <a:prstGeom prst="rect">
            <a:avLst/>
          </a:prstGeom>
          <a:ln>
            <a:noFill/>
          </a:ln>
          <a:effectLst>
            <a:softEdge rad="112500"/>
          </a:effectLst>
        </p:spPr>
      </p:pic>
      <p:sp>
        <p:nvSpPr>
          <p:cNvPr id="13" name="Прямоугольник 12"/>
          <p:cNvSpPr/>
          <p:nvPr/>
        </p:nvSpPr>
        <p:spPr>
          <a:xfrm>
            <a:off x="357142" y="1643050"/>
            <a:ext cx="8429700" cy="584775"/>
          </a:xfrm>
          <a:prstGeom prst="rect">
            <a:avLst/>
          </a:prstGeom>
        </p:spPr>
        <p:txBody>
          <a:bodyPr wrap="square">
            <a:spAutoFit/>
          </a:bodyPr>
          <a:lstStyle/>
          <a:p>
            <a:pPr algn="ctr" eaLnBrk="0" hangingPunct="0"/>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Участие родителей во </a:t>
            </a:r>
            <a:r>
              <a:rPr lang="ru-RU" sz="16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внутришкольных</a:t>
            </a: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мероприятиях </a:t>
            </a:r>
          </a:p>
          <a:p>
            <a:pPr algn="ctr" eaLnBrk="0" hangingPunct="0"/>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(«День матери», «Неделя добра», «Новогодняя сказка в лицее»)</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857232"/>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и</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результаты деятельности в части взаимодействия с родителями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3" name="Picture 7" descr="C:\Documents and Settings\Преподаватель\Рабочий стол\Конкурс по благоустройству\лето стс\лето стс\DSC01164.JPG"/>
          <p:cNvPicPr>
            <a:picLocks noGrp="1" noChangeAspect="1" noChangeArrowheads="1"/>
          </p:cNvPicPr>
          <p:nvPr>
            <p:ph sz="half" idx="4294967295"/>
          </p:nvPr>
        </p:nvPicPr>
        <p:blipFill>
          <a:blip r:embed="rId5" cstate="print"/>
          <a:srcRect/>
          <a:stretch>
            <a:fillRect/>
          </a:stretch>
        </p:blipFill>
        <p:spPr>
          <a:xfrm>
            <a:off x="0" y="2285992"/>
            <a:ext cx="3357586" cy="2597378"/>
          </a:xfrm>
          <a:prstGeom prst="rect">
            <a:avLst/>
          </a:prstGeom>
          <a:ln>
            <a:noFill/>
          </a:ln>
          <a:effectLst>
            <a:softEdge rad="112500"/>
          </a:effectLst>
        </p:spPr>
      </p:pic>
      <p:pic>
        <p:nvPicPr>
          <p:cNvPr id="15" name="Picture 7" descr="C:\Documents and Settings\Преподаватель\Рабочий стол\DSC02497.JPG"/>
          <p:cNvPicPr>
            <a:picLocks noGrp="1" noChangeAspect="1" noChangeArrowheads="1"/>
          </p:cNvPicPr>
          <p:nvPr>
            <p:ph sz="half" idx="4294967295"/>
          </p:nvPr>
        </p:nvPicPr>
        <p:blipFill>
          <a:blip r:embed="rId6" cstate="print"/>
          <a:srcRect/>
          <a:stretch>
            <a:fillRect/>
          </a:stretch>
        </p:blipFill>
        <p:spPr>
          <a:xfrm>
            <a:off x="3428992" y="2285992"/>
            <a:ext cx="3567138" cy="2581408"/>
          </a:xfrm>
          <a:prstGeom prst="rect">
            <a:avLst/>
          </a:prstGeom>
          <a:ln>
            <a:noFill/>
          </a:ln>
          <a:effectLst>
            <a:softEdge rad="112500"/>
          </a:effectLst>
        </p:spPr>
      </p:pic>
      <p:pic>
        <p:nvPicPr>
          <p:cNvPr id="17" name="Picture 8" descr="C:\завуч\Документы\Мои рисунки\2009-08-18, Изображение\Изображение 007.jpg"/>
          <p:cNvPicPr>
            <a:picLocks noGrp="1" noChangeAspect="1" noChangeArrowheads="1"/>
          </p:cNvPicPr>
          <p:nvPr>
            <p:ph sz="quarter" idx="4294967295"/>
          </p:nvPr>
        </p:nvPicPr>
        <p:blipFill>
          <a:blip r:embed="rId7"/>
          <a:srcRect/>
          <a:stretch>
            <a:fillRect/>
          </a:stretch>
        </p:blipFill>
        <p:spPr>
          <a:xfrm>
            <a:off x="357158" y="4443412"/>
            <a:ext cx="3736975" cy="2414588"/>
          </a:xfrm>
          <a:prstGeom prst="rect">
            <a:avLst/>
          </a:prstGeom>
          <a:ln>
            <a:noFill/>
          </a:ln>
          <a:effectLst>
            <a:softEdge rad="112500"/>
          </a:effectLst>
        </p:spPr>
      </p:pic>
      <p:pic>
        <p:nvPicPr>
          <p:cNvPr id="18" name="Picture 2" descr="C:\Documents and Settings\Преподаватель\Рабочий стол\ОТЧЁТпо благоустройству\последние фото\DSC02506.JPG"/>
          <p:cNvPicPr>
            <a:picLocks noChangeAspect="1" noChangeArrowheads="1"/>
          </p:cNvPicPr>
          <p:nvPr/>
        </p:nvPicPr>
        <p:blipFill>
          <a:blip r:embed="rId8"/>
          <a:srcRect/>
          <a:stretch>
            <a:fillRect/>
          </a:stretch>
        </p:blipFill>
        <p:spPr bwMode="auto">
          <a:xfrm>
            <a:off x="6872288" y="2643182"/>
            <a:ext cx="2271712" cy="4038600"/>
          </a:xfrm>
          <a:prstGeom prst="rect">
            <a:avLst/>
          </a:prstGeom>
          <a:ln>
            <a:noFill/>
          </a:ln>
          <a:effectLst>
            <a:softEdge rad="112500"/>
          </a:effectLst>
        </p:spPr>
      </p:pic>
      <p:pic>
        <p:nvPicPr>
          <p:cNvPr id="19" name="Picture 2" descr="C:\Documents and Settings\Преподаватель\Рабочий стол\2009-08-17\IMG_8505.jpg"/>
          <p:cNvPicPr>
            <a:picLocks noChangeAspect="1" noChangeArrowheads="1"/>
          </p:cNvPicPr>
          <p:nvPr/>
        </p:nvPicPr>
        <p:blipFill>
          <a:blip r:embed="rId9" cstate="print"/>
          <a:srcRect/>
          <a:stretch>
            <a:fillRect/>
          </a:stretch>
        </p:blipFill>
        <p:spPr bwMode="auto">
          <a:xfrm>
            <a:off x="4071934" y="4786322"/>
            <a:ext cx="2786082" cy="2000264"/>
          </a:xfrm>
          <a:prstGeom prst="rect">
            <a:avLst/>
          </a:prstGeom>
          <a:ln>
            <a:noFill/>
          </a:ln>
          <a:effectLst>
            <a:softEdge rad="112500"/>
          </a:effectLst>
        </p:spPr>
      </p:pic>
      <p:sp>
        <p:nvSpPr>
          <p:cNvPr id="20" name="Прямоугольник 19"/>
          <p:cNvSpPr/>
          <p:nvPr/>
        </p:nvSpPr>
        <p:spPr>
          <a:xfrm>
            <a:off x="357142" y="1643050"/>
            <a:ext cx="8429700" cy="584775"/>
          </a:xfrm>
          <a:prstGeom prst="rect">
            <a:avLst/>
          </a:prstGeom>
        </p:spPr>
        <p:txBody>
          <a:bodyPr wrap="square">
            <a:spAutoFit/>
          </a:bodyPr>
          <a:lstStyle/>
          <a:p>
            <a:pPr algn="ctr" eaLnBrk="0" hangingPunct="0"/>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Участие родителей во </a:t>
            </a:r>
            <a:r>
              <a:rPr lang="ru-RU" sz="1600" b="1" dirty="0" err="1"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внутришкольных</a:t>
            </a: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мероприятиях </a:t>
            </a:r>
          </a:p>
          <a:p>
            <a:pPr algn="ctr" eaLnBrk="0" hangingPunct="0"/>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(Благоустройство пришкольного участка)</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857232"/>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и</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результаты деятельности в части взаимодействия с родителями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28" name="Прямоугольник 27"/>
          <p:cNvSpPr/>
          <p:nvPr/>
        </p:nvSpPr>
        <p:spPr>
          <a:xfrm>
            <a:off x="928662" y="1571612"/>
            <a:ext cx="7572396" cy="338554"/>
          </a:xfrm>
          <a:prstGeom prst="rect">
            <a:avLst/>
          </a:prstGeom>
        </p:spPr>
        <p:txBody>
          <a:bodyPr wrap="square">
            <a:spAutoFit/>
          </a:bodyPr>
          <a:lstStyle/>
          <a:p>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Информирование родителей по различным вопросам через сайт лицея </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73730" name="Picture 2"/>
          <p:cNvPicPr>
            <a:picLocks noChangeAspect="1" noChangeArrowheads="1"/>
          </p:cNvPicPr>
          <p:nvPr/>
        </p:nvPicPr>
        <p:blipFill>
          <a:blip r:embed="rId5"/>
          <a:srcRect l="4492" t="30037" r="15330" b="9179"/>
          <a:stretch>
            <a:fillRect/>
          </a:stretch>
        </p:blipFill>
        <p:spPr bwMode="auto">
          <a:xfrm>
            <a:off x="0" y="2214554"/>
            <a:ext cx="9218275" cy="3929090"/>
          </a:xfrm>
          <a:prstGeom prst="rect">
            <a:avLst/>
          </a:prstGeom>
          <a:noFill/>
          <a:ln w="9525">
            <a:noFill/>
            <a:miter lim="800000"/>
            <a:headEnd/>
            <a:tailEnd/>
          </a:ln>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Прямоугольник 21"/>
          <p:cNvSpPr/>
          <p:nvPr/>
        </p:nvSpPr>
        <p:spPr>
          <a:xfrm>
            <a:off x="142844" y="1643050"/>
            <a:ext cx="9286940" cy="338554"/>
          </a:xfrm>
          <a:prstGeom prst="rect">
            <a:avLst/>
          </a:prstGeom>
        </p:spPr>
        <p:txBody>
          <a:bodyPr wrap="square">
            <a:spAutoFit/>
          </a:bodyPr>
          <a:lstStyle/>
          <a:p>
            <a:pPr algn="ctr">
              <a:defRPr/>
            </a:pP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Удовлетворенность родителей качеством образовательных результатов</a:t>
            </a:r>
          </a:p>
        </p:txBody>
      </p:sp>
      <p:graphicFrame>
        <p:nvGraphicFramePr>
          <p:cNvPr id="11" name="Таблица 10"/>
          <p:cNvGraphicFramePr>
            <a:graphicFrameLocks noGrp="1"/>
          </p:cNvGraphicFramePr>
          <p:nvPr/>
        </p:nvGraphicFramePr>
        <p:xfrm>
          <a:off x="71438" y="2071678"/>
          <a:ext cx="8929718" cy="4599816"/>
        </p:xfrm>
        <a:graphic>
          <a:graphicData uri="http://schemas.openxmlformats.org/drawingml/2006/table">
            <a:tbl>
              <a:tblPr>
                <a:tableStyleId>{3C2FFA5D-87B4-456A-9821-1D502468CF0F}</a:tableStyleId>
              </a:tblPr>
              <a:tblGrid>
                <a:gridCol w="428628"/>
                <a:gridCol w="2643174"/>
                <a:gridCol w="785818"/>
                <a:gridCol w="928694"/>
                <a:gridCol w="1000132"/>
                <a:gridCol w="1143008"/>
                <a:gridCol w="1285884"/>
                <a:gridCol w="714380"/>
              </a:tblGrid>
              <a:tr h="428628">
                <a:tc gridSpan="8">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200" kern="1200" dirty="0" smtClean="0">
                          <a:latin typeface="Arial" pitchFamily="34" charset="0"/>
                          <a:cs typeface="Arial" pitchFamily="34" charset="0"/>
                        </a:rPr>
                        <a:t>Рейтинг образовательных организаций по результатам исследования удовлетворенности потребителей качеством образования в г. Кемерово (2018 год)</a:t>
                      </a:r>
                      <a:endParaRPr lang="ru-RU" sz="1200" dirty="0">
                        <a:latin typeface="Arial" pitchFamily="34" charset="0"/>
                        <a:ea typeface="Times New Roman"/>
                        <a:cs typeface="Arial" pitchFamily="34" charset="0"/>
                      </a:endParaRPr>
                    </a:p>
                  </a:txBody>
                  <a:tcPr marL="65412" marR="65412"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93105">
                <a:tc rowSpan="2">
                  <a:txBody>
                    <a:bodyPr/>
                    <a:lstStyle/>
                    <a:p>
                      <a:pPr algn="ctr">
                        <a:lnSpc>
                          <a:spcPct val="115000"/>
                        </a:lnSpc>
                        <a:spcAft>
                          <a:spcPts val="0"/>
                        </a:spcAft>
                      </a:pPr>
                      <a:r>
                        <a:rPr lang="ru-RU" sz="1000">
                          <a:latin typeface="Arial" pitchFamily="34" charset="0"/>
                          <a:cs typeface="Arial" pitchFamily="34" charset="0"/>
                        </a:rPr>
                        <a:t>№ п/п</a:t>
                      </a:r>
                      <a:endParaRPr lang="ru-RU" sz="1000">
                        <a:latin typeface="Arial" pitchFamily="34" charset="0"/>
                        <a:ea typeface="Times New Roman"/>
                        <a:cs typeface="Arial" pitchFamily="34" charset="0"/>
                      </a:endParaRPr>
                    </a:p>
                  </a:txBody>
                  <a:tcPr marL="65412" marR="65412" marT="0" marB="0" anchor="ctr"/>
                </a:tc>
                <a:tc rowSpan="2">
                  <a:txBody>
                    <a:bodyPr/>
                    <a:lstStyle/>
                    <a:p>
                      <a:pPr algn="ctr">
                        <a:lnSpc>
                          <a:spcPct val="115000"/>
                        </a:lnSpc>
                        <a:spcAft>
                          <a:spcPts val="0"/>
                        </a:spcAft>
                      </a:pPr>
                      <a:r>
                        <a:rPr lang="ru-RU" sz="1000" dirty="0">
                          <a:latin typeface="Arial" pitchFamily="34" charset="0"/>
                          <a:cs typeface="Arial" pitchFamily="34" charset="0"/>
                        </a:rPr>
                        <a:t>Наименование ОО</a:t>
                      </a:r>
                      <a:endParaRPr lang="ru-RU" sz="1000" dirty="0">
                        <a:latin typeface="Arial" pitchFamily="34" charset="0"/>
                        <a:ea typeface="Times New Roman"/>
                        <a:cs typeface="Arial" pitchFamily="34" charset="0"/>
                      </a:endParaRPr>
                    </a:p>
                  </a:txBody>
                  <a:tcPr marL="65412" marR="65412" marT="0" marB="0" anchor="ctr"/>
                </a:tc>
                <a:tc rowSpan="2">
                  <a:txBody>
                    <a:bodyPr/>
                    <a:lstStyle/>
                    <a:p>
                      <a:pPr algn="ctr">
                        <a:lnSpc>
                          <a:spcPct val="115000"/>
                        </a:lnSpc>
                        <a:spcAft>
                          <a:spcPts val="0"/>
                        </a:spcAft>
                      </a:pPr>
                      <a:r>
                        <a:rPr lang="ru-RU" sz="1000" dirty="0">
                          <a:latin typeface="Arial" pitchFamily="34" charset="0"/>
                          <a:cs typeface="Arial" pitchFamily="34" charset="0"/>
                        </a:rPr>
                        <a:t>Кол-во по АИС, чел.</a:t>
                      </a:r>
                      <a:endParaRPr lang="ru-RU" sz="1000" dirty="0">
                        <a:latin typeface="Arial" pitchFamily="34" charset="0"/>
                        <a:ea typeface="Times New Roman"/>
                        <a:cs typeface="Arial" pitchFamily="34" charset="0"/>
                      </a:endParaRPr>
                    </a:p>
                  </a:txBody>
                  <a:tcPr marL="65412" marR="65412" marT="0" marB="0" anchor="ctr"/>
                </a:tc>
                <a:tc rowSpan="2">
                  <a:txBody>
                    <a:bodyPr/>
                    <a:lstStyle/>
                    <a:p>
                      <a:pPr algn="ctr">
                        <a:lnSpc>
                          <a:spcPct val="115000"/>
                        </a:lnSpc>
                        <a:spcAft>
                          <a:spcPts val="0"/>
                        </a:spcAft>
                      </a:pPr>
                      <a:r>
                        <a:rPr lang="ru-RU" sz="1000" dirty="0">
                          <a:latin typeface="Arial" pitchFamily="34" charset="0"/>
                          <a:cs typeface="Arial" pitchFamily="34" charset="0"/>
                        </a:rPr>
                        <a:t>Кол-во по выборке</a:t>
                      </a:r>
                      <a:endParaRPr lang="ru-RU" sz="1000" dirty="0">
                        <a:latin typeface="Arial" pitchFamily="34" charset="0"/>
                        <a:ea typeface="Times New Roman"/>
                        <a:cs typeface="Arial" pitchFamily="34" charset="0"/>
                      </a:endParaRPr>
                    </a:p>
                  </a:txBody>
                  <a:tcPr marL="65412" marR="65412" marT="0" marB="0" anchor="ctr"/>
                </a:tc>
                <a:tc gridSpan="2">
                  <a:txBody>
                    <a:bodyPr/>
                    <a:lstStyle/>
                    <a:p>
                      <a:pPr algn="ctr">
                        <a:lnSpc>
                          <a:spcPct val="115000"/>
                        </a:lnSpc>
                        <a:spcAft>
                          <a:spcPts val="0"/>
                        </a:spcAft>
                      </a:pPr>
                      <a:r>
                        <a:rPr lang="ru-RU" sz="1000" dirty="0">
                          <a:latin typeface="Arial" pitchFamily="34" charset="0"/>
                          <a:cs typeface="Arial" pitchFamily="34" charset="0"/>
                        </a:rPr>
                        <a:t>Кол-во опрошенных</a:t>
                      </a:r>
                      <a:endParaRPr lang="ru-RU" sz="1000" dirty="0">
                        <a:latin typeface="Arial" pitchFamily="34" charset="0"/>
                        <a:ea typeface="Times New Roman"/>
                        <a:cs typeface="Arial" pitchFamily="34" charset="0"/>
                      </a:endParaRPr>
                    </a:p>
                  </a:txBody>
                  <a:tcPr marL="65412" marR="65412" marT="0" marB="0" anchor="ctr"/>
                </a:tc>
                <a:tc hMerge="1">
                  <a:txBody>
                    <a:bodyPr/>
                    <a:lstStyle/>
                    <a:p>
                      <a:endParaRPr lang="ru-RU"/>
                    </a:p>
                  </a:txBody>
                  <a:tcPr/>
                </a:tc>
                <a:tc rowSpan="2">
                  <a:txBody>
                    <a:bodyPr/>
                    <a:lstStyle/>
                    <a:p>
                      <a:pPr algn="ctr">
                        <a:lnSpc>
                          <a:spcPct val="115000"/>
                        </a:lnSpc>
                        <a:spcAft>
                          <a:spcPts val="0"/>
                        </a:spcAft>
                      </a:pPr>
                      <a:r>
                        <a:rPr lang="ru-RU" sz="1000" dirty="0">
                          <a:latin typeface="Arial" pitchFamily="34" charset="0"/>
                          <a:cs typeface="Arial" pitchFamily="34" charset="0"/>
                        </a:rPr>
                        <a:t>% удовлетворенности</a:t>
                      </a:r>
                      <a:endParaRPr lang="ru-RU" sz="1000" dirty="0">
                        <a:latin typeface="Arial" pitchFamily="34" charset="0"/>
                        <a:ea typeface="Times New Roman"/>
                        <a:cs typeface="Arial" pitchFamily="34" charset="0"/>
                      </a:endParaRPr>
                    </a:p>
                  </a:txBody>
                  <a:tcPr marL="65412" marR="65412" marT="0" marB="0" anchor="ctr"/>
                </a:tc>
                <a:tc rowSpan="2">
                  <a:txBody>
                    <a:bodyPr/>
                    <a:lstStyle/>
                    <a:p>
                      <a:pPr algn="ctr">
                        <a:lnSpc>
                          <a:spcPct val="115000"/>
                        </a:lnSpc>
                        <a:spcAft>
                          <a:spcPts val="0"/>
                        </a:spcAft>
                      </a:pPr>
                      <a:r>
                        <a:rPr lang="ru-RU" sz="1000" dirty="0">
                          <a:latin typeface="Arial" pitchFamily="34" charset="0"/>
                          <a:cs typeface="Arial" pitchFamily="34" charset="0"/>
                        </a:rPr>
                        <a:t>Рейтинг</a:t>
                      </a:r>
                      <a:endParaRPr lang="ru-RU" sz="1000" dirty="0">
                        <a:latin typeface="Arial" pitchFamily="34" charset="0"/>
                        <a:ea typeface="Times New Roman"/>
                        <a:cs typeface="Arial" pitchFamily="34" charset="0"/>
                      </a:endParaRPr>
                    </a:p>
                  </a:txBody>
                  <a:tcPr marL="65412" marR="65412" marT="0" marB="0" anchor="ctr"/>
                </a:tc>
              </a:tr>
              <a:tr h="28965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000">
                          <a:latin typeface="Arial" pitchFamily="34" charset="0"/>
                          <a:cs typeface="Arial" pitchFamily="34" charset="0"/>
                        </a:rPr>
                        <a:t>чел.</a:t>
                      </a:r>
                      <a:endParaRPr lang="ru-RU" sz="10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000" dirty="0">
                          <a:latin typeface="Arial" pitchFamily="34" charset="0"/>
                          <a:cs typeface="Arial" pitchFamily="34" charset="0"/>
                        </a:rPr>
                        <a:t>% от выборки</a:t>
                      </a:r>
                      <a:endParaRPr lang="ru-RU" sz="1000" dirty="0">
                        <a:latin typeface="Arial" pitchFamily="34" charset="0"/>
                        <a:ea typeface="Times New Roman"/>
                        <a:cs typeface="Arial" pitchFamily="34" charset="0"/>
                      </a:endParaRPr>
                    </a:p>
                  </a:txBody>
                  <a:tcPr marL="65412" marR="65412" marT="0" marB="0" anchor="ctr"/>
                </a:tc>
                <a:tc vMerge="1">
                  <a:txBody>
                    <a:bodyPr/>
                    <a:lstStyle/>
                    <a:p>
                      <a:endParaRPr lang="ru-RU"/>
                    </a:p>
                  </a:txBody>
                  <a:tcPr/>
                </a:tc>
                <a:tc vMerge="1">
                  <a:txBody>
                    <a:bodyPr/>
                    <a:lstStyle/>
                    <a:p>
                      <a:endParaRPr lang="ru-RU"/>
                    </a:p>
                  </a:txBody>
                  <a:tcPr/>
                </a:tc>
              </a:tr>
              <a:tr h="96552">
                <a:tc gridSpan="8">
                  <a:txBody>
                    <a:bodyPr/>
                    <a:lstStyle/>
                    <a:p>
                      <a:pPr algn="ctr">
                        <a:lnSpc>
                          <a:spcPct val="115000"/>
                        </a:lnSpc>
                        <a:spcAft>
                          <a:spcPts val="0"/>
                        </a:spcAft>
                      </a:pPr>
                      <a:r>
                        <a:rPr lang="ru-RU" sz="1200" dirty="0">
                          <a:latin typeface="Arial" pitchFamily="34" charset="0"/>
                          <a:cs typeface="Arial" pitchFamily="34" charset="0"/>
                        </a:rPr>
                        <a:t>Общее образование (всего 75 общеобразовательных организаций)</a:t>
                      </a:r>
                      <a:endParaRPr lang="ru-RU" sz="1200" dirty="0">
                        <a:latin typeface="Arial" pitchFamily="34" charset="0"/>
                        <a:ea typeface="Times New Roman"/>
                        <a:cs typeface="Arial" pitchFamily="34" charset="0"/>
                      </a:endParaRPr>
                    </a:p>
                  </a:txBody>
                  <a:tcPr marL="65412" marR="65412"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6552">
                <a:tc>
                  <a:txBody>
                    <a:bodyPr/>
                    <a:lstStyle/>
                    <a:p>
                      <a:pPr marL="342900" lvl="0" indent="-342900" algn="ctr">
                        <a:lnSpc>
                          <a:spcPct val="115000"/>
                        </a:lnSpc>
                        <a:spcAft>
                          <a:spcPts val="0"/>
                        </a:spcAft>
                        <a:buFont typeface="+mj-lt"/>
                        <a:buNone/>
                      </a:pPr>
                      <a:r>
                        <a:rPr lang="ru-RU" sz="1400" dirty="0" smtClean="0">
                          <a:solidFill>
                            <a:srgbClr val="000000"/>
                          </a:solidFill>
                          <a:latin typeface="Arial" pitchFamily="34" charset="0"/>
                          <a:ea typeface="Times New Roman"/>
                          <a:cs typeface="Arial" pitchFamily="34" charset="0"/>
                        </a:rPr>
                        <a:t>1</a:t>
                      </a:r>
                      <a:endParaRPr lang="ru-RU" sz="1400" dirty="0">
                        <a:solidFill>
                          <a:srgbClr val="000000"/>
                        </a:solidFill>
                        <a:latin typeface="Arial" pitchFamily="34" charset="0"/>
                        <a:ea typeface="Times New Roman"/>
                        <a:cs typeface="Arial" pitchFamily="34" charset="0"/>
                      </a:endParaRPr>
                    </a:p>
                  </a:txBody>
                  <a:tcPr marL="65412" marR="65412" marT="0" marB="0" anchor="ctr"/>
                </a:tc>
                <a:tc>
                  <a:txBody>
                    <a:bodyPr/>
                    <a:lstStyle/>
                    <a:p>
                      <a:pPr>
                        <a:lnSpc>
                          <a:spcPct val="115000"/>
                        </a:lnSpc>
                        <a:spcAft>
                          <a:spcPts val="0"/>
                        </a:spcAft>
                      </a:pPr>
                      <a:r>
                        <a:rPr lang="ru-RU" sz="1400">
                          <a:latin typeface="Arial" pitchFamily="34" charset="0"/>
                          <a:cs typeface="Arial" pitchFamily="34" charset="0"/>
                        </a:rPr>
                        <a:t>МБОУ «СОШ № 12»</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dirty="0">
                          <a:latin typeface="Arial" pitchFamily="34" charset="0"/>
                          <a:cs typeface="Arial" pitchFamily="34" charset="0"/>
                        </a:rPr>
                        <a:t>469</a:t>
                      </a:r>
                      <a:endParaRPr lang="ru-RU" sz="1400" dirty="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dirty="0">
                          <a:latin typeface="Arial" pitchFamily="34" charset="0"/>
                          <a:cs typeface="Arial" pitchFamily="34" charset="0"/>
                        </a:rPr>
                        <a:t>329</a:t>
                      </a:r>
                      <a:endParaRPr lang="ru-RU" sz="1400" dirty="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dirty="0">
                          <a:latin typeface="Arial" pitchFamily="34" charset="0"/>
                          <a:cs typeface="Arial" pitchFamily="34" charset="0"/>
                        </a:rPr>
                        <a:t>329</a:t>
                      </a:r>
                      <a:endParaRPr lang="ru-RU" sz="1400" dirty="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dirty="0">
                          <a:latin typeface="Arial" pitchFamily="34" charset="0"/>
                          <a:cs typeface="Arial" pitchFamily="34" charset="0"/>
                        </a:rPr>
                        <a:t>100</a:t>
                      </a:r>
                      <a:endParaRPr lang="ru-RU" sz="1400" dirty="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dirty="0">
                          <a:latin typeface="Arial" pitchFamily="34" charset="0"/>
                          <a:cs typeface="Arial" pitchFamily="34" charset="0"/>
                        </a:rPr>
                        <a:t>99,97</a:t>
                      </a:r>
                      <a:endParaRPr lang="ru-RU" sz="1400" dirty="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dirty="0">
                          <a:latin typeface="Arial" pitchFamily="34" charset="0"/>
                          <a:cs typeface="Arial" pitchFamily="34" charset="0"/>
                        </a:rPr>
                        <a:t>1</a:t>
                      </a:r>
                      <a:endParaRPr lang="ru-RU" sz="1400" dirty="0">
                        <a:latin typeface="Arial" pitchFamily="34" charset="0"/>
                        <a:ea typeface="Times New Roman"/>
                        <a:cs typeface="Arial" pitchFamily="34" charset="0"/>
                      </a:endParaRPr>
                    </a:p>
                  </a:txBody>
                  <a:tcPr marL="65412" marR="65412" marT="0" marB="0" anchor="ctr"/>
                </a:tc>
              </a:tr>
              <a:tr h="96552">
                <a:tc>
                  <a:txBody>
                    <a:bodyPr/>
                    <a:lstStyle/>
                    <a:p>
                      <a:pPr marL="342900" lvl="0" indent="-342900" algn="ctr">
                        <a:lnSpc>
                          <a:spcPct val="115000"/>
                        </a:lnSpc>
                        <a:spcAft>
                          <a:spcPts val="0"/>
                        </a:spcAft>
                        <a:buFont typeface="+mj-lt"/>
                        <a:buNone/>
                      </a:pPr>
                      <a:r>
                        <a:rPr lang="ru-RU" sz="1400" dirty="0" smtClean="0">
                          <a:solidFill>
                            <a:srgbClr val="000000"/>
                          </a:solidFill>
                          <a:latin typeface="Arial" pitchFamily="34" charset="0"/>
                          <a:ea typeface="Times New Roman"/>
                          <a:cs typeface="Arial" pitchFamily="34" charset="0"/>
                        </a:rPr>
                        <a:t>2</a:t>
                      </a:r>
                      <a:endParaRPr lang="ru-RU" sz="1400" dirty="0">
                        <a:solidFill>
                          <a:srgbClr val="000000"/>
                        </a:solidFill>
                        <a:latin typeface="Arial" pitchFamily="34" charset="0"/>
                        <a:ea typeface="Times New Roman"/>
                        <a:cs typeface="Arial" pitchFamily="34" charset="0"/>
                      </a:endParaRPr>
                    </a:p>
                  </a:txBody>
                  <a:tcPr marL="65412" marR="65412" marT="0" marB="0" anchor="ctr"/>
                </a:tc>
                <a:tc>
                  <a:txBody>
                    <a:bodyPr/>
                    <a:lstStyle/>
                    <a:p>
                      <a:pPr>
                        <a:lnSpc>
                          <a:spcPct val="115000"/>
                        </a:lnSpc>
                        <a:spcAft>
                          <a:spcPts val="0"/>
                        </a:spcAft>
                      </a:pPr>
                      <a:r>
                        <a:rPr lang="ru-RU" sz="1400">
                          <a:latin typeface="Arial" pitchFamily="34" charset="0"/>
                          <a:cs typeface="Arial" pitchFamily="34" charset="0"/>
                        </a:rPr>
                        <a:t>МБОУ «Гимназия № 21»</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839</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dirty="0">
                          <a:latin typeface="Arial" pitchFamily="34" charset="0"/>
                          <a:cs typeface="Arial" pitchFamily="34" charset="0"/>
                        </a:rPr>
                        <a:t>100</a:t>
                      </a:r>
                      <a:endParaRPr lang="ru-RU" sz="1400" dirty="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dirty="0">
                          <a:latin typeface="Arial" pitchFamily="34" charset="0"/>
                          <a:cs typeface="Arial" pitchFamily="34" charset="0"/>
                        </a:rPr>
                        <a:t>99,87</a:t>
                      </a:r>
                      <a:endParaRPr lang="ru-RU" sz="1400" dirty="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2</a:t>
                      </a:r>
                      <a:endParaRPr lang="ru-RU" sz="1400">
                        <a:latin typeface="Arial" pitchFamily="34" charset="0"/>
                        <a:ea typeface="Times New Roman"/>
                        <a:cs typeface="Arial" pitchFamily="34" charset="0"/>
                      </a:endParaRPr>
                    </a:p>
                  </a:txBody>
                  <a:tcPr marL="65412" marR="65412" marT="0" marB="0" anchor="ctr"/>
                </a:tc>
              </a:tr>
              <a:tr h="96552">
                <a:tc>
                  <a:txBody>
                    <a:bodyPr/>
                    <a:lstStyle/>
                    <a:p>
                      <a:pPr marL="342900" lvl="0" indent="-342900" algn="ctr">
                        <a:lnSpc>
                          <a:spcPct val="115000"/>
                        </a:lnSpc>
                        <a:spcAft>
                          <a:spcPts val="0"/>
                        </a:spcAft>
                        <a:buFont typeface="+mj-lt"/>
                        <a:buNone/>
                      </a:pPr>
                      <a:r>
                        <a:rPr lang="ru-RU" sz="1400" dirty="0" smtClean="0">
                          <a:solidFill>
                            <a:srgbClr val="000000"/>
                          </a:solidFill>
                          <a:latin typeface="Arial" pitchFamily="34" charset="0"/>
                          <a:ea typeface="Times New Roman"/>
                          <a:cs typeface="Arial" pitchFamily="34" charset="0"/>
                        </a:rPr>
                        <a:t>3</a:t>
                      </a:r>
                      <a:endParaRPr lang="ru-RU" sz="1400" dirty="0">
                        <a:solidFill>
                          <a:srgbClr val="000000"/>
                        </a:solidFill>
                        <a:latin typeface="Arial" pitchFamily="34" charset="0"/>
                        <a:ea typeface="Times New Roman"/>
                        <a:cs typeface="Arial" pitchFamily="34" charset="0"/>
                      </a:endParaRPr>
                    </a:p>
                  </a:txBody>
                  <a:tcPr marL="65412" marR="65412" marT="0" marB="0" anchor="ctr"/>
                </a:tc>
                <a:tc>
                  <a:txBody>
                    <a:bodyPr/>
                    <a:lstStyle/>
                    <a:p>
                      <a:pPr>
                        <a:lnSpc>
                          <a:spcPct val="115000"/>
                        </a:lnSpc>
                        <a:spcAft>
                          <a:spcPts val="0"/>
                        </a:spcAft>
                      </a:pPr>
                      <a:r>
                        <a:rPr lang="ru-RU" sz="1400">
                          <a:latin typeface="Arial" pitchFamily="34" charset="0"/>
                          <a:cs typeface="Arial" pitchFamily="34" charset="0"/>
                        </a:rPr>
                        <a:t>МАОУ «Гимназия № 42»</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857</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100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99,85</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a:t>
                      </a:r>
                      <a:endParaRPr lang="ru-RU" sz="1400">
                        <a:latin typeface="Arial" pitchFamily="34" charset="0"/>
                        <a:ea typeface="Times New Roman"/>
                        <a:cs typeface="Arial" pitchFamily="34" charset="0"/>
                      </a:endParaRPr>
                    </a:p>
                  </a:txBody>
                  <a:tcPr marL="65412" marR="65412" marT="0" marB="0" anchor="ctr"/>
                </a:tc>
              </a:tr>
              <a:tr h="289657">
                <a:tc>
                  <a:txBody>
                    <a:bodyPr/>
                    <a:lstStyle/>
                    <a:p>
                      <a:pPr marL="342900" lvl="0" indent="-342900" algn="ctr">
                        <a:lnSpc>
                          <a:spcPct val="115000"/>
                        </a:lnSpc>
                        <a:spcAft>
                          <a:spcPts val="0"/>
                        </a:spcAft>
                        <a:buFont typeface="+mj-lt"/>
                        <a:buNone/>
                      </a:pPr>
                      <a:r>
                        <a:rPr lang="ru-RU" sz="1400" dirty="0" smtClean="0">
                          <a:solidFill>
                            <a:srgbClr val="000000"/>
                          </a:solidFill>
                          <a:latin typeface="Arial" pitchFamily="34" charset="0"/>
                          <a:ea typeface="Times New Roman"/>
                          <a:cs typeface="Arial" pitchFamily="34" charset="0"/>
                        </a:rPr>
                        <a:t>4</a:t>
                      </a:r>
                      <a:endParaRPr lang="ru-RU" sz="1400" dirty="0">
                        <a:solidFill>
                          <a:srgbClr val="000000"/>
                        </a:solidFill>
                        <a:latin typeface="Arial" pitchFamily="34" charset="0"/>
                        <a:ea typeface="Times New Roman"/>
                        <a:cs typeface="Arial" pitchFamily="34" charset="0"/>
                      </a:endParaRPr>
                    </a:p>
                  </a:txBody>
                  <a:tcPr marL="65412" marR="65412" marT="0" marB="0" anchor="ctr"/>
                </a:tc>
                <a:tc>
                  <a:txBody>
                    <a:bodyPr/>
                    <a:lstStyle/>
                    <a:p>
                      <a:pPr>
                        <a:lnSpc>
                          <a:spcPct val="115000"/>
                        </a:lnSpc>
                        <a:spcAft>
                          <a:spcPts val="0"/>
                        </a:spcAft>
                      </a:pPr>
                      <a:r>
                        <a:rPr lang="ru-RU" sz="1400">
                          <a:latin typeface="Arial" pitchFamily="34" charset="0"/>
                          <a:cs typeface="Arial" pitchFamily="34" charset="0"/>
                        </a:rPr>
                        <a:t>МАОУ «Средняя общеобразовательная школа № 14»</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100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99,79</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4</a:t>
                      </a:r>
                      <a:endParaRPr lang="ru-RU" sz="1400">
                        <a:latin typeface="Arial" pitchFamily="34" charset="0"/>
                        <a:ea typeface="Times New Roman"/>
                        <a:cs typeface="Arial" pitchFamily="34" charset="0"/>
                      </a:endParaRPr>
                    </a:p>
                  </a:txBody>
                  <a:tcPr marL="65412" marR="65412" marT="0" marB="0" anchor="ctr"/>
                </a:tc>
              </a:tr>
              <a:tr h="96552">
                <a:tc>
                  <a:txBody>
                    <a:bodyPr/>
                    <a:lstStyle/>
                    <a:p>
                      <a:pPr marL="342900" lvl="0" indent="-342900" algn="ctr">
                        <a:lnSpc>
                          <a:spcPct val="115000"/>
                        </a:lnSpc>
                        <a:spcAft>
                          <a:spcPts val="0"/>
                        </a:spcAft>
                        <a:buFont typeface="+mj-lt"/>
                        <a:buNone/>
                      </a:pPr>
                      <a:r>
                        <a:rPr lang="ru-RU" sz="1400" dirty="0" smtClean="0">
                          <a:solidFill>
                            <a:srgbClr val="000000"/>
                          </a:solidFill>
                          <a:latin typeface="Arial" pitchFamily="34" charset="0"/>
                          <a:ea typeface="Times New Roman"/>
                          <a:cs typeface="Arial" pitchFamily="34" charset="0"/>
                        </a:rPr>
                        <a:t>5</a:t>
                      </a:r>
                      <a:endParaRPr lang="ru-RU" sz="1400" dirty="0">
                        <a:solidFill>
                          <a:srgbClr val="000000"/>
                        </a:solidFill>
                        <a:latin typeface="Arial" pitchFamily="34" charset="0"/>
                        <a:ea typeface="Times New Roman"/>
                        <a:cs typeface="Arial" pitchFamily="34" charset="0"/>
                      </a:endParaRPr>
                    </a:p>
                  </a:txBody>
                  <a:tcPr marL="65412" marR="65412" marT="0" marB="0" anchor="ctr"/>
                </a:tc>
                <a:tc>
                  <a:txBody>
                    <a:bodyPr/>
                    <a:lstStyle/>
                    <a:p>
                      <a:pPr>
                        <a:lnSpc>
                          <a:spcPct val="115000"/>
                        </a:lnSpc>
                        <a:spcAft>
                          <a:spcPts val="0"/>
                        </a:spcAft>
                      </a:pPr>
                      <a:r>
                        <a:rPr lang="ru-RU" sz="1400">
                          <a:latin typeface="Arial" pitchFamily="34" charset="0"/>
                          <a:cs typeface="Arial" pitchFamily="34" charset="0"/>
                        </a:rPr>
                        <a:t>МБОУ «СОШ № 58»</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946</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100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99,47</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5</a:t>
                      </a:r>
                      <a:endParaRPr lang="ru-RU" sz="1400">
                        <a:latin typeface="Arial" pitchFamily="34" charset="0"/>
                        <a:ea typeface="Times New Roman"/>
                        <a:cs typeface="Arial" pitchFamily="34" charset="0"/>
                      </a:endParaRPr>
                    </a:p>
                  </a:txBody>
                  <a:tcPr marL="65412" marR="65412" marT="0" marB="0" anchor="ctr"/>
                </a:tc>
              </a:tr>
              <a:tr h="96552">
                <a:tc>
                  <a:txBody>
                    <a:bodyPr/>
                    <a:lstStyle/>
                    <a:p>
                      <a:pPr marL="342900" lvl="0" indent="-342900" algn="ctr">
                        <a:lnSpc>
                          <a:spcPct val="115000"/>
                        </a:lnSpc>
                        <a:spcAft>
                          <a:spcPts val="0"/>
                        </a:spcAft>
                        <a:buFont typeface="+mj-lt"/>
                        <a:buNone/>
                      </a:pPr>
                      <a:r>
                        <a:rPr lang="ru-RU" sz="1400" dirty="0" smtClean="0">
                          <a:solidFill>
                            <a:srgbClr val="000000"/>
                          </a:solidFill>
                          <a:latin typeface="Arial" pitchFamily="34" charset="0"/>
                          <a:ea typeface="Times New Roman"/>
                          <a:cs typeface="Arial" pitchFamily="34" charset="0"/>
                        </a:rPr>
                        <a:t>6</a:t>
                      </a:r>
                      <a:endParaRPr lang="ru-RU" sz="1400" dirty="0">
                        <a:solidFill>
                          <a:srgbClr val="000000"/>
                        </a:solidFill>
                        <a:latin typeface="Arial" pitchFamily="34" charset="0"/>
                        <a:ea typeface="Times New Roman"/>
                        <a:cs typeface="Arial" pitchFamily="34" charset="0"/>
                      </a:endParaRPr>
                    </a:p>
                  </a:txBody>
                  <a:tcPr marL="65412" marR="65412" marT="0" marB="0" anchor="ctr"/>
                </a:tc>
                <a:tc>
                  <a:txBody>
                    <a:bodyPr/>
                    <a:lstStyle/>
                    <a:p>
                      <a:pPr>
                        <a:lnSpc>
                          <a:spcPct val="115000"/>
                        </a:lnSpc>
                        <a:spcAft>
                          <a:spcPts val="0"/>
                        </a:spcAft>
                      </a:pPr>
                      <a:r>
                        <a:rPr lang="ru-RU" sz="1400">
                          <a:latin typeface="Arial" pitchFamily="34" charset="0"/>
                          <a:cs typeface="Arial" pitchFamily="34" charset="0"/>
                        </a:rPr>
                        <a:t>МБОУ «СОШ № 35»</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675</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100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99,30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6</a:t>
                      </a:r>
                      <a:endParaRPr lang="ru-RU" sz="1400">
                        <a:latin typeface="Arial" pitchFamily="34" charset="0"/>
                        <a:ea typeface="Times New Roman"/>
                        <a:cs typeface="Arial" pitchFamily="34" charset="0"/>
                      </a:endParaRPr>
                    </a:p>
                  </a:txBody>
                  <a:tcPr marL="65412" marR="65412" marT="0" marB="0" anchor="ctr"/>
                </a:tc>
              </a:tr>
              <a:tr h="193105">
                <a:tc>
                  <a:txBody>
                    <a:bodyPr/>
                    <a:lstStyle/>
                    <a:p>
                      <a:pPr marL="342900" lvl="0" indent="-342900" algn="ctr">
                        <a:lnSpc>
                          <a:spcPct val="115000"/>
                        </a:lnSpc>
                        <a:spcAft>
                          <a:spcPts val="0"/>
                        </a:spcAft>
                        <a:buFont typeface="+mj-lt"/>
                        <a:buNone/>
                      </a:pPr>
                      <a:r>
                        <a:rPr lang="ru-RU" sz="1400" dirty="0" smtClean="0">
                          <a:solidFill>
                            <a:srgbClr val="000000"/>
                          </a:solidFill>
                          <a:latin typeface="Arial" pitchFamily="34" charset="0"/>
                          <a:ea typeface="Times New Roman"/>
                          <a:cs typeface="Arial" pitchFamily="34" charset="0"/>
                        </a:rPr>
                        <a:t>7</a:t>
                      </a:r>
                      <a:endParaRPr lang="ru-RU" sz="1400" dirty="0">
                        <a:solidFill>
                          <a:srgbClr val="000000"/>
                        </a:solidFill>
                        <a:latin typeface="Arial" pitchFamily="34" charset="0"/>
                        <a:ea typeface="Times New Roman"/>
                        <a:cs typeface="Arial" pitchFamily="34" charset="0"/>
                      </a:endParaRPr>
                    </a:p>
                  </a:txBody>
                  <a:tcPr marL="65412" marR="65412" marT="0" marB="0" anchor="ctr"/>
                </a:tc>
                <a:tc>
                  <a:txBody>
                    <a:bodyPr/>
                    <a:lstStyle/>
                    <a:p>
                      <a:pPr>
                        <a:lnSpc>
                          <a:spcPct val="115000"/>
                        </a:lnSpc>
                        <a:spcAft>
                          <a:spcPts val="0"/>
                        </a:spcAft>
                      </a:pPr>
                      <a:r>
                        <a:rPr lang="ru-RU" sz="1400" dirty="0">
                          <a:latin typeface="Arial" pitchFamily="34" charset="0"/>
                          <a:cs typeface="Arial" pitchFamily="34" charset="0"/>
                        </a:rPr>
                        <a:t>МАОУ «Школа-интернат </a:t>
                      </a:r>
                      <a:r>
                        <a:rPr lang="ru-RU" sz="1400" dirty="0" smtClean="0">
                          <a:latin typeface="Arial" pitchFamily="34" charset="0"/>
                          <a:cs typeface="Arial" pitchFamily="34" charset="0"/>
                        </a:rPr>
                        <a:t>30</a:t>
                      </a:r>
                      <a:r>
                        <a:rPr lang="ru-RU" sz="1400" dirty="0">
                          <a:latin typeface="Arial" pitchFamily="34" charset="0"/>
                          <a:cs typeface="Arial" pitchFamily="34" charset="0"/>
                        </a:rPr>
                        <a:t>»</a:t>
                      </a:r>
                      <a:endParaRPr lang="ru-RU" sz="1400" dirty="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136</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130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130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100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99,23</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7</a:t>
                      </a:r>
                      <a:endParaRPr lang="ru-RU" sz="1400">
                        <a:latin typeface="Arial" pitchFamily="34" charset="0"/>
                        <a:ea typeface="Times New Roman"/>
                        <a:cs typeface="Arial" pitchFamily="34" charset="0"/>
                      </a:endParaRPr>
                    </a:p>
                  </a:txBody>
                  <a:tcPr marL="65412" marR="65412" marT="0" marB="0" anchor="ctr"/>
                </a:tc>
              </a:tr>
              <a:tr h="96552">
                <a:tc>
                  <a:txBody>
                    <a:bodyPr/>
                    <a:lstStyle/>
                    <a:p>
                      <a:pPr marL="342900" lvl="0" indent="-342900" algn="ctr">
                        <a:lnSpc>
                          <a:spcPct val="115000"/>
                        </a:lnSpc>
                        <a:spcAft>
                          <a:spcPts val="0"/>
                        </a:spcAft>
                        <a:buFont typeface="+mj-lt"/>
                        <a:buNone/>
                      </a:pPr>
                      <a:r>
                        <a:rPr lang="ru-RU" sz="1400" dirty="0" smtClean="0">
                          <a:solidFill>
                            <a:srgbClr val="000000"/>
                          </a:solidFill>
                          <a:highlight>
                            <a:srgbClr val="FFFF00"/>
                          </a:highlight>
                          <a:latin typeface="Arial" pitchFamily="34" charset="0"/>
                          <a:ea typeface="Times New Roman"/>
                          <a:cs typeface="Arial" pitchFamily="34" charset="0"/>
                        </a:rPr>
                        <a:t>8</a:t>
                      </a:r>
                      <a:endParaRPr lang="ru-RU" sz="1400" dirty="0">
                        <a:solidFill>
                          <a:srgbClr val="000000"/>
                        </a:solidFill>
                        <a:highlight>
                          <a:srgbClr val="FFFF00"/>
                        </a:highlight>
                        <a:latin typeface="Arial" pitchFamily="34" charset="0"/>
                        <a:ea typeface="Times New Roman"/>
                        <a:cs typeface="Arial" pitchFamily="34" charset="0"/>
                      </a:endParaRPr>
                    </a:p>
                  </a:txBody>
                  <a:tcPr marL="65412" marR="65412" marT="0" marB="0" anchor="ctr"/>
                </a:tc>
                <a:tc>
                  <a:txBody>
                    <a:bodyPr/>
                    <a:lstStyle/>
                    <a:p>
                      <a:pPr>
                        <a:lnSpc>
                          <a:spcPct val="115000"/>
                        </a:lnSpc>
                        <a:spcAft>
                          <a:spcPts val="0"/>
                        </a:spcAft>
                      </a:pPr>
                      <a:r>
                        <a:rPr lang="ru-RU" sz="1400">
                          <a:highlight>
                            <a:srgbClr val="FFFF00"/>
                          </a:highlight>
                          <a:latin typeface="Arial" pitchFamily="34" charset="0"/>
                          <a:cs typeface="Arial" pitchFamily="34" charset="0"/>
                        </a:rPr>
                        <a:t>МБОУ «Лицей № 23»</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highlight>
                            <a:srgbClr val="FFFF00"/>
                          </a:highlight>
                          <a:latin typeface="Arial" pitchFamily="34" charset="0"/>
                          <a:cs typeface="Arial" pitchFamily="34" charset="0"/>
                        </a:rPr>
                        <a:t>669</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highlight>
                            <a:srgbClr val="FFFF00"/>
                          </a:highlight>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highlight>
                            <a:srgbClr val="FFFF00"/>
                          </a:highlight>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highlight>
                            <a:srgbClr val="FFFF00"/>
                          </a:highlight>
                          <a:latin typeface="Arial" pitchFamily="34" charset="0"/>
                          <a:cs typeface="Arial" pitchFamily="34" charset="0"/>
                        </a:rPr>
                        <a:t>100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highlight>
                            <a:srgbClr val="FFFF00"/>
                          </a:highlight>
                          <a:latin typeface="Arial" pitchFamily="34" charset="0"/>
                          <a:cs typeface="Arial" pitchFamily="34" charset="0"/>
                        </a:rPr>
                        <a:t>98,35</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highlight>
                            <a:srgbClr val="FFFF00"/>
                          </a:highlight>
                          <a:latin typeface="Arial" pitchFamily="34" charset="0"/>
                          <a:cs typeface="Arial" pitchFamily="34" charset="0"/>
                        </a:rPr>
                        <a:t>8</a:t>
                      </a:r>
                      <a:endParaRPr lang="ru-RU" sz="1400">
                        <a:latin typeface="Arial" pitchFamily="34" charset="0"/>
                        <a:ea typeface="Times New Roman"/>
                        <a:cs typeface="Arial" pitchFamily="34" charset="0"/>
                      </a:endParaRPr>
                    </a:p>
                  </a:txBody>
                  <a:tcPr marL="65412" marR="65412" marT="0" marB="0" anchor="ctr"/>
                </a:tc>
              </a:tr>
              <a:tr h="96552">
                <a:tc>
                  <a:txBody>
                    <a:bodyPr/>
                    <a:lstStyle/>
                    <a:p>
                      <a:pPr marL="342900" lvl="0" indent="-342900" algn="ctr">
                        <a:lnSpc>
                          <a:spcPct val="115000"/>
                        </a:lnSpc>
                        <a:spcAft>
                          <a:spcPts val="0"/>
                        </a:spcAft>
                        <a:buFont typeface="+mj-lt"/>
                        <a:buNone/>
                      </a:pPr>
                      <a:r>
                        <a:rPr lang="ru-RU" sz="1400" dirty="0" smtClean="0">
                          <a:solidFill>
                            <a:srgbClr val="000000"/>
                          </a:solidFill>
                          <a:latin typeface="Arial" pitchFamily="34" charset="0"/>
                          <a:ea typeface="Times New Roman"/>
                          <a:cs typeface="Arial" pitchFamily="34" charset="0"/>
                        </a:rPr>
                        <a:t>9</a:t>
                      </a:r>
                      <a:endParaRPr lang="ru-RU" sz="1400" dirty="0">
                        <a:solidFill>
                          <a:srgbClr val="000000"/>
                        </a:solidFill>
                        <a:latin typeface="Arial" pitchFamily="34" charset="0"/>
                        <a:ea typeface="Times New Roman"/>
                        <a:cs typeface="Arial" pitchFamily="34" charset="0"/>
                      </a:endParaRPr>
                    </a:p>
                  </a:txBody>
                  <a:tcPr marL="65412" marR="65412" marT="0" marB="0" anchor="ctr"/>
                </a:tc>
                <a:tc>
                  <a:txBody>
                    <a:bodyPr/>
                    <a:lstStyle/>
                    <a:p>
                      <a:pPr>
                        <a:lnSpc>
                          <a:spcPct val="115000"/>
                        </a:lnSpc>
                        <a:spcAft>
                          <a:spcPts val="0"/>
                        </a:spcAft>
                      </a:pPr>
                      <a:r>
                        <a:rPr lang="ru-RU" sz="1400">
                          <a:latin typeface="Arial" pitchFamily="34" charset="0"/>
                          <a:cs typeface="Arial" pitchFamily="34" charset="0"/>
                        </a:rPr>
                        <a:t>МБОУ «Гимназия № 1»</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1122</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100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98,28</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9</a:t>
                      </a:r>
                      <a:endParaRPr lang="ru-RU" sz="1400">
                        <a:latin typeface="Arial" pitchFamily="34" charset="0"/>
                        <a:ea typeface="Times New Roman"/>
                        <a:cs typeface="Arial" pitchFamily="34" charset="0"/>
                      </a:endParaRPr>
                    </a:p>
                  </a:txBody>
                  <a:tcPr marL="65412" marR="65412" marT="0" marB="0" anchor="ctr"/>
                </a:tc>
              </a:tr>
              <a:tr h="289657">
                <a:tc>
                  <a:txBody>
                    <a:bodyPr/>
                    <a:lstStyle/>
                    <a:p>
                      <a:pPr marL="342900" lvl="0" indent="-342900" algn="ctr">
                        <a:lnSpc>
                          <a:spcPct val="115000"/>
                        </a:lnSpc>
                        <a:spcAft>
                          <a:spcPts val="0"/>
                        </a:spcAft>
                        <a:buFont typeface="+mj-lt"/>
                        <a:buNone/>
                      </a:pPr>
                      <a:r>
                        <a:rPr lang="ru-RU" sz="1400" dirty="0" smtClean="0">
                          <a:solidFill>
                            <a:srgbClr val="000000"/>
                          </a:solidFill>
                          <a:latin typeface="Arial" pitchFamily="34" charset="0"/>
                          <a:ea typeface="Times New Roman"/>
                          <a:cs typeface="Arial" pitchFamily="34" charset="0"/>
                        </a:rPr>
                        <a:t>10</a:t>
                      </a:r>
                      <a:endParaRPr lang="ru-RU" sz="1400" dirty="0">
                        <a:solidFill>
                          <a:srgbClr val="000000"/>
                        </a:solidFill>
                        <a:latin typeface="Arial" pitchFamily="34" charset="0"/>
                        <a:ea typeface="Times New Roman"/>
                        <a:cs typeface="Arial" pitchFamily="34" charset="0"/>
                      </a:endParaRPr>
                    </a:p>
                  </a:txBody>
                  <a:tcPr marL="65412" marR="65412" marT="0" marB="0" anchor="ctr"/>
                </a:tc>
                <a:tc>
                  <a:txBody>
                    <a:bodyPr/>
                    <a:lstStyle/>
                    <a:p>
                      <a:pPr>
                        <a:lnSpc>
                          <a:spcPct val="115000"/>
                        </a:lnSpc>
                        <a:spcAft>
                          <a:spcPts val="0"/>
                        </a:spcAft>
                      </a:pPr>
                      <a:r>
                        <a:rPr lang="ru-RU" sz="1400" dirty="0">
                          <a:latin typeface="Arial" pitchFamily="34" charset="0"/>
                          <a:cs typeface="Arial" pitchFamily="34" charset="0"/>
                        </a:rPr>
                        <a:t>МБОУ «Средняя общеобразовательная школа № 69»</a:t>
                      </a:r>
                      <a:endParaRPr lang="ru-RU" sz="1400" dirty="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538</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350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100</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a:latin typeface="Arial" pitchFamily="34" charset="0"/>
                          <a:cs typeface="Arial" pitchFamily="34" charset="0"/>
                        </a:rPr>
                        <a:t>97,13</a:t>
                      </a:r>
                      <a:endParaRPr lang="ru-RU" sz="1400">
                        <a:latin typeface="Arial" pitchFamily="34" charset="0"/>
                        <a:ea typeface="Times New Roman"/>
                        <a:cs typeface="Arial" pitchFamily="34" charset="0"/>
                      </a:endParaRPr>
                    </a:p>
                  </a:txBody>
                  <a:tcPr marL="65412" marR="65412" marT="0" marB="0" anchor="ctr"/>
                </a:tc>
                <a:tc>
                  <a:txBody>
                    <a:bodyPr/>
                    <a:lstStyle/>
                    <a:p>
                      <a:pPr algn="ctr">
                        <a:lnSpc>
                          <a:spcPct val="115000"/>
                        </a:lnSpc>
                        <a:spcAft>
                          <a:spcPts val="0"/>
                        </a:spcAft>
                      </a:pPr>
                      <a:r>
                        <a:rPr lang="ru-RU" sz="1400" dirty="0">
                          <a:latin typeface="Arial" pitchFamily="34" charset="0"/>
                          <a:cs typeface="Arial" pitchFamily="34" charset="0"/>
                        </a:rPr>
                        <a:t>10</a:t>
                      </a:r>
                      <a:endParaRPr lang="ru-RU" sz="1400" dirty="0">
                        <a:latin typeface="Arial" pitchFamily="34" charset="0"/>
                        <a:ea typeface="Times New Roman"/>
                        <a:cs typeface="Arial" pitchFamily="34" charset="0"/>
                      </a:endParaRPr>
                    </a:p>
                  </a:txBody>
                  <a:tcPr marL="65412" marR="65412" marT="0" marB="0" anchor="ctr"/>
                </a:tc>
              </a:tr>
            </a:tbl>
          </a:graphicData>
        </a:graphic>
      </p:graphicFrame>
      <p:sp>
        <p:nvSpPr>
          <p:cNvPr id="12" name="Прямоугольник 11"/>
          <p:cNvSpPr/>
          <p:nvPr/>
        </p:nvSpPr>
        <p:spPr>
          <a:xfrm>
            <a:off x="0" y="857232"/>
            <a:ext cx="935834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и</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 результаты деятельности в части взаимодействия с родителями</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Прямоугольник 11"/>
          <p:cNvSpPr/>
          <p:nvPr/>
        </p:nvSpPr>
        <p:spPr>
          <a:xfrm>
            <a:off x="0" y="857232"/>
            <a:ext cx="4000496" cy="400110"/>
          </a:xfrm>
          <a:prstGeom prst="rect">
            <a:avLst/>
          </a:prstGeom>
        </p:spPr>
        <p:txBody>
          <a:bodyPr wrap="square">
            <a:spAutoFit/>
          </a:bodyPr>
          <a:lstStyle/>
          <a:p>
            <a:pPr algn="ctr">
              <a:defRPr/>
            </a:pPr>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Контроль за безопасностью</a:t>
            </a:r>
          </a:p>
        </p:txBody>
      </p:sp>
      <p:pic>
        <p:nvPicPr>
          <p:cNvPr id="14" name="Picture 2" descr="B:\Desktop\bez2.jpg"/>
          <p:cNvPicPr>
            <a:picLocks noGrp="1" noChangeAspect="1" noChangeArrowheads="1"/>
          </p:cNvPicPr>
          <p:nvPr>
            <p:ph sz="half" idx="1"/>
          </p:nvPr>
        </p:nvPicPr>
        <p:blipFill>
          <a:blip r:embed="rId5"/>
          <a:srcRect/>
          <a:stretch>
            <a:fillRect/>
          </a:stretch>
        </p:blipFill>
        <p:spPr bwMode="auto">
          <a:xfrm>
            <a:off x="214282" y="2714620"/>
            <a:ext cx="2746459" cy="2576651"/>
          </a:xfrm>
          <a:prstGeom prst="rect">
            <a:avLst/>
          </a:prstGeom>
          <a:ln>
            <a:noFill/>
          </a:ln>
          <a:effectLst>
            <a:softEdge rad="112500"/>
          </a:effectLst>
        </p:spPr>
      </p:pic>
      <p:pic>
        <p:nvPicPr>
          <p:cNvPr id="15" name="Picture 3" descr="B:\Desktop\bez3.jpg"/>
          <p:cNvPicPr>
            <a:picLocks noChangeAspect="1" noChangeArrowheads="1"/>
          </p:cNvPicPr>
          <p:nvPr/>
        </p:nvPicPr>
        <p:blipFill>
          <a:blip r:embed="rId6"/>
          <a:srcRect/>
          <a:stretch>
            <a:fillRect/>
          </a:stretch>
        </p:blipFill>
        <p:spPr bwMode="auto">
          <a:xfrm>
            <a:off x="1571604" y="4180780"/>
            <a:ext cx="2746458" cy="2677220"/>
          </a:xfrm>
          <a:prstGeom prst="rect">
            <a:avLst/>
          </a:prstGeom>
          <a:ln>
            <a:noFill/>
          </a:ln>
          <a:effectLst>
            <a:softEdge rad="112500"/>
          </a:effectLst>
        </p:spPr>
      </p:pic>
      <p:sp>
        <p:nvSpPr>
          <p:cNvPr id="16" name="Прямоугольник 15"/>
          <p:cNvSpPr/>
          <p:nvPr/>
        </p:nvSpPr>
        <p:spPr>
          <a:xfrm>
            <a:off x="142844" y="1714488"/>
            <a:ext cx="9001156" cy="923330"/>
          </a:xfrm>
          <a:prstGeom prst="rect">
            <a:avLst/>
          </a:prstGeom>
        </p:spPr>
        <p:txBody>
          <a:bodyPr wrap="square">
            <a:spAutoFit/>
          </a:bodyPr>
          <a:lstStyle/>
          <a:p>
            <a:r>
              <a:rPr lang="ru-RU" dirty="0" smtClean="0">
                <a:solidFill>
                  <a:srgbClr val="002060"/>
                </a:solidFill>
                <a:latin typeface="Arial" pitchFamily="34" charset="0"/>
                <a:cs typeface="Arial" pitchFamily="34" charset="0"/>
              </a:rPr>
              <a:t>Контроль  за безопасностью обеспечивают:</a:t>
            </a:r>
            <a:br>
              <a:rPr lang="ru-RU" dirty="0" smtClean="0">
                <a:solidFill>
                  <a:srgbClr val="002060"/>
                </a:solidFill>
                <a:latin typeface="Arial" pitchFamily="34" charset="0"/>
                <a:cs typeface="Arial" pitchFamily="34" charset="0"/>
              </a:rPr>
            </a:br>
            <a:r>
              <a:rPr lang="ru-RU" dirty="0" smtClean="0">
                <a:solidFill>
                  <a:srgbClr val="002060"/>
                </a:solidFill>
                <a:latin typeface="Arial" pitchFamily="34" charset="0"/>
                <a:cs typeface="Arial" pitchFamily="34" charset="0"/>
              </a:rPr>
              <a:t>автоматическая пожарная сигнализация, видеонаблюдение, система контроля доступа</a:t>
            </a:r>
            <a:endParaRPr lang="ru-RU" dirty="0">
              <a:solidFill>
                <a:srgbClr val="002060"/>
              </a:solidFill>
              <a:latin typeface="Arial" pitchFamily="34" charset="0"/>
              <a:cs typeface="Arial" pitchFamily="34" charset="0"/>
            </a:endParaRPr>
          </a:p>
        </p:txBody>
      </p:sp>
      <p:pic>
        <p:nvPicPr>
          <p:cNvPr id="17" name="Picture 2" descr="B:\Desktop\01.09.17_1.jpg"/>
          <p:cNvPicPr>
            <a:picLocks noChangeAspect="1" noChangeArrowheads="1"/>
          </p:cNvPicPr>
          <p:nvPr/>
        </p:nvPicPr>
        <p:blipFill>
          <a:blip r:embed="rId7" cstate="print"/>
          <a:srcRect/>
          <a:stretch>
            <a:fillRect/>
          </a:stretch>
        </p:blipFill>
        <p:spPr bwMode="auto">
          <a:xfrm>
            <a:off x="4357685" y="2643182"/>
            <a:ext cx="3333773" cy="2500330"/>
          </a:xfrm>
          <a:prstGeom prst="rect">
            <a:avLst/>
          </a:prstGeom>
          <a:ln>
            <a:noFill/>
          </a:ln>
          <a:effectLst>
            <a:softEdge rad="112500"/>
          </a:effectLst>
        </p:spPr>
      </p:pic>
      <p:pic>
        <p:nvPicPr>
          <p:cNvPr id="18" name="Picture 3" descr="B:\Desktop\01.09.17_2.jpg"/>
          <p:cNvPicPr>
            <a:picLocks noChangeAspect="1" noChangeArrowheads="1"/>
          </p:cNvPicPr>
          <p:nvPr/>
        </p:nvPicPr>
        <p:blipFill>
          <a:blip r:embed="rId8" cstate="print"/>
          <a:srcRect/>
          <a:stretch>
            <a:fillRect/>
          </a:stretch>
        </p:blipFill>
        <p:spPr bwMode="auto">
          <a:xfrm>
            <a:off x="6286513" y="4714884"/>
            <a:ext cx="2857488" cy="2143116"/>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Прямоугольник 11"/>
          <p:cNvSpPr/>
          <p:nvPr/>
        </p:nvSpPr>
        <p:spPr>
          <a:xfrm>
            <a:off x="142844" y="500042"/>
            <a:ext cx="3571900" cy="769441"/>
          </a:xfrm>
          <a:prstGeom prst="rect">
            <a:avLst/>
          </a:prstGeom>
        </p:spPr>
        <p:txBody>
          <a:bodyPr wrap="square">
            <a:spAutoFit/>
          </a:bodyPr>
          <a:lstStyle/>
          <a:p>
            <a:pPr>
              <a:defRPr/>
            </a:pPr>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Подключение </a:t>
            </a:r>
          </a:p>
          <a:p>
            <a:pPr>
              <a:defRPr/>
            </a:pPr>
            <a:r>
              <a:rPr lang="ru-RU" sz="22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к сети Интернет</a:t>
            </a:r>
          </a:p>
        </p:txBody>
      </p:sp>
      <p:graphicFrame>
        <p:nvGraphicFramePr>
          <p:cNvPr id="4" name="Таблица 3"/>
          <p:cNvGraphicFramePr>
            <a:graphicFrameLocks noGrp="1"/>
          </p:cNvGraphicFramePr>
          <p:nvPr>
            <p:extLst>
              <p:ext uri="{D42A27DB-BD31-4B8C-83A1-F6EECF244321}">
                <p14:modId xmlns:p14="http://schemas.microsoft.com/office/powerpoint/2010/main" val="2716642303"/>
              </p:ext>
            </p:extLst>
          </p:nvPr>
        </p:nvGraphicFramePr>
        <p:xfrm>
          <a:off x="642910" y="1428736"/>
          <a:ext cx="7543168" cy="3084576"/>
        </p:xfrm>
        <a:graphic>
          <a:graphicData uri="http://schemas.openxmlformats.org/drawingml/2006/table">
            <a:tbl>
              <a:tblPr firstRow="1" firstCol="1" bandRow="1">
                <a:tableStyleId>{69CF1AB2-1976-4502-BF36-3FF5EA218861}</a:tableStyleId>
              </a:tblPr>
              <a:tblGrid>
                <a:gridCol w="4328458"/>
                <a:gridCol w="3214710"/>
              </a:tblGrid>
              <a:tr h="260942">
                <a:tc>
                  <a:txBody>
                    <a:bodyPr/>
                    <a:lstStyle/>
                    <a:p>
                      <a:pPr>
                        <a:lnSpc>
                          <a:spcPct val="115000"/>
                        </a:lnSpc>
                        <a:spcAft>
                          <a:spcPts val="0"/>
                        </a:spcAft>
                      </a:pPr>
                      <a:r>
                        <a:rPr lang="ru-RU" sz="1600" b="0" dirty="0">
                          <a:effectLst/>
                          <a:latin typeface="Arial" pitchFamily="34" charset="0"/>
                          <a:cs typeface="Arial" pitchFamily="34" charset="0"/>
                        </a:rPr>
                        <a:t>Дата подключения</a:t>
                      </a:r>
                      <a:endParaRPr lang="ru-RU" sz="1600" b="0" dirty="0">
                        <a:effectLst/>
                        <a:latin typeface="Arial" pitchFamily="34" charset="0"/>
                        <a:ea typeface="Calibri"/>
                        <a:cs typeface="Arial" pitchFamily="34" charset="0"/>
                      </a:endParaRPr>
                    </a:p>
                  </a:txBody>
                  <a:tcPr marL="68580" marR="68580" marT="0" marB="0"/>
                </a:tc>
                <a:tc>
                  <a:txBody>
                    <a:bodyPr/>
                    <a:lstStyle/>
                    <a:p>
                      <a:pPr>
                        <a:lnSpc>
                          <a:spcPct val="115000"/>
                        </a:lnSpc>
                        <a:spcAft>
                          <a:spcPts val="0"/>
                        </a:spcAft>
                      </a:pPr>
                      <a:r>
                        <a:rPr lang="ru-RU" sz="1600" b="0" dirty="0">
                          <a:effectLst/>
                          <a:latin typeface="Arial" pitchFamily="34" charset="0"/>
                          <a:cs typeface="Arial" pitchFamily="34" charset="0"/>
                        </a:rPr>
                        <a:t>11.02.2014</a:t>
                      </a:r>
                      <a:endParaRPr lang="ru-RU" sz="1600" b="0" dirty="0">
                        <a:effectLst/>
                        <a:latin typeface="Arial" pitchFamily="34" charset="0"/>
                        <a:ea typeface="Calibri"/>
                        <a:cs typeface="Arial" pitchFamily="34" charset="0"/>
                      </a:endParaRPr>
                    </a:p>
                  </a:txBody>
                  <a:tcPr marL="68580" marR="68580" marT="0" marB="0"/>
                </a:tc>
              </a:tr>
              <a:tr h="260942">
                <a:tc>
                  <a:txBody>
                    <a:bodyPr/>
                    <a:lstStyle/>
                    <a:p>
                      <a:pPr>
                        <a:lnSpc>
                          <a:spcPct val="115000"/>
                        </a:lnSpc>
                        <a:spcAft>
                          <a:spcPts val="0"/>
                        </a:spcAft>
                      </a:pPr>
                      <a:r>
                        <a:rPr lang="ru-RU" sz="1600" b="0" dirty="0">
                          <a:effectLst/>
                          <a:latin typeface="Arial" pitchFamily="34" charset="0"/>
                          <a:cs typeface="Arial" pitchFamily="34" charset="0"/>
                        </a:rPr>
                        <a:t>Скорость интернета (Мбит/с)</a:t>
                      </a:r>
                      <a:endParaRPr lang="ru-RU" sz="1600" b="0" dirty="0">
                        <a:effectLst/>
                        <a:latin typeface="Arial" pitchFamily="34" charset="0"/>
                        <a:ea typeface="Calibri"/>
                        <a:cs typeface="Arial" pitchFamily="34" charset="0"/>
                      </a:endParaRPr>
                    </a:p>
                  </a:txBody>
                  <a:tcPr marL="68580" marR="68580" marT="0" marB="0"/>
                </a:tc>
                <a:tc>
                  <a:txBody>
                    <a:bodyPr/>
                    <a:lstStyle/>
                    <a:p>
                      <a:pPr>
                        <a:lnSpc>
                          <a:spcPct val="115000"/>
                        </a:lnSpc>
                        <a:spcAft>
                          <a:spcPts val="0"/>
                        </a:spcAft>
                      </a:pPr>
                      <a:r>
                        <a:rPr lang="ru-RU" sz="1600" dirty="0">
                          <a:effectLst/>
                          <a:latin typeface="Arial" pitchFamily="34" charset="0"/>
                          <a:cs typeface="Arial" pitchFamily="34" charset="0"/>
                        </a:rPr>
                        <a:t>20</a:t>
                      </a:r>
                      <a:endParaRPr lang="ru-RU" sz="1600" dirty="0">
                        <a:effectLst/>
                        <a:latin typeface="Arial" pitchFamily="34" charset="0"/>
                        <a:ea typeface="Calibri"/>
                        <a:cs typeface="Arial" pitchFamily="34" charset="0"/>
                      </a:endParaRPr>
                    </a:p>
                  </a:txBody>
                  <a:tcPr marL="68580" marR="68580" marT="0" marB="0"/>
                </a:tc>
              </a:tr>
              <a:tr h="260942">
                <a:tc>
                  <a:txBody>
                    <a:bodyPr/>
                    <a:lstStyle/>
                    <a:p>
                      <a:pPr>
                        <a:lnSpc>
                          <a:spcPct val="115000"/>
                        </a:lnSpc>
                        <a:spcAft>
                          <a:spcPts val="0"/>
                        </a:spcAft>
                      </a:pPr>
                      <a:r>
                        <a:rPr lang="ru-RU" sz="1600" b="0">
                          <a:effectLst/>
                          <a:latin typeface="Arial" pitchFamily="34" charset="0"/>
                          <a:cs typeface="Arial" pitchFamily="34" charset="0"/>
                        </a:rPr>
                        <a:t>Стоимость в месяц</a:t>
                      </a:r>
                      <a:endParaRPr lang="ru-RU" sz="1600" b="0">
                        <a:effectLst/>
                        <a:latin typeface="Arial" pitchFamily="34" charset="0"/>
                        <a:ea typeface="Calibri"/>
                        <a:cs typeface="Arial" pitchFamily="34" charset="0"/>
                      </a:endParaRPr>
                    </a:p>
                  </a:txBody>
                  <a:tcPr marL="68580" marR="68580" marT="0" marB="0"/>
                </a:tc>
                <a:tc>
                  <a:txBody>
                    <a:bodyPr/>
                    <a:lstStyle/>
                    <a:p>
                      <a:pPr>
                        <a:lnSpc>
                          <a:spcPct val="115000"/>
                        </a:lnSpc>
                        <a:spcAft>
                          <a:spcPts val="0"/>
                        </a:spcAft>
                      </a:pPr>
                      <a:r>
                        <a:rPr lang="ru-RU" sz="1600" dirty="0">
                          <a:effectLst/>
                          <a:latin typeface="Arial" pitchFamily="34" charset="0"/>
                          <a:cs typeface="Arial" pitchFamily="34" charset="0"/>
                        </a:rPr>
                        <a:t>1600.00 руб.</a:t>
                      </a:r>
                      <a:endParaRPr lang="ru-RU" sz="1600" dirty="0">
                        <a:effectLst/>
                        <a:latin typeface="Arial" pitchFamily="34" charset="0"/>
                        <a:ea typeface="Calibri"/>
                        <a:cs typeface="Arial" pitchFamily="34" charset="0"/>
                      </a:endParaRPr>
                    </a:p>
                  </a:txBody>
                  <a:tcPr marL="68580" marR="68580" marT="0" marB="0"/>
                </a:tc>
              </a:tr>
              <a:tr h="260942">
                <a:tc>
                  <a:txBody>
                    <a:bodyPr/>
                    <a:lstStyle/>
                    <a:p>
                      <a:pPr>
                        <a:lnSpc>
                          <a:spcPct val="115000"/>
                        </a:lnSpc>
                        <a:spcAft>
                          <a:spcPts val="0"/>
                        </a:spcAft>
                      </a:pPr>
                      <a:r>
                        <a:rPr lang="ru-RU" sz="1600" b="0">
                          <a:effectLst/>
                          <a:latin typeface="Arial" pitchFamily="34" charset="0"/>
                          <a:cs typeface="Arial" pitchFamily="34" charset="0"/>
                        </a:rPr>
                        <a:t>Тип подключения</a:t>
                      </a:r>
                      <a:endParaRPr lang="ru-RU" sz="1600" b="0">
                        <a:effectLst/>
                        <a:latin typeface="Arial" pitchFamily="34" charset="0"/>
                        <a:ea typeface="Calibri"/>
                        <a:cs typeface="Arial" pitchFamily="34" charset="0"/>
                      </a:endParaRPr>
                    </a:p>
                  </a:txBody>
                  <a:tcPr marL="68580" marR="68580" marT="0" marB="0"/>
                </a:tc>
                <a:tc>
                  <a:txBody>
                    <a:bodyPr/>
                    <a:lstStyle/>
                    <a:p>
                      <a:pPr>
                        <a:lnSpc>
                          <a:spcPct val="115000"/>
                        </a:lnSpc>
                        <a:spcAft>
                          <a:spcPts val="0"/>
                        </a:spcAft>
                      </a:pPr>
                      <a:r>
                        <a:rPr lang="en-US" sz="1600" dirty="0">
                          <a:effectLst/>
                          <a:latin typeface="Arial" pitchFamily="34" charset="0"/>
                          <a:cs typeface="Arial" pitchFamily="34" charset="0"/>
                        </a:rPr>
                        <a:t>Ethernet</a:t>
                      </a:r>
                      <a:endParaRPr lang="ru-RU" sz="1600" dirty="0">
                        <a:effectLst/>
                        <a:latin typeface="Arial" pitchFamily="34" charset="0"/>
                        <a:ea typeface="Calibri"/>
                        <a:cs typeface="Arial" pitchFamily="34" charset="0"/>
                      </a:endParaRPr>
                    </a:p>
                  </a:txBody>
                  <a:tcPr marL="68580" marR="68580" marT="0" marB="0"/>
                </a:tc>
              </a:tr>
              <a:tr h="260942">
                <a:tc>
                  <a:txBody>
                    <a:bodyPr/>
                    <a:lstStyle/>
                    <a:p>
                      <a:pPr>
                        <a:lnSpc>
                          <a:spcPct val="115000"/>
                        </a:lnSpc>
                        <a:spcAft>
                          <a:spcPts val="0"/>
                        </a:spcAft>
                      </a:pPr>
                      <a:r>
                        <a:rPr lang="ru-RU" sz="1600" b="0">
                          <a:effectLst/>
                          <a:latin typeface="Arial" pitchFamily="34" charset="0"/>
                          <a:cs typeface="Arial" pitchFamily="34" charset="0"/>
                        </a:rPr>
                        <a:t>Оператор связи</a:t>
                      </a:r>
                      <a:endParaRPr lang="ru-RU" sz="1600" b="0">
                        <a:effectLst/>
                        <a:latin typeface="Arial" pitchFamily="34" charset="0"/>
                        <a:ea typeface="Calibri"/>
                        <a:cs typeface="Arial" pitchFamily="34" charset="0"/>
                      </a:endParaRPr>
                    </a:p>
                  </a:txBody>
                  <a:tcPr marL="68580" marR="68580" marT="0" marB="0"/>
                </a:tc>
                <a:tc>
                  <a:txBody>
                    <a:bodyPr/>
                    <a:lstStyle/>
                    <a:p>
                      <a:pPr>
                        <a:lnSpc>
                          <a:spcPct val="115000"/>
                        </a:lnSpc>
                        <a:spcAft>
                          <a:spcPts val="0"/>
                        </a:spcAft>
                      </a:pPr>
                      <a:r>
                        <a:rPr lang="ru-RU" sz="1600" dirty="0">
                          <a:effectLst/>
                          <a:latin typeface="Arial" pitchFamily="34" charset="0"/>
                          <a:cs typeface="Arial" pitchFamily="34" charset="0"/>
                        </a:rPr>
                        <a:t>ООО «Е-</a:t>
                      </a:r>
                      <a:r>
                        <a:rPr lang="ru-RU" sz="1600" dirty="0" err="1">
                          <a:effectLst/>
                          <a:latin typeface="Arial" pitchFamily="34" charset="0"/>
                          <a:cs typeface="Arial" pitchFamily="34" charset="0"/>
                        </a:rPr>
                        <a:t>Лайт</a:t>
                      </a:r>
                      <a:r>
                        <a:rPr lang="ru-RU" sz="1600" dirty="0">
                          <a:effectLst/>
                          <a:latin typeface="Arial" pitchFamily="34" charset="0"/>
                          <a:cs typeface="Arial" pitchFamily="34" charset="0"/>
                        </a:rPr>
                        <a:t>-Телеком»</a:t>
                      </a:r>
                      <a:endParaRPr lang="ru-RU" sz="1600" dirty="0">
                        <a:effectLst/>
                        <a:latin typeface="Arial" pitchFamily="34" charset="0"/>
                        <a:ea typeface="Calibri"/>
                        <a:cs typeface="Arial" pitchFamily="34" charset="0"/>
                      </a:endParaRPr>
                    </a:p>
                  </a:txBody>
                  <a:tcPr marL="68580" marR="68580" marT="0" marB="0"/>
                </a:tc>
              </a:tr>
              <a:tr h="260942">
                <a:tc>
                  <a:txBody>
                    <a:bodyPr/>
                    <a:lstStyle/>
                    <a:p>
                      <a:pPr>
                        <a:lnSpc>
                          <a:spcPct val="115000"/>
                        </a:lnSpc>
                        <a:spcAft>
                          <a:spcPts val="0"/>
                        </a:spcAft>
                      </a:pPr>
                      <a:r>
                        <a:rPr lang="ru-RU" sz="1600" b="0">
                          <a:effectLst/>
                          <a:latin typeface="Arial" pitchFamily="34" charset="0"/>
                          <a:cs typeface="Arial" pitchFamily="34" charset="0"/>
                        </a:rPr>
                        <a:t>ИНН оператора связи</a:t>
                      </a:r>
                      <a:endParaRPr lang="ru-RU" sz="1600" b="0">
                        <a:effectLst/>
                        <a:latin typeface="Arial" pitchFamily="34" charset="0"/>
                        <a:ea typeface="Calibri"/>
                        <a:cs typeface="Arial" pitchFamily="34" charset="0"/>
                      </a:endParaRPr>
                    </a:p>
                  </a:txBody>
                  <a:tcPr marL="68580" marR="68580" marT="0" marB="0"/>
                </a:tc>
                <a:tc>
                  <a:txBody>
                    <a:bodyPr/>
                    <a:lstStyle/>
                    <a:p>
                      <a:pPr>
                        <a:lnSpc>
                          <a:spcPct val="115000"/>
                        </a:lnSpc>
                        <a:spcAft>
                          <a:spcPts val="0"/>
                        </a:spcAft>
                      </a:pPr>
                      <a:r>
                        <a:rPr lang="ru-RU" sz="1600" dirty="0">
                          <a:effectLst/>
                          <a:latin typeface="Arial" pitchFamily="34" charset="0"/>
                          <a:cs typeface="Arial" pitchFamily="34" charset="0"/>
                        </a:rPr>
                        <a:t>4205025388</a:t>
                      </a:r>
                      <a:endParaRPr lang="ru-RU" sz="1600" dirty="0">
                        <a:effectLst/>
                        <a:latin typeface="Arial" pitchFamily="34" charset="0"/>
                        <a:ea typeface="Calibri"/>
                        <a:cs typeface="Arial" pitchFamily="34" charset="0"/>
                      </a:endParaRPr>
                    </a:p>
                  </a:txBody>
                  <a:tcPr marL="68580" marR="68580" marT="0" marB="0"/>
                </a:tc>
              </a:tr>
              <a:tr h="260942">
                <a:tc>
                  <a:txBody>
                    <a:bodyPr/>
                    <a:lstStyle/>
                    <a:p>
                      <a:pPr>
                        <a:lnSpc>
                          <a:spcPct val="115000"/>
                        </a:lnSpc>
                        <a:spcAft>
                          <a:spcPts val="0"/>
                        </a:spcAft>
                      </a:pPr>
                      <a:r>
                        <a:rPr lang="ru-RU" sz="1600" b="0">
                          <a:effectLst/>
                          <a:latin typeface="Arial" pitchFamily="34" charset="0"/>
                          <a:cs typeface="Arial" pitchFamily="34" charset="0"/>
                        </a:rPr>
                        <a:t>Источник финансирования</a:t>
                      </a:r>
                      <a:endParaRPr lang="ru-RU" sz="1600" b="0">
                        <a:effectLst/>
                        <a:latin typeface="Arial" pitchFamily="34" charset="0"/>
                        <a:ea typeface="Calibri"/>
                        <a:cs typeface="Arial" pitchFamily="34" charset="0"/>
                      </a:endParaRPr>
                    </a:p>
                  </a:txBody>
                  <a:tcPr marL="68580" marR="68580" marT="0" marB="0"/>
                </a:tc>
                <a:tc>
                  <a:txBody>
                    <a:bodyPr/>
                    <a:lstStyle/>
                    <a:p>
                      <a:pPr>
                        <a:lnSpc>
                          <a:spcPct val="115000"/>
                        </a:lnSpc>
                        <a:spcAft>
                          <a:spcPts val="0"/>
                        </a:spcAft>
                      </a:pPr>
                      <a:r>
                        <a:rPr lang="ru-RU" sz="1600" dirty="0">
                          <a:effectLst/>
                          <a:latin typeface="Arial" pitchFamily="34" charset="0"/>
                          <a:cs typeface="Arial" pitchFamily="34" charset="0"/>
                        </a:rPr>
                        <a:t>Муниципальный</a:t>
                      </a:r>
                      <a:endParaRPr lang="ru-RU" sz="1600" dirty="0">
                        <a:effectLst/>
                        <a:latin typeface="Arial" pitchFamily="34" charset="0"/>
                        <a:ea typeface="Calibri"/>
                        <a:cs typeface="Arial" pitchFamily="34" charset="0"/>
                      </a:endParaRPr>
                    </a:p>
                  </a:txBody>
                  <a:tcPr marL="68580" marR="68580" marT="0" marB="0"/>
                </a:tc>
              </a:tr>
              <a:tr h="260942">
                <a:tc gridSpan="2">
                  <a:txBody>
                    <a:bodyPr/>
                    <a:lstStyle/>
                    <a:p>
                      <a:pPr algn="ctr">
                        <a:lnSpc>
                          <a:spcPct val="115000"/>
                        </a:lnSpc>
                        <a:spcAft>
                          <a:spcPts val="0"/>
                        </a:spcAft>
                      </a:pPr>
                      <a:r>
                        <a:rPr lang="ru-RU" sz="1600" b="0" dirty="0">
                          <a:effectLst/>
                          <a:latin typeface="Arial" pitchFamily="34" charset="0"/>
                          <a:cs typeface="Arial" pitchFamily="34" charset="0"/>
                        </a:rPr>
                        <a:t>Контент фильтрация</a:t>
                      </a:r>
                      <a:endParaRPr lang="ru-RU" sz="1600" b="0" dirty="0">
                        <a:effectLst/>
                        <a:latin typeface="Arial" pitchFamily="34" charset="0"/>
                        <a:ea typeface="Calibri"/>
                        <a:cs typeface="Arial" pitchFamily="34" charset="0"/>
                      </a:endParaRPr>
                    </a:p>
                  </a:txBody>
                  <a:tcPr marL="68580" marR="68580" marT="0" marB="0"/>
                </a:tc>
                <a:tc hMerge="1">
                  <a:txBody>
                    <a:bodyPr/>
                    <a:lstStyle/>
                    <a:p>
                      <a:endParaRPr lang="ru-RU"/>
                    </a:p>
                  </a:txBody>
                  <a:tcPr/>
                </a:tc>
              </a:tr>
              <a:tr h="260942">
                <a:tc>
                  <a:txBody>
                    <a:bodyPr/>
                    <a:lstStyle/>
                    <a:p>
                      <a:pPr>
                        <a:lnSpc>
                          <a:spcPct val="115000"/>
                        </a:lnSpc>
                        <a:spcAft>
                          <a:spcPts val="0"/>
                        </a:spcAft>
                      </a:pPr>
                      <a:r>
                        <a:rPr lang="ru-RU" sz="1600" b="0">
                          <a:effectLst/>
                          <a:latin typeface="Arial" pitchFamily="34" charset="0"/>
                          <a:cs typeface="Arial" pitchFamily="34" charset="0"/>
                        </a:rPr>
                        <a:t>Программный продукт</a:t>
                      </a:r>
                      <a:endParaRPr lang="ru-RU" sz="1600" b="0">
                        <a:effectLst/>
                        <a:latin typeface="Arial" pitchFamily="34" charset="0"/>
                        <a:ea typeface="Calibri"/>
                        <a:cs typeface="Arial" pitchFamily="34" charset="0"/>
                      </a:endParaRPr>
                    </a:p>
                  </a:txBody>
                  <a:tcPr marL="68580" marR="68580" marT="0" marB="0"/>
                </a:tc>
                <a:tc>
                  <a:txBody>
                    <a:bodyPr/>
                    <a:lstStyle/>
                    <a:p>
                      <a:pPr>
                        <a:lnSpc>
                          <a:spcPct val="115000"/>
                        </a:lnSpc>
                        <a:spcAft>
                          <a:spcPts val="0"/>
                        </a:spcAft>
                      </a:pPr>
                      <a:r>
                        <a:rPr lang="ru-RU" sz="1600" dirty="0" err="1">
                          <a:effectLst/>
                          <a:latin typeface="Arial" pitchFamily="34" charset="0"/>
                          <a:cs typeface="Arial" pitchFamily="34" charset="0"/>
                        </a:rPr>
                        <a:t>internet-filter</a:t>
                      </a:r>
                      <a:endParaRPr lang="ru-RU" sz="1600" dirty="0">
                        <a:effectLst/>
                        <a:latin typeface="Arial" pitchFamily="34" charset="0"/>
                        <a:ea typeface="Calibri"/>
                        <a:cs typeface="Arial" pitchFamily="34" charset="0"/>
                      </a:endParaRPr>
                    </a:p>
                  </a:txBody>
                  <a:tcPr marL="68580" marR="68580" marT="0" marB="0"/>
                </a:tc>
              </a:tr>
              <a:tr h="260942">
                <a:tc>
                  <a:txBody>
                    <a:bodyPr/>
                    <a:lstStyle/>
                    <a:p>
                      <a:pPr>
                        <a:lnSpc>
                          <a:spcPct val="115000"/>
                        </a:lnSpc>
                        <a:spcAft>
                          <a:spcPts val="0"/>
                        </a:spcAft>
                      </a:pPr>
                      <a:r>
                        <a:rPr lang="ru-RU" sz="1600" b="0">
                          <a:effectLst/>
                          <a:latin typeface="Arial" pitchFamily="34" charset="0"/>
                          <a:cs typeface="Arial" pitchFamily="34" charset="0"/>
                        </a:rPr>
                        <a:t>Стоимость в месяц</a:t>
                      </a:r>
                      <a:endParaRPr lang="ru-RU" sz="1600" b="0">
                        <a:effectLst/>
                        <a:latin typeface="Arial" pitchFamily="34" charset="0"/>
                        <a:ea typeface="Calibri"/>
                        <a:cs typeface="Arial" pitchFamily="34" charset="0"/>
                      </a:endParaRPr>
                    </a:p>
                  </a:txBody>
                  <a:tcPr marL="68580" marR="68580" marT="0" marB="0"/>
                </a:tc>
                <a:tc>
                  <a:txBody>
                    <a:bodyPr/>
                    <a:lstStyle/>
                    <a:p>
                      <a:pPr>
                        <a:lnSpc>
                          <a:spcPct val="115000"/>
                        </a:lnSpc>
                        <a:spcAft>
                          <a:spcPts val="0"/>
                        </a:spcAft>
                      </a:pPr>
                      <a:r>
                        <a:rPr lang="ru-RU" sz="1600" dirty="0">
                          <a:effectLst/>
                          <a:latin typeface="Arial" pitchFamily="34" charset="0"/>
                          <a:cs typeface="Arial" pitchFamily="34" charset="0"/>
                        </a:rPr>
                        <a:t>781.00 руб.</a:t>
                      </a:r>
                      <a:endParaRPr lang="ru-RU" sz="1600" dirty="0">
                        <a:effectLst/>
                        <a:latin typeface="Arial" pitchFamily="34" charset="0"/>
                        <a:ea typeface="Calibri"/>
                        <a:cs typeface="Arial" pitchFamily="34" charset="0"/>
                      </a:endParaRPr>
                    </a:p>
                  </a:txBody>
                  <a:tcPr marL="68580" marR="68580" marT="0" marB="0"/>
                </a:tc>
              </a:tr>
              <a:tr h="260942">
                <a:tc>
                  <a:txBody>
                    <a:bodyPr/>
                    <a:lstStyle/>
                    <a:p>
                      <a:pPr>
                        <a:lnSpc>
                          <a:spcPct val="115000"/>
                        </a:lnSpc>
                        <a:spcAft>
                          <a:spcPts val="0"/>
                        </a:spcAft>
                      </a:pPr>
                      <a:r>
                        <a:rPr lang="ru-RU" sz="1600" b="0" dirty="0">
                          <a:effectLst/>
                          <a:latin typeface="Arial" pitchFamily="34" charset="0"/>
                          <a:cs typeface="Arial" pitchFamily="34" charset="0"/>
                        </a:rPr>
                        <a:t>Компания предоставляющая услугу</a:t>
                      </a:r>
                      <a:endParaRPr lang="ru-RU" sz="1600" b="0" dirty="0">
                        <a:effectLst/>
                        <a:latin typeface="Arial" pitchFamily="34" charset="0"/>
                        <a:ea typeface="Calibri"/>
                        <a:cs typeface="Arial" pitchFamily="34" charset="0"/>
                      </a:endParaRPr>
                    </a:p>
                  </a:txBody>
                  <a:tcPr marL="68580" marR="68580" marT="0" marB="0"/>
                </a:tc>
                <a:tc>
                  <a:txBody>
                    <a:bodyPr/>
                    <a:lstStyle/>
                    <a:p>
                      <a:pPr>
                        <a:lnSpc>
                          <a:spcPct val="115000"/>
                        </a:lnSpc>
                        <a:spcAft>
                          <a:spcPts val="0"/>
                        </a:spcAft>
                      </a:pPr>
                      <a:r>
                        <a:rPr lang="ru-RU" sz="1600" dirty="0">
                          <a:effectLst/>
                          <a:latin typeface="Arial" pitchFamily="34" charset="0"/>
                          <a:cs typeface="Arial" pitchFamily="34" charset="0"/>
                        </a:rPr>
                        <a:t>ООО «</a:t>
                      </a:r>
                      <a:r>
                        <a:rPr lang="ru-RU" sz="1600" dirty="0" err="1">
                          <a:effectLst/>
                          <a:latin typeface="Arial" pitchFamily="34" charset="0"/>
                          <a:cs typeface="Arial" pitchFamily="34" charset="0"/>
                        </a:rPr>
                        <a:t>Сиб</a:t>
                      </a:r>
                      <a:r>
                        <a:rPr lang="ru-RU" sz="1600" dirty="0">
                          <a:effectLst/>
                          <a:latin typeface="Arial" pitchFamily="34" charset="0"/>
                          <a:cs typeface="Arial" pitchFamily="34" charset="0"/>
                        </a:rPr>
                        <a:t>-Телеком Плюс»</a:t>
                      </a:r>
                      <a:endParaRPr lang="ru-RU" sz="1600" dirty="0">
                        <a:effectLst/>
                        <a:latin typeface="Arial" pitchFamily="34" charset="0"/>
                        <a:ea typeface="Calibri"/>
                        <a:cs typeface="Arial" pitchFamily="34" charset="0"/>
                      </a:endParaRPr>
                    </a:p>
                  </a:txBody>
                  <a:tcPr marL="68580" marR="68580" marT="0" marB="0"/>
                </a:tc>
              </a:tr>
            </a:tbl>
          </a:graphicData>
        </a:graphic>
      </p:graphicFrame>
      <p:pic>
        <p:nvPicPr>
          <p:cNvPr id="69635" name="Picture 3" descr="\\files\ОБМЕН\Козырева Л.В\Гордость отечественного образования\картинки\IMG-5f7e9bba91e3d2d55f82ecca05587b9a-V.jpg"/>
          <p:cNvPicPr>
            <a:picLocks noChangeAspect="1" noChangeArrowheads="1"/>
          </p:cNvPicPr>
          <p:nvPr/>
        </p:nvPicPr>
        <p:blipFill>
          <a:blip r:embed="rId5" cstate="print"/>
          <a:srcRect/>
          <a:stretch>
            <a:fillRect/>
          </a:stretch>
        </p:blipFill>
        <p:spPr bwMode="auto">
          <a:xfrm>
            <a:off x="785786" y="4600532"/>
            <a:ext cx="3797852" cy="2428868"/>
          </a:xfrm>
          <a:prstGeom prst="rect">
            <a:avLst/>
          </a:prstGeom>
          <a:noFill/>
        </p:spPr>
      </p:pic>
      <p:pic>
        <p:nvPicPr>
          <p:cNvPr id="69636" name="Picture 4" descr="\\files\ОБМЕН\Козырева Л.В\Гордость отечественного образования\картинки\IMG-f974c649e6855b9ca803021848d026b1-V.jpg"/>
          <p:cNvPicPr>
            <a:picLocks noChangeAspect="1" noChangeArrowheads="1"/>
          </p:cNvPicPr>
          <p:nvPr/>
        </p:nvPicPr>
        <p:blipFill>
          <a:blip r:embed="rId6" cstate="print"/>
          <a:srcRect/>
          <a:stretch>
            <a:fillRect/>
          </a:stretch>
        </p:blipFill>
        <p:spPr bwMode="auto">
          <a:xfrm>
            <a:off x="4786314" y="4581128"/>
            <a:ext cx="3071834" cy="2500306"/>
          </a:xfrm>
          <a:prstGeom prst="rect">
            <a:avLst/>
          </a:prstGeom>
          <a:noFill/>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652659"/>
            <a:ext cx="9144000" cy="1061829"/>
          </a:xfrm>
          <a:prstGeom prst="rect">
            <a:avLst/>
          </a:prstGeom>
          <a:noFill/>
        </p:spPr>
        <p:txBody>
          <a:bodyPr wrap="square" lIns="91440" tIns="45720" rIns="91440" bIns="45720">
            <a:spAutoFit/>
          </a:bodyPr>
          <a:lstStyle/>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Сведения о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выпускниках лицея, достигших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определенных успехов в своей профессиональной деятельности</a:t>
            </a:r>
            <a:endParaRPr lang="ru-RU" sz="21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3" name="Picture 8" descr="http://lycey23.ru/images/photos/Islamov.jpg"/>
          <p:cNvPicPr>
            <a:picLocks noChangeAspect="1" noChangeArrowheads="1"/>
          </p:cNvPicPr>
          <p:nvPr/>
        </p:nvPicPr>
        <p:blipFill>
          <a:blip r:embed="rId5" cstate="print"/>
          <a:srcRect/>
          <a:stretch>
            <a:fillRect/>
          </a:stretch>
        </p:blipFill>
        <p:spPr bwMode="auto">
          <a:xfrm>
            <a:off x="0" y="1714488"/>
            <a:ext cx="2160240" cy="3263202"/>
          </a:xfrm>
          <a:prstGeom prst="rect">
            <a:avLst/>
          </a:prstGeom>
          <a:ln>
            <a:noFill/>
          </a:ln>
          <a:effectLst>
            <a:softEdge rad="112500"/>
          </a:effectLst>
        </p:spPr>
      </p:pic>
      <p:pic>
        <p:nvPicPr>
          <p:cNvPr id="14" name="Picture 10" descr="http://lycey23.ru/images/photos/Fedyaev.jpg"/>
          <p:cNvPicPr>
            <a:picLocks noChangeAspect="1" noChangeArrowheads="1"/>
          </p:cNvPicPr>
          <p:nvPr/>
        </p:nvPicPr>
        <p:blipFill>
          <a:blip r:embed="rId6" cstate="print"/>
          <a:srcRect/>
          <a:stretch>
            <a:fillRect/>
          </a:stretch>
        </p:blipFill>
        <p:spPr bwMode="auto">
          <a:xfrm>
            <a:off x="6815387" y="3357562"/>
            <a:ext cx="2328613" cy="3185542"/>
          </a:xfrm>
          <a:prstGeom prst="rect">
            <a:avLst/>
          </a:prstGeom>
          <a:ln>
            <a:noFill/>
          </a:ln>
          <a:effectLst>
            <a:softEdge rad="112500"/>
          </a:effectLst>
        </p:spPr>
      </p:pic>
      <p:sp>
        <p:nvSpPr>
          <p:cNvPr id="15" name="Прямоугольник 14"/>
          <p:cNvSpPr/>
          <p:nvPr/>
        </p:nvSpPr>
        <p:spPr>
          <a:xfrm>
            <a:off x="2143108" y="1928802"/>
            <a:ext cx="7858180" cy="646331"/>
          </a:xfrm>
          <a:prstGeom prst="rect">
            <a:avLst/>
          </a:prstGeom>
        </p:spPr>
        <p:txBody>
          <a:bodyPr wrap="square">
            <a:spAutoFit/>
          </a:bodyPr>
          <a:lstStyle/>
          <a:p>
            <a:r>
              <a:rPr lang="ru-RU" b="1" i="1" dirty="0" smtClean="0">
                <a:solidFill>
                  <a:srgbClr val="002060"/>
                </a:solidFill>
                <a:latin typeface="Arial" pitchFamily="34" charset="0"/>
                <a:cs typeface="Arial" pitchFamily="34" charset="0"/>
              </a:rPr>
              <a:t>Исламов Дмитрий Викторович - выпускник 1995 года</a:t>
            </a:r>
            <a:r>
              <a:rPr lang="ru-RU" i="1" dirty="0" smtClean="0">
                <a:solidFill>
                  <a:srgbClr val="002060"/>
                </a:solidFill>
                <a:latin typeface="Arial" pitchFamily="34" charset="0"/>
                <a:cs typeface="Arial" pitchFamily="34" charset="0"/>
              </a:rPr>
              <a:t>,</a:t>
            </a:r>
            <a:r>
              <a:rPr lang="ru-RU" b="1" i="1" dirty="0" smtClean="0">
                <a:solidFill>
                  <a:srgbClr val="002060"/>
                </a:solidFill>
                <a:latin typeface="Arial" pitchFamily="34" charset="0"/>
                <a:cs typeface="Arial" pitchFamily="34" charset="0"/>
              </a:rPr>
              <a:t> </a:t>
            </a:r>
          </a:p>
          <a:p>
            <a:r>
              <a:rPr lang="ru-RU" dirty="0" smtClean="0">
                <a:solidFill>
                  <a:srgbClr val="002060"/>
                </a:solidFill>
                <a:latin typeface="Arial" pitchFamily="34" charset="0"/>
                <a:cs typeface="Arial" pitchFamily="34" charset="0"/>
              </a:rPr>
              <a:t>депутат Государственной Думы седьмого созыва</a:t>
            </a:r>
            <a:endParaRPr lang="ru-RU" dirty="0">
              <a:solidFill>
                <a:srgbClr val="002060"/>
              </a:solidFill>
              <a:latin typeface="Arial" pitchFamily="34" charset="0"/>
              <a:cs typeface="Arial" pitchFamily="34" charset="0"/>
            </a:endParaRPr>
          </a:p>
        </p:txBody>
      </p:sp>
      <p:sp>
        <p:nvSpPr>
          <p:cNvPr id="16" name="Прямоугольник 15"/>
          <p:cNvSpPr/>
          <p:nvPr/>
        </p:nvSpPr>
        <p:spPr>
          <a:xfrm>
            <a:off x="285720" y="5214950"/>
            <a:ext cx="6858048" cy="646331"/>
          </a:xfrm>
          <a:prstGeom prst="rect">
            <a:avLst/>
          </a:prstGeom>
        </p:spPr>
        <p:txBody>
          <a:bodyPr wrap="square">
            <a:spAutoFit/>
          </a:bodyPr>
          <a:lstStyle/>
          <a:p>
            <a:r>
              <a:rPr lang="ru-RU" b="1" i="1" dirty="0" smtClean="0">
                <a:solidFill>
                  <a:srgbClr val="002060"/>
                </a:solidFill>
                <a:latin typeface="Arial" pitchFamily="34" charset="0"/>
                <a:cs typeface="Arial" pitchFamily="34" charset="0"/>
              </a:rPr>
              <a:t>Федяев Павел Михайлович - выпускник 1999 года</a:t>
            </a:r>
            <a:r>
              <a:rPr lang="ru-RU" i="1" dirty="0" smtClean="0">
                <a:solidFill>
                  <a:srgbClr val="002060"/>
                </a:solidFill>
                <a:latin typeface="Arial" pitchFamily="34" charset="0"/>
                <a:cs typeface="Arial" pitchFamily="34" charset="0"/>
              </a:rPr>
              <a:t>,</a:t>
            </a:r>
            <a:r>
              <a:rPr lang="ru-RU" b="1" i="1" dirty="0" smtClean="0">
                <a:solidFill>
                  <a:srgbClr val="002060"/>
                </a:solidFill>
                <a:latin typeface="Arial" pitchFamily="34" charset="0"/>
                <a:cs typeface="Arial" pitchFamily="34" charset="0"/>
              </a:rPr>
              <a:t> </a:t>
            </a:r>
          </a:p>
          <a:p>
            <a:r>
              <a:rPr lang="ru-RU" dirty="0" smtClean="0">
                <a:solidFill>
                  <a:srgbClr val="002060"/>
                </a:solidFill>
                <a:latin typeface="Arial" pitchFamily="34" charset="0"/>
                <a:cs typeface="Arial" pitchFamily="34" charset="0"/>
              </a:rPr>
              <a:t>депутат Государственной Думы шестого,  седьмого созывов</a:t>
            </a:r>
            <a:endParaRPr lang="ru-RU"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3">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720850"/>
            <a:ext cx="400049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Традиционные мероприятия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 лицее</a:t>
            </a:r>
            <a:endParaRPr lang="ru-RU" sz="2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6" name="Picture 2" descr="ÐÐ»Ð°ÑÑ Ð¼ÐµÑÑÑÐ° Ð´ÐµÐºÐ°Ð±ÑÑ 2016"/>
          <p:cNvPicPr>
            <a:picLocks noChangeAspect="1" noChangeArrowheads="1"/>
          </p:cNvPicPr>
          <p:nvPr/>
        </p:nvPicPr>
        <p:blipFill>
          <a:blip r:embed="rId6"/>
          <a:srcRect b="8572"/>
          <a:stretch>
            <a:fillRect/>
          </a:stretch>
        </p:blipFill>
        <p:spPr bwMode="auto">
          <a:xfrm>
            <a:off x="0" y="1643050"/>
            <a:ext cx="4719373" cy="2286016"/>
          </a:xfrm>
          <a:prstGeom prst="rect">
            <a:avLst/>
          </a:prstGeom>
          <a:ln>
            <a:noFill/>
          </a:ln>
          <a:effectLst>
            <a:softEdge rad="112500"/>
          </a:effectLst>
        </p:spPr>
      </p:pic>
      <p:pic>
        <p:nvPicPr>
          <p:cNvPr id="119810" name="Picture 2" descr="http://lycey23.ru/images/2018-2019-photos/28.12.18_18.JPG"/>
          <p:cNvPicPr>
            <a:picLocks noChangeAspect="1" noChangeArrowheads="1"/>
          </p:cNvPicPr>
          <p:nvPr/>
        </p:nvPicPr>
        <p:blipFill>
          <a:blip r:embed="rId7"/>
          <a:srcRect t="71217" r="50781"/>
          <a:stretch>
            <a:fillRect/>
          </a:stretch>
        </p:blipFill>
        <p:spPr bwMode="auto">
          <a:xfrm>
            <a:off x="4572000" y="4897866"/>
            <a:ext cx="4469176" cy="1960134"/>
          </a:xfrm>
          <a:prstGeom prst="rect">
            <a:avLst/>
          </a:prstGeom>
          <a:ln>
            <a:noFill/>
          </a:ln>
          <a:effectLst>
            <a:softEdge rad="112500"/>
          </a:effectLst>
        </p:spPr>
      </p:pic>
      <p:sp>
        <p:nvSpPr>
          <p:cNvPr id="17" name="TextBox 16"/>
          <p:cNvSpPr txBox="1"/>
          <p:nvPr/>
        </p:nvSpPr>
        <p:spPr>
          <a:xfrm>
            <a:off x="5572132" y="4572008"/>
            <a:ext cx="2566600" cy="369332"/>
          </a:xfrm>
          <a:prstGeom prst="rect">
            <a:avLst/>
          </a:prstGeom>
          <a:noFill/>
        </p:spPr>
        <p:txBody>
          <a:bodyPr wrap="square" rtlCol="0">
            <a:spAutoFit/>
          </a:bodyPr>
          <a:lstStyle/>
          <a:p>
            <a:r>
              <a:rPr lang="ru-RU" dirty="0" smtClean="0">
                <a:solidFill>
                  <a:srgbClr val="002060"/>
                </a:solidFill>
                <a:latin typeface="Arial" pitchFamily="34" charset="0"/>
                <a:cs typeface="Arial" pitchFamily="34" charset="0"/>
              </a:rPr>
              <a:t>Новогодний </a:t>
            </a:r>
            <a:r>
              <a:rPr lang="ru-RU" dirty="0" err="1" smtClean="0">
                <a:solidFill>
                  <a:srgbClr val="002060"/>
                </a:solidFill>
                <a:latin typeface="Arial" pitchFamily="34" charset="0"/>
                <a:cs typeface="Arial" pitchFamily="34" charset="0"/>
              </a:rPr>
              <a:t>флешмоб</a:t>
            </a:r>
            <a:endParaRPr lang="ru-RU" dirty="0">
              <a:solidFill>
                <a:srgbClr val="002060"/>
              </a:solidFill>
              <a:latin typeface="Arial" pitchFamily="34" charset="0"/>
              <a:cs typeface="Arial" pitchFamily="34" charset="0"/>
            </a:endParaRPr>
          </a:p>
        </p:txBody>
      </p:sp>
      <p:sp>
        <p:nvSpPr>
          <p:cNvPr id="18" name="TextBox 17"/>
          <p:cNvSpPr txBox="1"/>
          <p:nvPr/>
        </p:nvSpPr>
        <p:spPr>
          <a:xfrm>
            <a:off x="785786" y="1357298"/>
            <a:ext cx="3643338" cy="369332"/>
          </a:xfrm>
          <a:prstGeom prst="rect">
            <a:avLst/>
          </a:prstGeom>
          <a:noFill/>
        </p:spPr>
        <p:txBody>
          <a:bodyPr wrap="square" rtlCol="0">
            <a:spAutoFit/>
          </a:bodyPr>
          <a:lstStyle/>
          <a:p>
            <a:r>
              <a:rPr lang="ru-RU" dirty="0" smtClean="0">
                <a:solidFill>
                  <a:srgbClr val="002060"/>
                </a:solidFill>
                <a:latin typeface="Arial" pitchFamily="34" charset="0"/>
                <a:cs typeface="Arial" pitchFamily="34" charset="0"/>
              </a:rPr>
              <a:t>Посвящение в лицеисты</a:t>
            </a:r>
            <a:endParaRPr lang="ru-RU" dirty="0">
              <a:solidFill>
                <a:srgbClr val="002060"/>
              </a:solidFill>
              <a:latin typeface="Arial" pitchFamily="34" charset="0"/>
              <a:cs typeface="Arial" pitchFamily="34" charset="0"/>
            </a:endParaRPr>
          </a:p>
        </p:txBody>
      </p:sp>
      <p:pic>
        <p:nvPicPr>
          <p:cNvPr id="19" name="MVI_0005.AVI">
            <a:hlinkClick r:id="" action="ppaction://media"/>
          </p:cNvPr>
          <p:cNvPicPr>
            <a:picLocks noGrp="1" noRot="1" noChangeAspect="1" noChangeArrowheads="1"/>
          </p:cNvPicPr>
          <p:nvPr>
            <p:ph sz="half" idx="4294967295"/>
            <a:videoFile r:link="rId1"/>
          </p:nvPr>
        </p:nvPicPr>
        <p:blipFill>
          <a:blip r:embed="rId8"/>
          <a:srcRect/>
          <a:stretch>
            <a:fillRect/>
          </a:stretch>
        </p:blipFill>
        <p:spPr>
          <a:xfrm>
            <a:off x="4929190" y="1714488"/>
            <a:ext cx="3913187" cy="2935288"/>
          </a:xfrm>
          <a:prstGeom prst="rect">
            <a:avLst/>
          </a:prstGeom>
          <a:ln>
            <a:noFill/>
          </a:ln>
          <a:effectLst>
            <a:softEdge rad="112500"/>
          </a:effectLst>
        </p:spPr>
      </p:pic>
      <p:sp>
        <p:nvSpPr>
          <p:cNvPr id="20" name="TextBox 19"/>
          <p:cNvSpPr txBox="1"/>
          <p:nvPr/>
        </p:nvSpPr>
        <p:spPr>
          <a:xfrm>
            <a:off x="5000628" y="1428736"/>
            <a:ext cx="3857620" cy="369332"/>
          </a:xfrm>
          <a:prstGeom prst="rect">
            <a:avLst/>
          </a:prstGeom>
          <a:noFill/>
        </p:spPr>
        <p:txBody>
          <a:bodyPr wrap="square" rtlCol="0">
            <a:spAutoFit/>
          </a:bodyPr>
          <a:lstStyle/>
          <a:p>
            <a:r>
              <a:rPr lang="ru-RU" dirty="0" smtClean="0">
                <a:solidFill>
                  <a:srgbClr val="002060"/>
                </a:solidFill>
                <a:latin typeface="Arial" pitchFamily="34" charset="0"/>
                <a:cs typeface="Arial" pitchFamily="34" charset="0"/>
              </a:rPr>
              <a:t>Публичные «Королевские чтения»</a:t>
            </a:r>
            <a:endParaRPr lang="ru-RU" dirty="0">
              <a:solidFill>
                <a:srgbClr val="002060"/>
              </a:solidFill>
              <a:latin typeface="Arial" pitchFamily="34" charset="0"/>
              <a:cs typeface="Arial" pitchFamily="34" charset="0"/>
            </a:endParaRPr>
          </a:p>
        </p:txBody>
      </p:sp>
      <p:pic>
        <p:nvPicPr>
          <p:cNvPr id="119812" name="Picture 4" descr="http://lycey23.ru/images/stranichki/2016-17stranichku/4a/31.05.17_1.jpg"/>
          <p:cNvPicPr>
            <a:picLocks noChangeAspect="1" noChangeArrowheads="1"/>
          </p:cNvPicPr>
          <p:nvPr/>
        </p:nvPicPr>
        <p:blipFill>
          <a:blip r:embed="rId9"/>
          <a:srcRect/>
          <a:stretch>
            <a:fillRect/>
          </a:stretch>
        </p:blipFill>
        <p:spPr bwMode="auto">
          <a:xfrm>
            <a:off x="500034" y="4179075"/>
            <a:ext cx="3571900" cy="2678926"/>
          </a:xfrm>
          <a:prstGeom prst="rect">
            <a:avLst/>
          </a:prstGeom>
          <a:ln>
            <a:noFill/>
          </a:ln>
          <a:effectLst>
            <a:softEdge rad="112500"/>
          </a:effectLst>
        </p:spPr>
      </p:pic>
      <p:sp>
        <p:nvSpPr>
          <p:cNvPr id="22" name="TextBox 21"/>
          <p:cNvSpPr txBox="1"/>
          <p:nvPr/>
        </p:nvSpPr>
        <p:spPr>
          <a:xfrm>
            <a:off x="285752" y="3857628"/>
            <a:ext cx="4500562" cy="369332"/>
          </a:xfrm>
          <a:prstGeom prst="rect">
            <a:avLst/>
          </a:prstGeom>
          <a:noFill/>
        </p:spPr>
        <p:txBody>
          <a:bodyPr wrap="square" rtlCol="0">
            <a:spAutoFit/>
          </a:bodyPr>
          <a:lstStyle/>
          <a:p>
            <a:r>
              <a:rPr lang="ru-RU" dirty="0" smtClean="0">
                <a:solidFill>
                  <a:srgbClr val="002060"/>
                </a:solidFill>
                <a:latin typeface="Arial" pitchFamily="34" charset="0"/>
                <a:cs typeface="Arial" pitchFamily="34" charset="0"/>
              </a:rPr>
              <a:t>Акция «Цвети наш школьный двор»</a:t>
            </a:r>
            <a:endParaRPr lang="ru-RU"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Прямоугольник 13"/>
          <p:cNvSpPr/>
          <p:nvPr/>
        </p:nvSpPr>
        <p:spPr>
          <a:xfrm>
            <a:off x="0" y="627387"/>
            <a:ext cx="4357686"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Традиционные  мероприятия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 лицее</a:t>
            </a:r>
          </a:p>
        </p:txBody>
      </p:sp>
      <p:sp>
        <p:nvSpPr>
          <p:cNvPr id="18" name="Прямоугольник 17"/>
          <p:cNvSpPr/>
          <p:nvPr/>
        </p:nvSpPr>
        <p:spPr>
          <a:xfrm>
            <a:off x="214282" y="1285860"/>
            <a:ext cx="8501106" cy="830997"/>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Более 25 лет по итогам учебного года проводится праздник Гордости и Чести «Уникум»  </a:t>
            </a:r>
          </a:p>
          <a:p>
            <a:pPr algn="ct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pic>
        <p:nvPicPr>
          <p:cNvPr id="16" name="Picture 2" descr="D:\СОХРАНЯТЬ ЗДЕСЬ\Мероприятия 2018-2019\Гордость образования\unik-2018_3.jpg"/>
          <p:cNvPicPr>
            <a:picLocks noChangeAspect="1" noChangeArrowheads="1"/>
          </p:cNvPicPr>
          <p:nvPr/>
        </p:nvPicPr>
        <p:blipFill>
          <a:blip r:embed="rId5"/>
          <a:srcRect/>
          <a:stretch>
            <a:fillRect/>
          </a:stretch>
        </p:blipFill>
        <p:spPr bwMode="auto">
          <a:xfrm>
            <a:off x="71406" y="1857364"/>
            <a:ext cx="5286412" cy="2800748"/>
          </a:xfrm>
          <a:prstGeom prst="rect">
            <a:avLst/>
          </a:prstGeom>
          <a:ln>
            <a:noFill/>
          </a:ln>
          <a:effectLst>
            <a:softEdge rad="112500"/>
          </a:effectLst>
        </p:spPr>
      </p:pic>
      <p:pic>
        <p:nvPicPr>
          <p:cNvPr id="78852" name="Picture 4" descr="http://lycey23.ru/images/2017-2018-photos/11.10.17_7.jpg"/>
          <p:cNvPicPr>
            <a:picLocks noChangeAspect="1" noChangeArrowheads="1"/>
          </p:cNvPicPr>
          <p:nvPr/>
        </p:nvPicPr>
        <p:blipFill>
          <a:blip r:embed="rId6"/>
          <a:srcRect t="48823"/>
          <a:stretch>
            <a:fillRect/>
          </a:stretch>
        </p:blipFill>
        <p:spPr bwMode="auto">
          <a:xfrm>
            <a:off x="5286380" y="4071942"/>
            <a:ext cx="3819848" cy="2596306"/>
          </a:xfrm>
          <a:prstGeom prst="rect">
            <a:avLst/>
          </a:prstGeom>
          <a:ln>
            <a:noFill/>
          </a:ln>
          <a:effectLst>
            <a:softEdge rad="112500"/>
          </a:effectLst>
        </p:spPr>
      </p:pic>
      <p:pic>
        <p:nvPicPr>
          <p:cNvPr id="15" name="Picture 4" descr="http://lycey23.ru/images/2017-2018-photos/11.10.17_7.jpg"/>
          <p:cNvPicPr>
            <a:picLocks noChangeAspect="1" noChangeArrowheads="1"/>
          </p:cNvPicPr>
          <p:nvPr/>
        </p:nvPicPr>
        <p:blipFill>
          <a:blip r:embed="rId6"/>
          <a:srcRect b="56764"/>
          <a:stretch>
            <a:fillRect/>
          </a:stretch>
        </p:blipFill>
        <p:spPr bwMode="auto">
          <a:xfrm>
            <a:off x="5286380" y="1897830"/>
            <a:ext cx="3786183" cy="2174112"/>
          </a:xfrm>
          <a:prstGeom prst="rect">
            <a:avLst/>
          </a:prstGeom>
          <a:ln>
            <a:noFill/>
          </a:ln>
          <a:effectLst>
            <a:softEdge rad="112500"/>
          </a:effectLst>
        </p:spPr>
      </p:pic>
      <p:pic>
        <p:nvPicPr>
          <p:cNvPr id="78856" name="Picture 8" descr="http://lycey23.ru/images/phocagallery/unikum/laureaty12.JPG"/>
          <p:cNvPicPr>
            <a:picLocks noChangeAspect="1" noChangeArrowheads="1"/>
          </p:cNvPicPr>
          <p:nvPr/>
        </p:nvPicPr>
        <p:blipFill>
          <a:blip r:embed="rId7"/>
          <a:srcRect l="8333" t="18056" r="57291" b="12499"/>
          <a:stretch>
            <a:fillRect/>
          </a:stretch>
        </p:blipFill>
        <p:spPr bwMode="auto">
          <a:xfrm>
            <a:off x="414276" y="4526498"/>
            <a:ext cx="1585956" cy="2402964"/>
          </a:xfrm>
          <a:prstGeom prst="rect">
            <a:avLst/>
          </a:prstGeom>
          <a:ln>
            <a:noFill/>
          </a:ln>
          <a:effectLst>
            <a:softEdge rad="112500"/>
          </a:effectLst>
        </p:spPr>
      </p:pic>
      <p:pic>
        <p:nvPicPr>
          <p:cNvPr id="78858" name="Picture 10" descr="http://lycey23.ru/images/phocagallery/unikum/laureaty07.JPG"/>
          <p:cNvPicPr>
            <a:picLocks noChangeAspect="1" noChangeArrowheads="1"/>
          </p:cNvPicPr>
          <p:nvPr/>
        </p:nvPicPr>
        <p:blipFill>
          <a:blip r:embed="rId8"/>
          <a:srcRect l="7291" t="18056" r="58334" b="13888"/>
          <a:stretch>
            <a:fillRect/>
          </a:stretch>
        </p:blipFill>
        <p:spPr bwMode="auto">
          <a:xfrm>
            <a:off x="2000231" y="4572117"/>
            <a:ext cx="1587600" cy="2357345"/>
          </a:xfrm>
          <a:prstGeom prst="rect">
            <a:avLst/>
          </a:prstGeom>
          <a:ln>
            <a:noFill/>
          </a:ln>
          <a:effectLst>
            <a:softEdge rad="112500"/>
          </a:effectLst>
        </p:spPr>
      </p:pic>
      <p:pic>
        <p:nvPicPr>
          <p:cNvPr id="78860" name="Picture 12" descr="http://lycey23.ru/images/phocagallery/unikum/laureaty03.JPG"/>
          <p:cNvPicPr>
            <a:picLocks noChangeAspect="1" noChangeArrowheads="1"/>
          </p:cNvPicPr>
          <p:nvPr/>
        </p:nvPicPr>
        <p:blipFill>
          <a:blip r:embed="rId9"/>
          <a:srcRect l="7292" t="18056" r="58333" b="11110"/>
          <a:stretch>
            <a:fillRect/>
          </a:stretch>
        </p:blipFill>
        <p:spPr bwMode="auto">
          <a:xfrm>
            <a:off x="3571868" y="4572008"/>
            <a:ext cx="1448942" cy="2239274"/>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11" name="Диаграмма 10"/>
          <p:cNvGraphicFramePr/>
          <p:nvPr>
            <p:extLst>
              <p:ext uri="{D42A27DB-BD31-4B8C-83A1-F6EECF244321}">
                <p14:modId xmlns:p14="http://schemas.microsoft.com/office/powerpoint/2010/main" val="3681756849"/>
              </p:ext>
            </p:extLst>
          </p:nvPr>
        </p:nvGraphicFramePr>
        <p:xfrm>
          <a:off x="323528" y="3714752"/>
          <a:ext cx="7572428" cy="3000396"/>
        </p:xfrm>
        <a:graphic>
          <a:graphicData uri="http://schemas.openxmlformats.org/drawingml/2006/chart">
            <c:chart xmlns:c="http://schemas.openxmlformats.org/drawingml/2006/chart" xmlns:r="http://schemas.openxmlformats.org/officeDocument/2006/relationships" r:id="rId5"/>
          </a:graphicData>
        </a:graphic>
      </p:graphicFrame>
      <p:sp>
        <p:nvSpPr>
          <p:cNvPr id="13" name="Прямоугольник 12"/>
          <p:cNvSpPr/>
          <p:nvPr/>
        </p:nvSpPr>
        <p:spPr>
          <a:xfrm>
            <a:off x="0" y="627387"/>
            <a:ext cx="3428992"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работы в целом</a:t>
            </a:r>
          </a:p>
        </p:txBody>
      </p:sp>
      <p:pic>
        <p:nvPicPr>
          <p:cNvPr id="15" name="Picture 6" descr="http://lycey23.ru/images/2017-2018-photos/27.04.18_1.jpg"/>
          <p:cNvPicPr>
            <a:picLocks noChangeAspect="1" noChangeArrowheads="1"/>
          </p:cNvPicPr>
          <p:nvPr/>
        </p:nvPicPr>
        <p:blipFill>
          <a:blip r:embed="rId6"/>
          <a:srcRect t="59961"/>
          <a:stretch>
            <a:fillRect/>
          </a:stretch>
        </p:blipFill>
        <p:spPr bwMode="auto">
          <a:xfrm>
            <a:off x="1268983" y="1412776"/>
            <a:ext cx="6666547" cy="2520280"/>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Прямоугольник 21"/>
          <p:cNvSpPr/>
          <p:nvPr/>
        </p:nvSpPr>
        <p:spPr>
          <a:xfrm>
            <a:off x="571472" y="1578278"/>
            <a:ext cx="7929586" cy="338554"/>
          </a:xfrm>
          <a:prstGeom prst="rect">
            <a:avLst/>
          </a:prstGeom>
        </p:spPr>
        <p:txBody>
          <a:bodyPr wrap="square">
            <a:spAutoFit/>
          </a:bodyPr>
          <a:lstStyle/>
          <a:p>
            <a:pPr algn="ctr"/>
            <a:r>
              <a:rPr lang="ru-RU" sz="16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Рейтинг  муниципальных  общеобразовательных  организаций г.Кемерово</a:t>
            </a:r>
            <a:endParaRPr lang="ru-RU" sz="16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706923380"/>
              </p:ext>
            </p:extLst>
          </p:nvPr>
        </p:nvGraphicFramePr>
        <p:xfrm>
          <a:off x="714316" y="2204864"/>
          <a:ext cx="7786742" cy="3071838"/>
        </p:xfrm>
        <a:graphic>
          <a:graphicData uri="http://schemas.openxmlformats.org/drawingml/2006/table">
            <a:tbl>
              <a:tblPr>
                <a:tableStyleId>{3C2FFA5D-87B4-456A-9821-1D502468CF0F}</a:tableStyleId>
              </a:tblPr>
              <a:tblGrid>
                <a:gridCol w="689320"/>
                <a:gridCol w="3804003"/>
                <a:gridCol w="3293419"/>
              </a:tblGrid>
              <a:tr h="279258">
                <a:tc>
                  <a:txBody>
                    <a:bodyPr/>
                    <a:lstStyle/>
                    <a:p>
                      <a:pPr algn="ctr">
                        <a:spcAft>
                          <a:spcPts val="0"/>
                        </a:spcAft>
                      </a:pPr>
                      <a:r>
                        <a:rPr lang="ru-RU" sz="1600" dirty="0">
                          <a:latin typeface="Arial" pitchFamily="34" charset="0"/>
                          <a:cs typeface="Arial" pitchFamily="34" charset="0"/>
                        </a:rPr>
                        <a:t>№ </a:t>
                      </a:r>
                      <a:endParaRPr lang="ru-RU" sz="1600" dirty="0">
                        <a:latin typeface="Arial" pitchFamily="34" charset="0"/>
                        <a:ea typeface="Calibri"/>
                        <a:cs typeface="Arial" pitchFamily="34" charset="0"/>
                      </a:endParaRPr>
                    </a:p>
                  </a:txBody>
                  <a:tcPr marL="53898" marR="53898" marT="0" marB="0"/>
                </a:tc>
                <a:tc>
                  <a:txBody>
                    <a:bodyPr/>
                    <a:lstStyle/>
                    <a:p>
                      <a:pPr algn="ctr">
                        <a:spcAft>
                          <a:spcPts val="0"/>
                        </a:spcAft>
                      </a:pPr>
                      <a:r>
                        <a:rPr lang="ru-RU" sz="1600" dirty="0">
                          <a:latin typeface="Arial" pitchFamily="34" charset="0"/>
                          <a:cs typeface="Arial" pitchFamily="34" charset="0"/>
                        </a:rPr>
                        <a:t>ОУ</a:t>
                      </a:r>
                      <a:r>
                        <a:rPr lang="en-US" sz="1600" dirty="0">
                          <a:latin typeface="Arial" pitchFamily="34" charset="0"/>
                          <a:cs typeface="Arial" pitchFamily="34" charset="0"/>
                        </a:rPr>
                        <a:t>     1 </a:t>
                      </a:r>
                      <a:r>
                        <a:rPr lang="ru-RU" sz="1600" dirty="0">
                          <a:latin typeface="Arial" pitchFamily="34" charset="0"/>
                          <a:cs typeface="Arial" pitchFamily="34" charset="0"/>
                        </a:rPr>
                        <a:t>группы </a:t>
                      </a:r>
                      <a:endParaRPr lang="ru-RU" sz="1600" dirty="0">
                        <a:latin typeface="Arial" pitchFamily="34" charset="0"/>
                        <a:ea typeface="Calibri"/>
                        <a:cs typeface="Arial" pitchFamily="34" charset="0"/>
                      </a:endParaRPr>
                    </a:p>
                  </a:txBody>
                  <a:tcPr marL="53898" marR="53898" marT="0" marB="0"/>
                </a:tc>
                <a:tc>
                  <a:txBody>
                    <a:bodyPr/>
                    <a:lstStyle/>
                    <a:p>
                      <a:pPr algn="ctr">
                        <a:spcAft>
                          <a:spcPts val="0"/>
                        </a:spcAft>
                      </a:pPr>
                      <a:r>
                        <a:rPr lang="ru-RU" sz="1600" dirty="0">
                          <a:latin typeface="Arial" pitchFamily="34" charset="0"/>
                          <a:cs typeface="Arial" pitchFamily="34" charset="0"/>
                        </a:rPr>
                        <a:t>Суммарный результат </a:t>
                      </a:r>
                      <a:endParaRPr lang="ru-RU" sz="1600" dirty="0">
                        <a:latin typeface="Arial" pitchFamily="34" charset="0"/>
                        <a:ea typeface="Calibri"/>
                        <a:cs typeface="Arial" pitchFamily="34" charset="0"/>
                      </a:endParaRPr>
                    </a:p>
                  </a:txBody>
                  <a:tcPr marL="53898" marR="53898" marT="0" marB="0"/>
                </a:tc>
              </a:tr>
              <a:tr h="279258">
                <a:tc>
                  <a:txBody>
                    <a:bodyPr/>
                    <a:lstStyle/>
                    <a:p>
                      <a:pPr algn="just">
                        <a:spcAft>
                          <a:spcPts val="0"/>
                        </a:spcAft>
                      </a:pPr>
                      <a:r>
                        <a:rPr lang="ru-RU" sz="1600">
                          <a:latin typeface="Arial" pitchFamily="34" charset="0"/>
                          <a:cs typeface="Arial" pitchFamily="34" charset="0"/>
                        </a:rPr>
                        <a:t>1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МБОУ «Гимназия №21»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313,37 </a:t>
                      </a:r>
                      <a:endParaRPr lang="ru-RU" sz="1600">
                        <a:latin typeface="Arial" pitchFamily="34" charset="0"/>
                        <a:ea typeface="Calibri"/>
                        <a:cs typeface="Arial" pitchFamily="34" charset="0"/>
                      </a:endParaRPr>
                    </a:p>
                  </a:txBody>
                  <a:tcPr marL="53898" marR="53898" marT="0" marB="0"/>
                </a:tc>
              </a:tr>
              <a:tr h="279258">
                <a:tc>
                  <a:txBody>
                    <a:bodyPr/>
                    <a:lstStyle/>
                    <a:p>
                      <a:pPr algn="just">
                        <a:spcAft>
                          <a:spcPts val="0"/>
                        </a:spcAft>
                      </a:pPr>
                      <a:r>
                        <a:rPr lang="ru-RU" sz="1600">
                          <a:latin typeface="Arial" pitchFamily="34" charset="0"/>
                          <a:cs typeface="Arial" pitchFamily="34" charset="0"/>
                        </a:rPr>
                        <a:t>2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МБОУ «Гимназия № 41»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232,16 </a:t>
                      </a:r>
                      <a:endParaRPr lang="ru-RU" sz="1600">
                        <a:latin typeface="Arial" pitchFamily="34" charset="0"/>
                        <a:ea typeface="Calibri"/>
                        <a:cs typeface="Arial" pitchFamily="34" charset="0"/>
                      </a:endParaRPr>
                    </a:p>
                  </a:txBody>
                  <a:tcPr marL="53898" marR="53898" marT="0" marB="0"/>
                </a:tc>
              </a:tr>
              <a:tr h="279258">
                <a:tc>
                  <a:txBody>
                    <a:bodyPr/>
                    <a:lstStyle/>
                    <a:p>
                      <a:pPr algn="just">
                        <a:spcAft>
                          <a:spcPts val="0"/>
                        </a:spcAft>
                      </a:pPr>
                      <a:r>
                        <a:rPr lang="ru-RU" sz="1600">
                          <a:latin typeface="Arial" pitchFamily="34" charset="0"/>
                          <a:cs typeface="Arial" pitchFamily="34" charset="0"/>
                        </a:rPr>
                        <a:t>3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МБОУ «Лицей №62»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186,02 </a:t>
                      </a:r>
                      <a:endParaRPr lang="ru-RU" sz="1600">
                        <a:latin typeface="Arial" pitchFamily="34" charset="0"/>
                        <a:ea typeface="Calibri"/>
                        <a:cs typeface="Arial" pitchFamily="34" charset="0"/>
                      </a:endParaRPr>
                    </a:p>
                  </a:txBody>
                  <a:tcPr marL="53898" marR="53898" marT="0" marB="0"/>
                </a:tc>
              </a:tr>
              <a:tr h="279258">
                <a:tc>
                  <a:txBody>
                    <a:bodyPr/>
                    <a:lstStyle/>
                    <a:p>
                      <a:pPr algn="just">
                        <a:spcAft>
                          <a:spcPts val="0"/>
                        </a:spcAft>
                      </a:pPr>
                      <a:r>
                        <a:rPr lang="ru-RU" sz="1600">
                          <a:highlight>
                            <a:srgbClr val="FFFF00"/>
                          </a:highlight>
                          <a:latin typeface="Arial" pitchFamily="34" charset="0"/>
                          <a:cs typeface="Arial" pitchFamily="34" charset="0"/>
                        </a:rPr>
                        <a:t>4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highlight>
                            <a:srgbClr val="FFFF00"/>
                          </a:highlight>
                          <a:latin typeface="Arial" pitchFamily="34" charset="0"/>
                          <a:cs typeface="Arial" pitchFamily="34" charset="0"/>
                        </a:rPr>
                        <a:t>МБОУ «Лицей №23»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highlight>
                            <a:srgbClr val="FFFF00"/>
                          </a:highlight>
                          <a:latin typeface="Arial" pitchFamily="34" charset="0"/>
                          <a:cs typeface="Arial" pitchFamily="34" charset="0"/>
                        </a:rPr>
                        <a:t>184,28 </a:t>
                      </a:r>
                      <a:endParaRPr lang="ru-RU" sz="1600">
                        <a:latin typeface="Arial" pitchFamily="34" charset="0"/>
                        <a:ea typeface="Calibri"/>
                        <a:cs typeface="Arial" pitchFamily="34" charset="0"/>
                      </a:endParaRPr>
                    </a:p>
                  </a:txBody>
                  <a:tcPr marL="53898" marR="53898" marT="0" marB="0"/>
                </a:tc>
              </a:tr>
              <a:tr h="279258">
                <a:tc>
                  <a:txBody>
                    <a:bodyPr/>
                    <a:lstStyle/>
                    <a:p>
                      <a:pPr algn="just">
                        <a:spcAft>
                          <a:spcPts val="0"/>
                        </a:spcAft>
                      </a:pPr>
                      <a:r>
                        <a:rPr lang="ru-RU" sz="1600">
                          <a:latin typeface="Arial" pitchFamily="34" charset="0"/>
                          <a:cs typeface="Arial" pitchFamily="34" charset="0"/>
                        </a:rPr>
                        <a:t>5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МБОУ «Гимназия № 1»</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170,07 </a:t>
                      </a:r>
                      <a:endParaRPr lang="ru-RU" sz="1600">
                        <a:latin typeface="Arial" pitchFamily="34" charset="0"/>
                        <a:ea typeface="Calibri"/>
                        <a:cs typeface="Arial" pitchFamily="34" charset="0"/>
                      </a:endParaRPr>
                    </a:p>
                  </a:txBody>
                  <a:tcPr marL="53898" marR="53898" marT="0" marB="0"/>
                </a:tc>
              </a:tr>
              <a:tr h="279258">
                <a:tc>
                  <a:txBody>
                    <a:bodyPr/>
                    <a:lstStyle/>
                    <a:p>
                      <a:pPr algn="just">
                        <a:spcAft>
                          <a:spcPts val="0"/>
                        </a:spcAft>
                      </a:pPr>
                      <a:r>
                        <a:rPr lang="ru-RU" sz="1600">
                          <a:latin typeface="Arial" pitchFamily="34" charset="0"/>
                          <a:cs typeface="Arial" pitchFamily="34" charset="0"/>
                        </a:rPr>
                        <a:t>6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МБОУ «Гимназия № 17»</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162,49 </a:t>
                      </a:r>
                      <a:endParaRPr lang="ru-RU" sz="1600">
                        <a:latin typeface="Arial" pitchFamily="34" charset="0"/>
                        <a:ea typeface="Calibri"/>
                        <a:cs typeface="Arial" pitchFamily="34" charset="0"/>
                      </a:endParaRPr>
                    </a:p>
                  </a:txBody>
                  <a:tcPr marL="53898" marR="53898" marT="0" marB="0"/>
                </a:tc>
              </a:tr>
              <a:tr h="279258">
                <a:tc>
                  <a:txBody>
                    <a:bodyPr/>
                    <a:lstStyle/>
                    <a:p>
                      <a:pPr algn="just">
                        <a:spcAft>
                          <a:spcPts val="0"/>
                        </a:spcAft>
                      </a:pPr>
                      <a:r>
                        <a:rPr lang="ru-RU" sz="1600">
                          <a:latin typeface="Arial" pitchFamily="34" charset="0"/>
                          <a:cs typeface="Arial" pitchFamily="34" charset="0"/>
                        </a:rPr>
                        <a:t>7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МБОУ «Гимназия № 42»</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157,00 </a:t>
                      </a:r>
                      <a:endParaRPr lang="ru-RU" sz="1600">
                        <a:latin typeface="Arial" pitchFamily="34" charset="0"/>
                        <a:ea typeface="Calibri"/>
                        <a:cs typeface="Arial" pitchFamily="34" charset="0"/>
                      </a:endParaRPr>
                    </a:p>
                  </a:txBody>
                  <a:tcPr marL="53898" marR="53898" marT="0" marB="0"/>
                </a:tc>
              </a:tr>
              <a:tr h="279258">
                <a:tc>
                  <a:txBody>
                    <a:bodyPr/>
                    <a:lstStyle/>
                    <a:p>
                      <a:pPr algn="just">
                        <a:spcAft>
                          <a:spcPts val="0"/>
                        </a:spcAft>
                      </a:pPr>
                      <a:r>
                        <a:rPr lang="ru-RU" sz="1600">
                          <a:latin typeface="Arial" pitchFamily="34" charset="0"/>
                          <a:cs typeface="Arial" pitchFamily="34" charset="0"/>
                        </a:rPr>
                        <a:t>8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МБОУ «Гимназия № 25»</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141.10 </a:t>
                      </a:r>
                      <a:endParaRPr lang="ru-RU" sz="1600">
                        <a:latin typeface="Arial" pitchFamily="34" charset="0"/>
                        <a:ea typeface="Calibri"/>
                        <a:cs typeface="Arial" pitchFamily="34" charset="0"/>
                      </a:endParaRPr>
                    </a:p>
                  </a:txBody>
                  <a:tcPr marL="53898" marR="53898" marT="0" marB="0"/>
                </a:tc>
              </a:tr>
              <a:tr h="279258">
                <a:tc>
                  <a:txBody>
                    <a:bodyPr/>
                    <a:lstStyle/>
                    <a:p>
                      <a:pPr algn="just">
                        <a:spcAft>
                          <a:spcPts val="0"/>
                        </a:spcAft>
                      </a:pPr>
                      <a:r>
                        <a:rPr lang="ru-RU" sz="1600">
                          <a:latin typeface="Arial" pitchFamily="34" charset="0"/>
                          <a:cs typeface="Arial" pitchFamily="34" charset="0"/>
                        </a:rPr>
                        <a:t>9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МБОУ «Лицей №89»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126,31 </a:t>
                      </a:r>
                      <a:endParaRPr lang="ru-RU" sz="1600">
                        <a:latin typeface="Arial" pitchFamily="34" charset="0"/>
                        <a:ea typeface="Calibri"/>
                        <a:cs typeface="Arial" pitchFamily="34" charset="0"/>
                      </a:endParaRPr>
                    </a:p>
                  </a:txBody>
                  <a:tcPr marL="53898" marR="53898" marT="0" marB="0"/>
                </a:tc>
              </a:tr>
              <a:tr h="279258">
                <a:tc>
                  <a:txBody>
                    <a:bodyPr/>
                    <a:lstStyle/>
                    <a:p>
                      <a:pPr algn="just">
                        <a:spcAft>
                          <a:spcPts val="0"/>
                        </a:spcAft>
                      </a:pPr>
                      <a:r>
                        <a:rPr lang="ru-RU" sz="1600">
                          <a:latin typeface="Arial" pitchFamily="34" charset="0"/>
                          <a:cs typeface="Arial" pitchFamily="34" charset="0"/>
                        </a:rPr>
                        <a:t>10 </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a:latin typeface="Arial" pitchFamily="34" charset="0"/>
                          <a:cs typeface="Arial" pitchFamily="34" charset="0"/>
                        </a:rPr>
                        <a:t>МБОУ «Гимназия № 71»</a:t>
                      </a:r>
                      <a:endParaRPr lang="ru-RU" sz="1600">
                        <a:latin typeface="Arial" pitchFamily="34" charset="0"/>
                        <a:ea typeface="Calibri"/>
                        <a:cs typeface="Arial" pitchFamily="34" charset="0"/>
                      </a:endParaRPr>
                    </a:p>
                  </a:txBody>
                  <a:tcPr marL="53898" marR="53898" marT="0" marB="0"/>
                </a:tc>
                <a:tc>
                  <a:txBody>
                    <a:bodyPr/>
                    <a:lstStyle/>
                    <a:p>
                      <a:pPr algn="just">
                        <a:spcAft>
                          <a:spcPts val="0"/>
                        </a:spcAft>
                      </a:pPr>
                      <a:r>
                        <a:rPr lang="ru-RU" sz="1600" dirty="0">
                          <a:latin typeface="Arial" pitchFamily="34" charset="0"/>
                          <a:cs typeface="Arial" pitchFamily="34" charset="0"/>
                        </a:rPr>
                        <a:t>116.41 </a:t>
                      </a:r>
                      <a:endParaRPr lang="ru-RU" sz="1600" dirty="0">
                        <a:latin typeface="Arial" pitchFamily="34" charset="0"/>
                        <a:ea typeface="Calibri"/>
                        <a:cs typeface="Arial" pitchFamily="34" charset="0"/>
                      </a:endParaRPr>
                    </a:p>
                  </a:txBody>
                  <a:tcPr marL="53898" marR="53898" marT="0" marB="0"/>
                </a:tc>
              </a:tr>
            </a:tbl>
          </a:graphicData>
        </a:graphic>
      </p:graphicFrame>
      <p:sp>
        <p:nvSpPr>
          <p:cNvPr id="11" name="Прямоугольник 10"/>
          <p:cNvSpPr/>
          <p:nvPr/>
        </p:nvSpPr>
        <p:spPr>
          <a:xfrm>
            <a:off x="0" y="627387"/>
            <a:ext cx="3428992" cy="707886"/>
          </a:xfrm>
          <a:prstGeom prst="rect">
            <a:avLst/>
          </a:prstGeom>
        </p:spPr>
        <p:txBody>
          <a:bodyPr wrap="square">
            <a:spAutoFit/>
          </a:bodyPr>
          <a:lstStyle/>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r>
              <a:rPr lang="ru-RU" sz="2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работы в целом</a:t>
            </a: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642918"/>
            <a:ext cx="9144000" cy="738664"/>
          </a:xfrm>
          <a:prstGeom prst="rect">
            <a:avLst/>
          </a:prstGeom>
          <a:noFill/>
        </p:spPr>
        <p:txBody>
          <a:bodyPr wrap="square" lIns="91440" tIns="45720" rIns="91440" bIns="45720">
            <a:spAutoFit/>
          </a:bodyPr>
          <a:lstStyle/>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Основные показатели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и результаты работы лицея в целом</a:t>
            </a:r>
            <a:endParaRPr lang="ru-RU" sz="21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22" name="Прямоугольник 21"/>
          <p:cNvSpPr/>
          <p:nvPr/>
        </p:nvSpPr>
        <p:spPr>
          <a:xfrm>
            <a:off x="0" y="1357298"/>
            <a:ext cx="9144000" cy="5016758"/>
          </a:xfrm>
          <a:prstGeom prst="rect">
            <a:avLst/>
          </a:prstGeom>
        </p:spPr>
        <p:txBody>
          <a:bodyPr wrap="square">
            <a:spAutoFit/>
          </a:bodyPr>
          <a:lstStyle/>
          <a:p>
            <a:pPr algn="just"/>
            <a:r>
              <a:rPr lang="ru-RU" sz="2000" b="1" dirty="0" smtClean="0">
                <a:solidFill>
                  <a:srgbClr val="002060"/>
                </a:solidFill>
                <a:latin typeface="Arial" pitchFamily="34" charset="0"/>
                <a:cs typeface="Arial" pitchFamily="34" charset="0"/>
              </a:rPr>
              <a:t>40 </a:t>
            </a:r>
            <a:r>
              <a:rPr lang="ru-RU" sz="2000" dirty="0" smtClean="0">
                <a:solidFill>
                  <a:srgbClr val="002060"/>
                </a:solidFill>
                <a:latin typeface="Arial" pitchFamily="34" charset="0"/>
                <a:cs typeface="Arial" pitchFamily="34" charset="0"/>
              </a:rPr>
              <a:t>лицеистов награждены медалью «Надежда Кузбасса»;</a:t>
            </a:r>
          </a:p>
          <a:p>
            <a:pPr algn="just"/>
            <a:r>
              <a:rPr lang="ru-RU" sz="2000" b="1" dirty="0" smtClean="0">
                <a:solidFill>
                  <a:srgbClr val="002060"/>
                </a:solidFill>
                <a:latin typeface="Arial" pitchFamily="34" charset="0"/>
                <a:cs typeface="Arial" pitchFamily="34" charset="0"/>
              </a:rPr>
              <a:t>9 </a:t>
            </a:r>
            <a:r>
              <a:rPr lang="ru-RU" sz="2000" dirty="0" smtClean="0">
                <a:solidFill>
                  <a:srgbClr val="002060"/>
                </a:solidFill>
                <a:latin typeface="Arial" pitchFamily="34" charset="0"/>
                <a:cs typeface="Arial" pitchFamily="34" charset="0"/>
              </a:rPr>
              <a:t>лицеистов - лауреаты ежегодной Губернаторской премии «Достижения юных»;</a:t>
            </a:r>
          </a:p>
          <a:p>
            <a:pPr algn="just"/>
            <a:r>
              <a:rPr lang="ru-RU" sz="2000" b="1" dirty="0" smtClean="0">
                <a:solidFill>
                  <a:srgbClr val="002060"/>
                </a:solidFill>
                <a:latin typeface="Arial" pitchFamily="34" charset="0"/>
                <a:cs typeface="Arial" pitchFamily="34" charset="0"/>
              </a:rPr>
              <a:t>166</a:t>
            </a:r>
            <a:r>
              <a:rPr lang="ru-RU" sz="2000" dirty="0" smtClean="0">
                <a:solidFill>
                  <a:srgbClr val="002060"/>
                </a:solidFill>
                <a:latin typeface="Arial" pitchFamily="34" charset="0"/>
                <a:cs typeface="Arial" pitchFamily="34" charset="0"/>
              </a:rPr>
              <a:t> выпускников награждены медалями, из них 38 - золотыми  медалями и 128 - серебряными медалями;</a:t>
            </a:r>
          </a:p>
          <a:p>
            <a:pPr algn="just"/>
            <a:r>
              <a:rPr lang="ru-RU" sz="2000" b="1" dirty="0" smtClean="0">
                <a:solidFill>
                  <a:srgbClr val="002060"/>
                </a:solidFill>
                <a:latin typeface="Arial" pitchFamily="34" charset="0"/>
                <a:cs typeface="Arial" pitchFamily="34" charset="0"/>
              </a:rPr>
              <a:t>9 </a:t>
            </a:r>
            <a:r>
              <a:rPr lang="ru-RU" sz="2000" dirty="0" smtClean="0">
                <a:solidFill>
                  <a:srgbClr val="002060"/>
                </a:solidFill>
                <a:latin typeface="Arial" pitchFamily="34" charset="0"/>
                <a:cs typeface="Arial" pitchFamily="34" charset="0"/>
              </a:rPr>
              <a:t>выпускников получили 100 баллов на ЕГЭ;</a:t>
            </a:r>
          </a:p>
          <a:p>
            <a:pPr algn="just"/>
            <a:r>
              <a:rPr lang="ru-RU" sz="2000" dirty="0" smtClean="0">
                <a:solidFill>
                  <a:srgbClr val="002060"/>
                </a:solidFill>
                <a:latin typeface="Arial" pitchFamily="34" charset="0"/>
                <a:cs typeface="Arial" pitchFamily="34" charset="0"/>
              </a:rPr>
              <a:t>Ежегодно лицей занимает первое место по количеству победителей и призёров Областной  олимпиады школьников «Будущее Кузбасса», победителей и  призёров регионального этапа Всероссийской олимпиады школьников, лауреатов  научно-практических конференций разного уровня. исследовательских и прикладных работ школьников «Интеллектуал», </a:t>
            </a:r>
          </a:p>
          <a:p>
            <a:pPr algn="just"/>
            <a:r>
              <a:rPr lang="ru-RU" sz="2000" dirty="0" smtClean="0">
                <a:solidFill>
                  <a:srgbClr val="002060"/>
                </a:solidFill>
                <a:latin typeface="Arial" pitchFamily="34" charset="0"/>
                <a:cs typeface="Arial" pitchFamily="34" charset="0"/>
              </a:rPr>
              <a:t>В 2018 году МБОУ «Лицей № 23» официально вступил в РДШ - «Российское движение школьников»;</a:t>
            </a:r>
          </a:p>
          <a:p>
            <a:pPr algn="just"/>
            <a:r>
              <a:rPr lang="ru-RU" sz="2000" dirty="0" smtClean="0">
                <a:solidFill>
                  <a:srgbClr val="002060"/>
                </a:solidFill>
                <a:latin typeface="Arial" pitchFamily="34" charset="0"/>
                <a:cs typeface="Arial" pitchFamily="34" charset="0"/>
              </a:rPr>
              <a:t>Официальный сайт лицея победитель  городского конкурса «Лучший web-сайт ОУ г. Кемерово» (2013 и 2017 гг.);</a:t>
            </a:r>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D:\копия рабстол Кабинет 25\УМК\РАБОТА ШКОЛА\фон на презентацию\итог\5 низ.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sp>
        <p:nvSpPr>
          <p:cNvPr id="22" name="Прямоугольник 21"/>
          <p:cNvSpPr/>
          <p:nvPr/>
        </p:nvSpPr>
        <p:spPr>
          <a:xfrm>
            <a:off x="0" y="1357298"/>
            <a:ext cx="9144000" cy="400110"/>
          </a:xfrm>
          <a:prstGeom prst="rect">
            <a:avLst/>
          </a:prstGeom>
        </p:spPr>
        <p:txBody>
          <a:bodyPr wrap="square">
            <a:spAutoFit/>
          </a:bodyPr>
          <a:lstStyle/>
          <a:p>
            <a:pPr algn="just"/>
            <a:endParaRPr lang="ru-RU" sz="2000" dirty="0" smtClean="0">
              <a:solidFill>
                <a:srgbClr val="002060"/>
              </a:solidFill>
              <a:latin typeface="Arial" pitchFamily="34" charset="0"/>
              <a:cs typeface="Arial" pitchFamily="34" charset="0"/>
            </a:endParaRPr>
          </a:p>
        </p:txBody>
      </p:sp>
      <p:pic>
        <p:nvPicPr>
          <p:cNvPr id="10" name="Picture 5" descr="D:\копия рабстол Кабинет 25\УМК\РАБОТА ШКОЛА\фон на презентацию\итог\5 низ.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35496" y="-171400"/>
            <a:ext cx="9144000" cy="647809"/>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Users\p.poluhina\Desktop\1 001.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092980">
            <a:off x="1375194" y="92284"/>
            <a:ext cx="2062983" cy="422611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C:\Users\p.poluhina\Desktop\буклет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7450"/>
          <a:stretch/>
        </p:blipFill>
        <p:spPr bwMode="auto">
          <a:xfrm>
            <a:off x="3563888" y="-36712"/>
            <a:ext cx="1872208" cy="412752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59905" t="19465" r="18831" b="10833"/>
          <a:stretch/>
        </p:blipFill>
        <p:spPr bwMode="auto">
          <a:xfrm rot="674175">
            <a:off x="5599811" y="64076"/>
            <a:ext cx="2101309" cy="4304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Прямоугольник 15"/>
          <p:cNvSpPr/>
          <p:nvPr/>
        </p:nvSpPr>
        <p:spPr>
          <a:xfrm>
            <a:off x="107504" y="4208889"/>
            <a:ext cx="9073008" cy="3108543"/>
          </a:xfrm>
          <a:prstGeom prst="rect">
            <a:avLst/>
          </a:prstGeom>
        </p:spPr>
        <p:txBody>
          <a:bodyPr wrap="square">
            <a:spAutoFit/>
          </a:bodyPr>
          <a:lstStyle/>
          <a:p>
            <a:pPr algn="ctr">
              <a:buFontTx/>
              <a:buNone/>
            </a:pPr>
            <a:r>
              <a:rPr lang="ru-RU" sz="1600" b="1" dirty="0" smtClean="0">
                <a:solidFill>
                  <a:srgbClr val="FF00FF"/>
                </a:solidFill>
                <a:latin typeface="Arial" charset="0"/>
                <a:cs typeface="Arial" charset="0"/>
              </a:rPr>
              <a:t>Да здравствует лицей – </a:t>
            </a:r>
          </a:p>
          <a:p>
            <a:pPr algn="ctr">
              <a:buFontTx/>
              <a:buNone/>
            </a:pPr>
            <a:r>
              <a:rPr lang="ru-RU" sz="1600" b="1" dirty="0" smtClean="0">
                <a:solidFill>
                  <a:srgbClr val="FF00FF"/>
                </a:solidFill>
                <a:latin typeface="Arial" charset="0"/>
                <a:cs typeface="Arial" charset="0"/>
              </a:rPr>
              <a:t>основа нашей жизни!</a:t>
            </a:r>
          </a:p>
          <a:p>
            <a:pPr algn="ctr">
              <a:buFontTx/>
              <a:buNone/>
            </a:pPr>
            <a:r>
              <a:rPr lang="ru-RU" sz="1600" dirty="0" smtClean="0">
                <a:solidFill>
                  <a:srgbClr val="FF00FF"/>
                </a:solidFill>
                <a:latin typeface="Arial" charset="0"/>
                <a:cs typeface="Arial" charset="0"/>
              </a:rPr>
              <a:t>Пусть </a:t>
            </a:r>
            <a:r>
              <a:rPr lang="ru-RU" sz="1600" dirty="0">
                <a:solidFill>
                  <a:srgbClr val="FF00FF"/>
                </a:solidFill>
                <a:latin typeface="Arial" charset="0"/>
                <a:cs typeface="Arial" charset="0"/>
              </a:rPr>
              <a:t>в нём всегда горит познанья яркий свет.</a:t>
            </a:r>
          </a:p>
          <a:p>
            <a:pPr algn="ctr">
              <a:buFontTx/>
              <a:buNone/>
            </a:pPr>
            <a:r>
              <a:rPr lang="ru-RU" sz="1600" dirty="0">
                <a:solidFill>
                  <a:srgbClr val="FF00FF"/>
                </a:solidFill>
                <a:latin typeface="Arial" charset="0"/>
                <a:cs typeface="Arial" charset="0"/>
              </a:rPr>
              <a:t>Мы все здесь лицеисты, и любим мы отчизну</a:t>
            </a:r>
          </a:p>
          <a:p>
            <a:pPr algn="ctr">
              <a:buFontTx/>
              <a:buNone/>
            </a:pPr>
            <a:r>
              <a:rPr lang="ru-RU" sz="1600" dirty="0">
                <a:solidFill>
                  <a:srgbClr val="FF00FF"/>
                </a:solidFill>
                <a:latin typeface="Arial" charset="0"/>
                <a:cs typeface="Arial" charset="0"/>
              </a:rPr>
              <a:t>И любим мы лицей, его роднее нет.</a:t>
            </a:r>
          </a:p>
          <a:p>
            <a:pPr algn="ctr">
              <a:buFontTx/>
              <a:buNone/>
            </a:pPr>
            <a:endParaRPr lang="ru-RU" sz="1600" dirty="0">
              <a:solidFill>
                <a:srgbClr val="FF00FF"/>
              </a:solidFill>
              <a:latin typeface="Arial" charset="0"/>
              <a:cs typeface="Arial" charset="0"/>
            </a:endParaRPr>
          </a:p>
          <a:p>
            <a:pPr algn="ctr">
              <a:buFontTx/>
              <a:buNone/>
            </a:pPr>
            <a:r>
              <a:rPr lang="ru-RU" sz="1600" dirty="0">
                <a:solidFill>
                  <a:srgbClr val="FF00FF"/>
                </a:solidFill>
                <a:latin typeface="Arial" charset="0"/>
                <a:cs typeface="Arial" charset="0"/>
              </a:rPr>
              <a:t>И каждый здесь из нас для дел великих создан,</a:t>
            </a:r>
          </a:p>
          <a:p>
            <a:pPr algn="ctr">
              <a:buFontTx/>
              <a:buNone/>
            </a:pPr>
            <a:r>
              <a:rPr lang="ru-RU" sz="1600" dirty="0">
                <a:solidFill>
                  <a:srgbClr val="FF00FF"/>
                </a:solidFill>
                <a:latin typeface="Arial" charset="0"/>
                <a:cs typeface="Arial" charset="0"/>
              </a:rPr>
              <a:t>Идём всегда вперёд и совестью чисты. </a:t>
            </a:r>
          </a:p>
          <a:p>
            <a:pPr algn="ctr">
              <a:buFontTx/>
              <a:buNone/>
            </a:pPr>
            <a:r>
              <a:rPr lang="ru-RU" sz="1600" dirty="0">
                <a:solidFill>
                  <a:srgbClr val="FF00FF"/>
                </a:solidFill>
                <a:latin typeface="Arial" charset="0"/>
                <a:cs typeface="Arial" charset="0"/>
              </a:rPr>
              <a:t>И верим, что найдём мы все дорогу к звёздам. </a:t>
            </a:r>
          </a:p>
          <a:p>
            <a:pPr algn="ctr">
              <a:buFontTx/>
              <a:buNone/>
            </a:pPr>
            <a:r>
              <a:rPr lang="ru-RU" sz="1600" dirty="0">
                <a:solidFill>
                  <a:srgbClr val="FF00FF"/>
                </a:solidFill>
                <a:latin typeface="Arial" charset="0"/>
                <a:cs typeface="Arial" charset="0"/>
              </a:rPr>
              <a:t>И претворим мы в жизнь надежды и мечты!</a:t>
            </a:r>
            <a:r>
              <a:rPr lang="ru-RU" dirty="0"/>
              <a:t/>
            </a:r>
            <a:br>
              <a:rPr lang="ru-RU" dirty="0"/>
            </a:br>
            <a:r>
              <a:rPr lang="ru-RU" dirty="0"/>
              <a:t/>
            </a:r>
            <a:br>
              <a:rPr lang="ru-RU" dirty="0"/>
            </a:br>
            <a:endParaRPr lang="ru-RU" dirty="0"/>
          </a:p>
        </p:txBody>
      </p:sp>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grpSp>
        <p:nvGrpSpPr>
          <p:cNvPr id="3" name="Группа 3"/>
          <p:cNvGrpSpPr/>
          <p:nvPr/>
        </p:nvGrpSpPr>
        <p:grpSpPr>
          <a:xfrm>
            <a:off x="0" y="-99392"/>
            <a:ext cx="9144000" cy="7272808"/>
            <a:chOff x="0" y="-99392"/>
            <a:chExt cx="9144000" cy="7272808"/>
          </a:xfrm>
        </p:grpSpPr>
        <p:pic>
          <p:nvPicPr>
            <p:cNvPr id="5" name="Picture 2" descr="C:\Users\p.poluhina\Desktop\Рисунок1.jpg"/>
            <p:cNvPicPr>
              <a:picLocks noChangeAspect="1" noChangeArrowheads="1"/>
            </p:cNvPicPr>
            <p:nvPr/>
          </p:nvPicPr>
          <p:blipFill>
            <a:blip r:embed="rId2">
              <a:extLst>
                <a:ext uri="{28A0092B-C50C-407E-A947-70E740481C1C}">
                  <a14:useLocalDpi xmlns:a14="http://schemas.microsoft.com/office/drawing/2010/main" val="0"/>
                </a:ext>
              </a:extLst>
            </a:blip>
            <a:srcRect l="7148" r="6467" b="8966"/>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D:\копия рабстол Кабинет 25\УМК\РАБОТА ШКОЛА\фон на презентацию\итог\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412775"/>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2568512" y="-99392"/>
              <a:ext cx="2579552" cy="7848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500" b="1" dirty="0" smtClean="0">
                  <a:ln w="11430"/>
                  <a:solidFill>
                    <a:srgbClr val="FF0066"/>
                  </a:solidFill>
                  <a:effectLst>
                    <a:outerShdw blurRad="50800" dist="39000" dir="5460000" algn="tl">
                      <a:srgbClr val="000000">
                        <a:alpha val="38000"/>
                      </a:srgbClr>
                    </a:outerShdw>
                  </a:effectLst>
                  <a:latin typeface="Monotype Corsiva" pitchFamily="66" charset="0"/>
                </a:rPr>
                <a:t>МБОУ  Лицей №23</a:t>
              </a:r>
            </a:p>
            <a:p>
              <a:pPr algn="ctr"/>
              <a:r>
                <a:rPr lang="ru-RU" sz="2000" b="1" dirty="0" smtClean="0">
                  <a:ln w="11430"/>
                  <a:solidFill>
                    <a:srgbClr val="FF0066"/>
                  </a:solidFill>
                  <a:effectLst>
                    <a:outerShdw blurRad="50800" dist="39000" dir="5460000" algn="tl">
                      <a:srgbClr val="000000">
                        <a:alpha val="38000"/>
                      </a:srgbClr>
                    </a:outerShdw>
                  </a:effectLst>
                  <a:latin typeface="Monotype Corsiva" pitchFamily="66" charset="0"/>
                </a:rPr>
                <a:t>Кемерово</a:t>
              </a:r>
              <a:endParaRPr lang="ru-RU" sz="2000" b="1" dirty="0">
                <a:ln w="11430"/>
                <a:solidFill>
                  <a:srgbClr val="FF0066"/>
                </a:solidFill>
                <a:effectLst>
                  <a:outerShdw blurRad="50800" dist="39000" dir="5460000" algn="tl">
                    <a:srgbClr val="000000">
                      <a:alpha val="38000"/>
                    </a:srgbClr>
                  </a:outerShdw>
                </a:effectLst>
                <a:latin typeface="Monotype Corsiva" pitchFamily="66" charset="0"/>
              </a:endParaRPr>
            </a:p>
          </p:txBody>
        </p:sp>
        <p:pic>
          <p:nvPicPr>
            <p:cNvPr id="8" name="Picture 5" descr="D:\копия рабстол Кабинет 25\УМК\РАБОТА ШКОЛА\фон на презентацию\итог\5 низ.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92527"/>
              <a:ext cx="9144000" cy="88088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Прямоугольник 8"/>
          <p:cNvSpPr/>
          <p:nvPr/>
        </p:nvSpPr>
        <p:spPr>
          <a:xfrm>
            <a:off x="0" y="652659"/>
            <a:ext cx="9144000" cy="1061829"/>
          </a:xfrm>
          <a:prstGeom prst="rect">
            <a:avLst/>
          </a:prstGeom>
          <a:noFill/>
        </p:spPr>
        <p:txBody>
          <a:bodyPr wrap="square" lIns="91440" tIns="45720" rIns="91440" bIns="45720">
            <a:spAutoFit/>
          </a:bodyPr>
          <a:lstStyle/>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Сведения о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выпускниках лицея, достигших </a:t>
            </a:r>
          </a:p>
          <a:p>
            <a:pPr lvl="0">
              <a:spcBef>
                <a:spcPct val="0"/>
              </a:spcBef>
              <a:defRPr/>
            </a:pPr>
            <a:r>
              <a:rPr lang="ru-RU" sz="21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определенных успехов в своей профессиональной деятельности</a:t>
            </a:r>
            <a:endParaRPr lang="ru-RU" sz="21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15" name="Прямоугольник 14"/>
          <p:cNvSpPr/>
          <p:nvPr/>
        </p:nvSpPr>
        <p:spPr>
          <a:xfrm>
            <a:off x="2143108" y="1928802"/>
            <a:ext cx="8429684" cy="646331"/>
          </a:xfrm>
          <a:prstGeom prst="rect">
            <a:avLst/>
          </a:prstGeom>
        </p:spPr>
        <p:txBody>
          <a:bodyPr wrap="square">
            <a:spAutoFit/>
          </a:bodyPr>
          <a:lstStyle/>
          <a:p>
            <a:r>
              <a:rPr lang="ru-RU" b="1" i="1" dirty="0" smtClean="0">
                <a:solidFill>
                  <a:srgbClr val="002060"/>
                </a:solidFill>
                <a:latin typeface="Arial" pitchFamily="34" charset="0"/>
                <a:cs typeface="Arial" pitchFamily="34" charset="0"/>
              </a:rPr>
              <a:t>Кречетов Андрей Александрович - выпускник 1994 года</a:t>
            </a:r>
            <a:r>
              <a:rPr lang="ru-RU" i="1" dirty="0" smtClean="0">
                <a:solidFill>
                  <a:srgbClr val="002060"/>
                </a:solidFill>
                <a:latin typeface="Arial" pitchFamily="34" charset="0"/>
                <a:cs typeface="Arial" pitchFamily="34" charset="0"/>
              </a:rPr>
              <a:t>,</a:t>
            </a:r>
            <a:r>
              <a:rPr lang="ru-RU" b="1" i="1" dirty="0" smtClean="0">
                <a:solidFill>
                  <a:srgbClr val="002060"/>
                </a:solidFill>
                <a:latin typeface="Arial" pitchFamily="34" charset="0"/>
                <a:cs typeface="Arial" pitchFamily="34" charset="0"/>
              </a:rPr>
              <a:t> </a:t>
            </a:r>
          </a:p>
          <a:p>
            <a:r>
              <a:rPr lang="ru-RU" dirty="0" smtClean="0">
                <a:solidFill>
                  <a:srgbClr val="002060"/>
                </a:solidFill>
                <a:latin typeface="Arial" pitchFamily="34" charset="0"/>
                <a:cs typeface="Arial" pitchFamily="34" charset="0"/>
              </a:rPr>
              <a:t>ректор Кузбасского государственного технического университета</a:t>
            </a:r>
            <a:r>
              <a:rPr lang="ru-RU" dirty="0" smtClean="0"/>
              <a:t> </a:t>
            </a:r>
            <a:endParaRPr lang="ru-RU" dirty="0">
              <a:solidFill>
                <a:srgbClr val="002060"/>
              </a:solidFill>
              <a:latin typeface="Arial" pitchFamily="34" charset="0"/>
              <a:cs typeface="Arial" pitchFamily="34" charset="0"/>
            </a:endParaRPr>
          </a:p>
        </p:txBody>
      </p:sp>
      <p:sp>
        <p:nvSpPr>
          <p:cNvPr id="16" name="Прямоугольник 15"/>
          <p:cNvSpPr/>
          <p:nvPr/>
        </p:nvSpPr>
        <p:spPr>
          <a:xfrm>
            <a:off x="71406" y="5286388"/>
            <a:ext cx="6715172" cy="646331"/>
          </a:xfrm>
          <a:prstGeom prst="rect">
            <a:avLst/>
          </a:prstGeom>
        </p:spPr>
        <p:txBody>
          <a:bodyPr wrap="square">
            <a:spAutoFit/>
          </a:bodyPr>
          <a:lstStyle/>
          <a:p>
            <a:r>
              <a:rPr lang="ru-RU" b="1" dirty="0" smtClean="0">
                <a:solidFill>
                  <a:srgbClr val="002060"/>
                </a:solidFill>
                <a:latin typeface="Arial" pitchFamily="34" charset="0"/>
                <a:cs typeface="Arial" pitchFamily="34" charset="0"/>
              </a:rPr>
              <a:t>Сычев Александр Терентьевич – выпускник 1947 года</a:t>
            </a:r>
          </a:p>
          <a:p>
            <a:r>
              <a:rPr lang="ru-RU" dirty="0" smtClean="0">
                <a:solidFill>
                  <a:srgbClr val="002060"/>
                </a:solidFill>
                <a:latin typeface="Arial" pitchFamily="34" charset="0"/>
                <a:cs typeface="Arial" pitchFamily="34" charset="0"/>
              </a:rPr>
              <a:t>Почетный гражданин г. Кемерово</a:t>
            </a:r>
            <a:r>
              <a:rPr lang="ru-RU" i="1" dirty="0" smtClean="0">
                <a:solidFill>
                  <a:srgbClr val="002060"/>
                </a:solidFill>
                <a:latin typeface="Arial" pitchFamily="34" charset="0"/>
                <a:cs typeface="Arial" pitchFamily="34" charset="0"/>
              </a:rPr>
              <a:t>.</a:t>
            </a:r>
            <a:endParaRPr lang="ru-RU" dirty="0">
              <a:solidFill>
                <a:srgbClr val="002060"/>
              </a:solidFill>
              <a:latin typeface="Arial" pitchFamily="34" charset="0"/>
              <a:cs typeface="Arial" pitchFamily="34" charset="0"/>
            </a:endParaRPr>
          </a:p>
        </p:txBody>
      </p:sp>
      <p:pic>
        <p:nvPicPr>
          <p:cNvPr id="66564" name="Picture 4" descr="https://kuzstu.ru/news/img/kreshetov-aa.png"/>
          <p:cNvPicPr>
            <a:picLocks noChangeAspect="1" noChangeArrowheads="1"/>
          </p:cNvPicPr>
          <p:nvPr/>
        </p:nvPicPr>
        <p:blipFill>
          <a:blip r:embed="rId5"/>
          <a:srcRect/>
          <a:stretch>
            <a:fillRect/>
          </a:stretch>
        </p:blipFill>
        <p:spPr bwMode="auto">
          <a:xfrm>
            <a:off x="-71470" y="1571612"/>
            <a:ext cx="2305179" cy="3071834"/>
          </a:xfrm>
          <a:prstGeom prst="rect">
            <a:avLst/>
          </a:prstGeom>
          <a:noFill/>
        </p:spPr>
      </p:pic>
      <p:pic>
        <p:nvPicPr>
          <p:cNvPr id="66566" name="Picture 6" descr="http://lycey23.ru/images/80let/sychev01.jpg"/>
          <p:cNvPicPr>
            <a:picLocks noChangeAspect="1" noChangeArrowheads="1"/>
          </p:cNvPicPr>
          <p:nvPr/>
        </p:nvPicPr>
        <p:blipFill>
          <a:blip r:embed="rId6"/>
          <a:srcRect/>
          <a:stretch>
            <a:fillRect/>
          </a:stretch>
        </p:blipFill>
        <p:spPr bwMode="auto">
          <a:xfrm>
            <a:off x="6477000" y="3357562"/>
            <a:ext cx="2667000" cy="3238501"/>
          </a:xfrm>
          <a:prstGeom prst="rect">
            <a:avLst/>
          </a:prstGeom>
          <a:ln>
            <a:noFill/>
          </a:ln>
          <a:effectLst>
            <a:softEdge rad="112500"/>
          </a:effectLst>
        </p:spPr>
      </p:pic>
    </p:spTree>
    <p:extLst>
      <p:ext uri="{BB962C8B-B14F-4D97-AF65-F5344CB8AC3E}">
        <p14:creationId xmlns:p14="http://schemas.microsoft.com/office/powerpoint/2010/main" val="286110437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3.2.24"/>
  <p:tag name="PPTVERSION" val="14"/>
  <p:tag name="TPOS" val="2"/>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1595</TotalTime>
  <Words>5986</Words>
  <Application>Microsoft Office PowerPoint</Application>
  <PresentationFormat>Экран (4:3)</PresentationFormat>
  <Paragraphs>1934</Paragraphs>
  <Slides>85</Slides>
  <Notes>0</Notes>
  <HiddenSlides>0</HiddenSlides>
  <MMClips>1</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85</vt:i4>
      </vt:variant>
    </vt:vector>
  </HeadingPairs>
  <TitlesOfParts>
    <vt:vector size="87" baseType="lpstr">
      <vt:lpstr>Тема Office</vt:lpstr>
      <vt:lpstr>Worksheet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p.poluhina</dc:creator>
  <cp:lastModifiedBy>Atemes</cp:lastModifiedBy>
  <cp:revision>172</cp:revision>
  <dcterms:created xsi:type="dcterms:W3CDTF">2019-04-23T06:27:46Z</dcterms:created>
  <dcterms:modified xsi:type="dcterms:W3CDTF">2019-05-13T23:22:31Z</dcterms:modified>
</cp:coreProperties>
</file>