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96" r:id="rId3"/>
    <p:sldId id="300" r:id="rId4"/>
    <p:sldId id="290" r:id="rId5"/>
    <p:sldId id="291" r:id="rId6"/>
    <p:sldId id="287" r:id="rId7"/>
    <p:sldId id="274" r:id="rId8"/>
    <p:sldId id="289" r:id="rId9"/>
    <p:sldId id="298" r:id="rId10"/>
    <p:sldId id="299" r:id="rId11"/>
    <p:sldId id="275" r:id="rId12"/>
    <p:sldId id="292" r:id="rId13"/>
    <p:sldId id="276" r:id="rId14"/>
    <p:sldId id="277" r:id="rId15"/>
    <p:sldId id="271" r:id="rId16"/>
    <p:sldId id="301" r:id="rId17"/>
    <p:sldId id="260" r:id="rId18"/>
    <p:sldId id="279" r:id="rId19"/>
    <p:sldId id="269" r:id="rId20"/>
    <p:sldId id="265" r:id="rId21"/>
    <p:sldId id="281" r:id="rId22"/>
    <p:sldId id="282" r:id="rId23"/>
    <p:sldId id="294" r:id="rId24"/>
    <p:sldId id="29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1" autoAdjust="0"/>
  </p:normalViewPr>
  <p:slideViewPr>
    <p:cSldViewPr>
      <p:cViewPr>
        <p:scale>
          <a:sx n="69" d="100"/>
          <a:sy n="69" d="100"/>
        </p:scale>
        <p:origin x="-119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9118A-E5C2-4E55-9246-B2D8E0633E79}" type="doc">
      <dgm:prSet loTypeId="urn:microsoft.com/office/officeart/2005/8/layout/chevron2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A82E91-679A-4583-BE4B-8219CCE3B187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07925D6A-D688-45DD-917E-F1800F3D7925}" type="parTrans" cxnId="{67C6E8F6-17B7-40CD-A2BB-90F608A48F3B}">
      <dgm:prSet/>
      <dgm:spPr/>
      <dgm:t>
        <a:bodyPr/>
        <a:lstStyle/>
        <a:p>
          <a:endParaRPr lang="ru-RU"/>
        </a:p>
      </dgm:t>
    </dgm:pt>
    <dgm:pt modelId="{2F6C36B9-93C9-4A92-B27A-9504B02C8203}" type="sibTrans" cxnId="{67C6E8F6-17B7-40CD-A2BB-90F608A48F3B}">
      <dgm:prSet/>
      <dgm:spPr/>
      <dgm:t>
        <a:bodyPr/>
        <a:lstStyle/>
        <a:p>
          <a:endParaRPr lang="ru-RU"/>
        </a:p>
      </dgm:t>
    </dgm:pt>
    <dgm:pt modelId="{3821DEB6-1F80-4EA9-86F0-C40C066719B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CC"/>
              </a:solidFill>
            </a:rPr>
            <a:t>Личностные</a:t>
          </a:r>
          <a:endParaRPr lang="ru-RU" sz="4000" dirty="0">
            <a:solidFill>
              <a:srgbClr val="0000CC"/>
            </a:solidFill>
          </a:endParaRPr>
        </a:p>
      </dgm:t>
    </dgm:pt>
    <dgm:pt modelId="{03B40C8B-8BB6-4B79-8723-FC4D97494E75}" type="parTrans" cxnId="{E0A01C9C-E14C-49E3-9ECF-2FF28A1BDC71}">
      <dgm:prSet/>
      <dgm:spPr/>
      <dgm:t>
        <a:bodyPr/>
        <a:lstStyle/>
        <a:p>
          <a:endParaRPr lang="ru-RU"/>
        </a:p>
      </dgm:t>
    </dgm:pt>
    <dgm:pt modelId="{12502561-44C6-4E41-A866-D8CDD0A210C0}" type="sibTrans" cxnId="{E0A01C9C-E14C-49E3-9ECF-2FF28A1BDC71}">
      <dgm:prSet/>
      <dgm:spPr/>
      <dgm:t>
        <a:bodyPr/>
        <a:lstStyle/>
        <a:p>
          <a:endParaRPr lang="ru-RU"/>
        </a:p>
      </dgm:t>
    </dgm:pt>
    <dgm:pt modelId="{B01A1292-38F5-4EBD-A479-D0DA9149A6AA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BBDECE9B-70CC-4185-96AE-07C736404E6D}" type="parTrans" cxnId="{FACABEC9-E81E-4A5A-A1BF-BC647062DD13}">
      <dgm:prSet/>
      <dgm:spPr/>
      <dgm:t>
        <a:bodyPr/>
        <a:lstStyle/>
        <a:p>
          <a:endParaRPr lang="ru-RU"/>
        </a:p>
      </dgm:t>
    </dgm:pt>
    <dgm:pt modelId="{0404C585-A690-48F0-A365-0879BC4B2CB1}" type="sibTrans" cxnId="{FACABEC9-E81E-4A5A-A1BF-BC647062DD13}">
      <dgm:prSet/>
      <dgm:spPr/>
      <dgm:t>
        <a:bodyPr/>
        <a:lstStyle/>
        <a:p>
          <a:endParaRPr lang="ru-RU"/>
        </a:p>
      </dgm:t>
    </dgm:pt>
    <dgm:pt modelId="{545C2D96-0664-4A54-8B66-BF8166F120B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CC"/>
              </a:solidFill>
            </a:rPr>
            <a:t>Регулятивные</a:t>
          </a:r>
          <a:endParaRPr lang="ru-RU" sz="4000" dirty="0">
            <a:solidFill>
              <a:srgbClr val="0000CC"/>
            </a:solidFill>
          </a:endParaRPr>
        </a:p>
      </dgm:t>
    </dgm:pt>
    <dgm:pt modelId="{B5916C32-A86F-4D8F-87F4-C04AF872B33D}" type="parTrans" cxnId="{AAE43BBE-E553-4B79-B890-B9626B02B962}">
      <dgm:prSet/>
      <dgm:spPr/>
      <dgm:t>
        <a:bodyPr/>
        <a:lstStyle/>
        <a:p>
          <a:endParaRPr lang="ru-RU"/>
        </a:p>
      </dgm:t>
    </dgm:pt>
    <dgm:pt modelId="{3BEE8F39-915A-4C28-AD30-0A43058DEA77}" type="sibTrans" cxnId="{AAE43BBE-E553-4B79-B890-B9626B02B962}">
      <dgm:prSet/>
      <dgm:spPr/>
      <dgm:t>
        <a:bodyPr/>
        <a:lstStyle/>
        <a:p>
          <a:endParaRPr lang="ru-RU"/>
        </a:p>
      </dgm:t>
    </dgm:pt>
    <dgm:pt modelId="{B54A0198-482F-48DA-A0B4-AEF36B81E332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76310B13-2EDC-47F1-87AF-98FE3CD506DB}" type="parTrans" cxnId="{09CF073E-C72D-48F7-8832-8F07D8B36ED5}">
      <dgm:prSet/>
      <dgm:spPr/>
      <dgm:t>
        <a:bodyPr/>
        <a:lstStyle/>
        <a:p>
          <a:endParaRPr lang="ru-RU"/>
        </a:p>
      </dgm:t>
    </dgm:pt>
    <dgm:pt modelId="{AF3EF821-77A3-4946-BC49-82006F509A13}" type="sibTrans" cxnId="{09CF073E-C72D-48F7-8832-8F07D8B36ED5}">
      <dgm:prSet/>
      <dgm:spPr/>
      <dgm:t>
        <a:bodyPr/>
        <a:lstStyle/>
        <a:p>
          <a:endParaRPr lang="ru-RU"/>
        </a:p>
      </dgm:t>
    </dgm:pt>
    <dgm:pt modelId="{D7351C8D-D9EA-4FE6-A3D4-1BB4725F032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CC"/>
              </a:solidFill>
            </a:rPr>
            <a:t>Познавательные</a:t>
          </a:r>
          <a:endParaRPr lang="ru-RU" sz="4000" dirty="0">
            <a:solidFill>
              <a:srgbClr val="0000CC"/>
            </a:solidFill>
          </a:endParaRPr>
        </a:p>
      </dgm:t>
    </dgm:pt>
    <dgm:pt modelId="{4001C22F-1ABB-41DE-A3C3-827E3449DE79}" type="parTrans" cxnId="{4009828E-13B2-4B1B-B699-4C863864055D}">
      <dgm:prSet/>
      <dgm:spPr/>
      <dgm:t>
        <a:bodyPr/>
        <a:lstStyle/>
        <a:p>
          <a:endParaRPr lang="ru-RU"/>
        </a:p>
      </dgm:t>
    </dgm:pt>
    <dgm:pt modelId="{800CAF79-6CF9-4DC2-9589-0B1993E7D6BE}" type="sibTrans" cxnId="{4009828E-13B2-4B1B-B699-4C863864055D}">
      <dgm:prSet/>
      <dgm:spPr/>
      <dgm:t>
        <a:bodyPr/>
        <a:lstStyle/>
        <a:p>
          <a:endParaRPr lang="ru-RU"/>
        </a:p>
      </dgm:t>
    </dgm:pt>
    <dgm:pt modelId="{CDF98D8B-0CEF-4862-8DA1-3D325CA9166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6E70FA13-3B67-4E9E-A63F-AB6CDD7287A3}" type="parTrans" cxnId="{B713F5C8-808A-4C3D-BB31-DDA3BCFC0FDF}">
      <dgm:prSet/>
      <dgm:spPr/>
      <dgm:t>
        <a:bodyPr/>
        <a:lstStyle/>
        <a:p>
          <a:endParaRPr lang="ru-RU"/>
        </a:p>
      </dgm:t>
    </dgm:pt>
    <dgm:pt modelId="{D90A6153-3A9F-403D-95D7-111AD423D7DC}" type="sibTrans" cxnId="{B713F5C8-808A-4C3D-BB31-DDA3BCFC0FDF}">
      <dgm:prSet/>
      <dgm:spPr/>
      <dgm:t>
        <a:bodyPr/>
        <a:lstStyle/>
        <a:p>
          <a:endParaRPr lang="ru-RU"/>
        </a:p>
      </dgm:t>
    </dgm:pt>
    <dgm:pt modelId="{383ECA93-6304-4D4F-8797-4554CB36B63C}">
      <dgm:prSet custT="1"/>
      <dgm:spPr/>
      <dgm:t>
        <a:bodyPr/>
        <a:lstStyle/>
        <a:p>
          <a:r>
            <a:rPr lang="ru-RU" sz="4000" b="1" dirty="0" smtClean="0">
              <a:solidFill>
                <a:srgbClr val="0000CC"/>
              </a:solidFill>
            </a:rPr>
            <a:t>Коммуникативные</a:t>
          </a:r>
          <a:endParaRPr lang="ru-RU" sz="4000" dirty="0">
            <a:solidFill>
              <a:srgbClr val="0000CC"/>
            </a:solidFill>
          </a:endParaRPr>
        </a:p>
      </dgm:t>
    </dgm:pt>
    <dgm:pt modelId="{F57A8FB5-DEBD-4B0C-9896-34F2C36F7657}" type="parTrans" cxnId="{273ED9E7-AF75-41E4-911C-66EFDF9F8719}">
      <dgm:prSet/>
      <dgm:spPr/>
      <dgm:t>
        <a:bodyPr/>
        <a:lstStyle/>
        <a:p>
          <a:endParaRPr lang="ru-RU"/>
        </a:p>
      </dgm:t>
    </dgm:pt>
    <dgm:pt modelId="{B5795467-6C0F-4785-9D95-58DB58D911A8}" type="sibTrans" cxnId="{273ED9E7-AF75-41E4-911C-66EFDF9F8719}">
      <dgm:prSet/>
      <dgm:spPr/>
      <dgm:t>
        <a:bodyPr/>
        <a:lstStyle/>
        <a:p>
          <a:endParaRPr lang="ru-RU"/>
        </a:p>
      </dgm:t>
    </dgm:pt>
    <dgm:pt modelId="{F1772AAF-5424-4033-8E35-3EBA7A101843}" type="pres">
      <dgm:prSet presAssocID="{DF79118A-E5C2-4E55-9246-B2D8E0633E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8B708E-7806-4A2B-96A6-6F66121472D3}" type="pres">
      <dgm:prSet presAssocID="{17A82E91-679A-4583-BE4B-8219CCE3B187}" presName="composite" presStyleCnt="0"/>
      <dgm:spPr/>
    </dgm:pt>
    <dgm:pt modelId="{C53C6E70-CCD2-4C6B-885A-58BC05A9B195}" type="pres">
      <dgm:prSet presAssocID="{17A82E91-679A-4583-BE4B-8219CCE3B18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D8027-F287-47AB-A5E4-9164A910460F}" type="pres">
      <dgm:prSet presAssocID="{17A82E91-679A-4583-BE4B-8219CCE3B18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6FE67-2623-4BD8-A44D-8807E710644C}" type="pres">
      <dgm:prSet presAssocID="{2F6C36B9-93C9-4A92-B27A-9504B02C8203}" presName="sp" presStyleCnt="0"/>
      <dgm:spPr/>
    </dgm:pt>
    <dgm:pt modelId="{EC9316D2-E4E4-4CE3-AE60-E10F432200E8}" type="pres">
      <dgm:prSet presAssocID="{B01A1292-38F5-4EBD-A479-D0DA9149A6AA}" presName="composite" presStyleCnt="0"/>
      <dgm:spPr/>
    </dgm:pt>
    <dgm:pt modelId="{356D6D78-4FA0-4B51-878E-CFC527380BE6}" type="pres">
      <dgm:prSet presAssocID="{B01A1292-38F5-4EBD-A479-D0DA9149A6A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4A0ED-A3F6-4A64-9754-61F174A5477F}" type="pres">
      <dgm:prSet presAssocID="{B01A1292-38F5-4EBD-A479-D0DA9149A6A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CBDF6-6DAC-4480-860A-161F4199D5E6}" type="pres">
      <dgm:prSet presAssocID="{0404C585-A690-48F0-A365-0879BC4B2CB1}" presName="sp" presStyleCnt="0"/>
      <dgm:spPr/>
    </dgm:pt>
    <dgm:pt modelId="{F44B2788-D319-4356-9065-E9DC12BB9C02}" type="pres">
      <dgm:prSet presAssocID="{B54A0198-482F-48DA-A0B4-AEF36B81E332}" presName="composite" presStyleCnt="0"/>
      <dgm:spPr/>
    </dgm:pt>
    <dgm:pt modelId="{8D6D6132-3BEC-4244-9708-141840F5124A}" type="pres">
      <dgm:prSet presAssocID="{B54A0198-482F-48DA-A0B4-AEF36B81E33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0A1DB-14F6-4DEA-9AFD-06A0DB997053}" type="pres">
      <dgm:prSet presAssocID="{B54A0198-482F-48DA-A0B4-AEF36B81E33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1C56F-C11A-41F7-87AE-2D45201EA0B5}" type="pres">
      <dgm:prSet presAssocID="{AF3EF821-77A3-4946-BC49-82006F509A13}" presName="sp" presStyleCnt="0"/>
      <dgm:spPr/>
    </dgm:pt>
    <dgm:pt modelId="{63481417-265A-43B1-A954-D725A3A491A6}" type="pres">
      <dgm:prSet presAssocID="{CDF98D8B-0CEF-4862-8DA1-3D325CA91669}" presName="composite" presStyleCnt="0"/>
      <dgm:spPr/>
    </dgm:pt>
    <dgm:pt modelId="{BF16B4C3-5BBC-4BFA-9D57-159AB6865676}" type="pres">
      <dgm:prSet presAssocID="{CDF98D8B-0CEF-4862-8DA1-3D325CA9166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AF76A-56EB-4C4C-95AC-B012199C4B49}" type="pres">
      <dgm:prSet presAssocID="{CDF98D8B-0CEF-4862-8DA1-3D325CA9166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ED9E7-AF75-41E4-911C-66EFDF9F8719}" srcId="{CDF98D8B-0CEF-4862-8DA1-3D325CA91669}" destId="{383ECA93-6304-4D4F-8797-4554CB36B63C}" srcOrd="0" destOrd="0" parTransId="{F57A8FB5-DEBD-4B0C-9896-34F2C36F7657}" sibTransId="{B5795467-6C0F-4785-9D95-58DB58D911A8}"/>
    <dgm:cxn modelId="{B77557CE-0629-42E9-9485-0DBBC1531DBD}" type="presOf" srcId="{DF79118A-E5C2-4E55-9246-B2D8E0633E79}" destId="{F1772AAF-5424-4033-8E35-3EBA7A101843}" srcOrd="0" destOrd="0" presId="urn:microsoft.com/office/officeart/2005/8/layout/chevron2"/>
    <dgm:cxn modelId="{4009828E-13B2-4B1B-B699-4C863864055D}" srcId="{B54A0198-482F-48DA-A0B4-AEF36B81E332}" destId="{D7351C8D-D9EA-4FE6-A3D4-1BB4725F0327}" srcOrd="0" destOrd="0" parTransId="{4001C22F-1ABB-41DE-A3C3-827E3449DE79}" sibTransId="{800CAF79-6CF9-4DC2-9589-0B1993E7D6BE}"/>
    <dgm:cxn modelId="{40B21525-92C4-49BA-A0F5-889DA31BCCE4}" type="presOf" srcId="{B54A0198-482F-48DA-A0B4-AEF36B81E332}" destId="{8D6D6132-3BEC-4244-9708-141840F5124A}" srcOrd="0" destOrd="0" presId="urn:microsoft.com/office/officeart/2005/8/layout/chevron2"/>
    <dgm:cxn modelId="{113F2457-51FF-454C-B5A0-8E85B48D4D70}" type="presOf" srcId="{B01A1292-38F5-4EBD-A479-D0DA9149A6AA}" destId="{356D6D78-4FA0-4B51-878E-CFC527380BE6}" srcOrd="0" destOrd="0" presId="urn:microsoft.com/office/officeart/2005/8/layout/chevron2"/>
    <dgm:cxn modelId="{2D860995-353B-41BA-A588-54B4D260F0DB}" type="presOf" srcId="{3821DEB6-1F80-4EA9-86F0-C40C066719BD}" destId="{92AD8027-F287-47AB-A5E4-9164A910460F}" srcOrd="0" destOrd="0" presId="urn:microsoft.com/office/officeart/2005/8/layout/chevron2"/>
    <dgm:cxn modelId="{E0A01C9C-E14C-49E3-9ECF-2FF28A1BDC71}" srcId="{17A82E91-679A-4583-BE4B-8219CCE3B187}" destId="{3821DEB6-1F80-4EA9-86F0-C40C066719BD}" srcOrd="0" destOrd="0" parTransId="{03B40C8B-8BB6-4B79-8723-FC4D97494E75}" sibTransId="{12502561-44C6-4E41-A866-D8CDD0A210C0}"/>
    <dgm:cxn modelId="{E72B1B46-6C59-4F9B-9DE6-8077318A49C7}" type="presOf" srcId="{D7351C8D-D9EA-4FE6-A3D4-1BB4725F0327}" destId="{39B0A1DB-14F6-4DEA-9AFD-06A0DB997053}" srcOrd="0" destOrd="0" presId="urn:microsoft.com/office/officeart/2005/8/layout/chevron2"/>
    <dgm:cxn modelId="{B713F5C8-808A-4C3D-BB31-DDA3BCFC0FDF}" srcId="{DF79118A-E5C2-4E55-9246-B2D8E0633E79}" destId="{CDF98D8B-0CEF-4862-8DA1-3D325CA91669}" srcOrd="3" destOrd="0" parTransId="{6E70FA13-3B67-4E9E-A63F-AB6CDD7287A3}" sibTransId="{D90A6153-3A9F-403D-95D7-111AD423D7DC}"/>
    <dgm:cxn modelId="{0E5A5785-0E0F-4791-8C74-4788A834EB38}" type="presOf" srcId="{17A82E91-679A-4583-BE4B-8219CCE3B187}" destId="{C53C6E70-CCD2-4C6B-885A-58BC05A9B195}" srcOrd="0" destOrd="0" presId="urn:microsoft.com/office/officeart/2005/8/layout/chevron2"/>
    <dgm:cxn modelId="{AAE43BBE-E553-4B79-B890-B9626B02B962}" srcId="{B01A1292-38F5-4EBD-A479-D0DA9149A6AA}" destId="{545C2D96-0664-4A54-8B66-BF8166F120BA}" srcOrd="0" destOrd="0" parTransId="{B5916C32-A86F-4D8F-87F4-C04AF872B33D}" sibTransId="{3BEE8F39-915A-4C28-AD30-0A43058DEA77}"/>
    <dgm:cxn modelId="{FACABEC9-E81E-4A5A-A1BF-BC647062DD13}" srcId="{DF79118A-E5C2-4E55-9246-B2D8E0633E79}" destId="{B01A1292-38F5-4EBD-A479-D0DA9149A6AA}" srcOrd="1" destOrd="0" parTransId="{BBDECE9B-70CC-4185-96AE-07C736404E6D}" sibTransId="{0404C585-A690-48F0-A365-0879BC4B2CB1}"/>
    <dgm:cxn modelId="{084A6C93-744D-4708-9310-762D10DD99BA}" type="presOf" srcId="{545C2D96-0664-4A54-8B66-BF8166F120BA}" destId="{FA34A0ED-A3F6-4A64-9754-61F174A5477F}" srcOrd="0" destOrd="0" presId="urn:microsoft.com/office/officeart/2005/8/layout/chevron2"/>
    <dgm:cxn modelId="{09CF073E-C72D-48F7-8832-8F07D8B36ED5}" srcId="{DF79118A-E5C2-4E55-9246-B2D8E0633E79}" destId="{B54A0198-482F-48DA-A0B4-AEF36B81E332}" srcOrd="2" destOrd="0" parTransId="{76310B13-2EDC-47F1-87AF-98FE3CD506DB}" sibTransId="{AF3EF821-77A3-4946-BC49-82006F509A13}"/>
    <dgm:cxn modelId="{67C6E8F6-17B7-40CD-A2BB-90F608A48F3B}" srcId="{DF79118A-E5C2-4E55-9246-B2D8E0633E79}" destId="{17A82E91-679A-4583-BE4B-8219CCE3B187}" srcOrd="0" destOrd="0" parTransId="{07925D6A-D688-45DD-917E-F1800F3D7925}" sibTransId="{2F6C36B9-93C9-4A92-B27A-9504B02C8203}"/>
    <dgm:cxn modelId="{474710A6-1E2B-4075-83EF-5260BFAE2642}" type="presOf" srcId="{383ECA93-6304-4D4F-8797-4554CB36B63C}" destId="{2E7AF76A-56EB-4C4C-95AC-B012199C4B49}" srcOrd="0" destOrd="0" presId="urn:microsoft.com/office/officeart/2005/8/layout/chevron2"/>
    <dgm:cxn modelId="{EF184F9C-824D-4B0F-9CAB-803161B79A9C}" type="presOf" srcId="{CDF98D8B-0CEF-4862-8DA1-3D325CA91669}" destId="{BF16B4C3-5BBC-4BFA-9D57-159AB6865676}" srcOrd="0" destOrd="0" presId="urn:microsoft.com/office/officeart/2005/8/layout/chevron2"/>
    <dgm:cxn modelId="{0B9B9487-955E-48DD-9D1C-E5E25025B162}" type="presParOf" srcId="{F1772AAF-5424-4033-8E35-3EBA7A101843}" destId="{AF8B708E-7806-4A2B-96A6-6F66121472D3}" srcOrd="0" destOrd="0" presId="urn:microsoft.com/office/officeart/2005/8/layout/chevron2"/>
    <dgm:cxn modelId="{80243D0C-5D9F-44E8-8472-6A0EC8DB9603}" type="presParOf" srcId="{AF8B708E-7806-4A2B-96A6-6F66121472D3}" destId="{C53C6E70-CCD2-4C6B-885A-58BC05A9B195}" srcOrd="0" destOrd="0" presId="urn:microsoft.com/office/officeart/2005/8/layout/chevron2"/>
    <dgm:cxn modelId="{2D932D90-CD24-49DA-A351-4D948EC169C9}" type="presParOf" srcId="{AF8B708E-7806-4A2B-96A6-6F66121472D3}" destId="{92AD8027-F287-47AB-A5E4-9164A910460F}" srcOrd="1" destOrd="0" presId="urn:microsoft.com/office/officeart/2005/8/layout/chevron2"/>
    <dgm:cxn modelId="{0FF2C3B4-10C5-4430-A466-8C5CB0F0F419}" type="presParOf" srcId="{F1772AAF-5424-4033-8E35-3EBA7A101843}" destId="{3196FE67-2623-4BD8-A44D-8807E710644C}" srcOrd="1" destOrd="0" presId="urn:microsoft.com/office/officeart/2005/8/layout/chevron2"/>
    <dgm:cxn modelId="{5753DD36-887B-49D4-8DCC-E10256412BC2}" type="presParOf" srcId="{F1772AAF-5424-4033-8E35-3EBA7A101843}" destId="{EC9316D2-E4E4-4CE3-AE60-E10F432200E8}" srcOrd="2" destOrd="0" presId="urn:microsoft.com/office/officeart/2005/8/layout/chevron2"/>
    <dgm:cxn modelId="{5D13775D-8C02-43B7-83FB-58A489445BA1}" type="presParOf" srcId="{EC9316D2-E4E4-4CE3-AE60-E10F432200E8}" destId="{356D6D78-4FA0-4B51-878E-CFC527380BE6}" srcOrd="0" destOrd="0" presId="urn:microsoft.com/office/officeart/2005/8/layout/chevron2"/>
    <dgm:cxn modelId="{DDB3A105-E9A1-439F-80AB-47D7ACC364C6}" type="presParOf" srcId="{EC9316D2-E4E4-4CE3-AE60-E10F432200E8}" destId="{FA34A0ED-A3F6-4A64-9754-61F174A5477F}" srcOrd="1" destOrd="0" presId="urn:microsoft.com/office/officeart/2005/8/layout/chevron2"/>
    <dgm:cxn modelId="{8008C6EB-E717-4170-96A6-F22E1F4BA8FF}" type="presParOf" srcId="{F1772AAF-5424-4033-8E35-3EBA7A101843}" destId="{9BDCBDF6-6DAC-4480-860A-161F4199D5E6}" srcOrd="3" destOrd="0" presId="urn:microsoft.com/office/officeart/2005/8/layout/chevron2"/>
    <dgm:cxn modelId="{5649FFC0-51D9-4961-BC6A-3D5B8FA39D2C}" type="presParOf" srcId="{F1772AAF-5424-4033-8E35-3EBA7A101843}" destId="{F44B2788-D319-4356-9065-E9DC12BB9C02}" srcOrd="4" destOrd="0" presId="urn:microsoft.com/office/officeart/2005/8/layout/chevron2"/>
    <dgm:cxn modelId="{01BEB91B-A9DC-4DF7-AFC5-CBA4C2BED5C7}" type="presParOf" srcId="{F44B2788-D319-4356-9065-E9DC12BB9C02}" destId="{8D6D6132-3BEC-4244-9708-141840F5124A}" srcOrd="0" destOrd="0" presId="urn:microsoft.com/office/officeart/2005/8/layout/chevron2"/>
    <dgm:cxn modelId="{B2FA41BA-9B86-4915-830D-F759FAD1E003}" type="presParOf" srcId="{F44B2788-D319-4356-9065-E9DC12BB9C02}" destId="{39B0A1DB-14F6-4DEA-9AFD-06A0DB997053}" srcOrd="1" destOrd="0" presId="urn:microsoft.com/office/officeart/2005/8/layout/chevron2"/>
    <dgm:cxn modelId="{72925DFF-99CE-4C31-A76D-4F96814D0045}" type="presParOf" srcId="{F1772AAF-5424-4033-8E35-3EBA7A101843}" destId="{2061C56F-C11A-41F7-87AE-2D45201EA0B5}" srcOrd="5" destOrd="0" presId="urn:microsoft.com/office/officeart/2005/8/layout/chevron2"/>
    <dgm:cxn modelId="{23469950-DE8D-4D63-AC13-8C06CE12F50A}" type="presParOf" srcId="{F1772AAF-5424-4033-8E35-3EBA7A101843}" destId="{63481417-265A-43B1-A954-D725A3A491A6}" srcOrd="6" destOrd="0" presId="urn:microsoft.com/office/officeart/2005/8/layout/chevron2"/>
    <dgm:cxn modelId="{889C4C84-F5C8-4758-8172-26E16C34E16B}" type="presParOf" srcId="{63481417-265A-43B1-A954-D725A3A491A6}" destId="{BF16B4C3-5BBC-4BFA-9D57-159AB6865676}" srcOrd="0" destOrd="0" presId="urn:microsoft.com/office/officeart/2005/8/layout/chevron2"/>
    <dgm:cxn modelId="{B2D9729C-2952-486E-868F-F2981B4BCAE4}" type="presParOf" srcId="{63481417-265A-43B1-A954-D725A3A491A6}" destId="{2E7AF76A-56EB-4C4C-95AC-B012199C4B49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83C27-04D7-456C-AFA7-E70CB147C99F}" type="doc">
      <dgm:prSet loTypeId="urn:microsoft.com/office/officeart/2005/8/layout/vList5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B33E6E5-78CD-463E-B9AC-18F7EB39663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3200" dirty="0" smtClean="0">
              <a:solidFill>
                <a:srgbClr val="0000CC"/>
              </a:solidFill>
            </a:rPr>
            <a:t>Первый уровень</a:t>
          </a:r>
          <a:endParaRPr lang="ru-RU" sz="3200" dirty="0">
            <a:solidFill>
              <a:srgbClr val="0000CC"/>
            </a:solidFill>
          </a:endParaRPr>
        </a:p>
      </dgm:t>
    </dgm:pt>
    <dgm:pt modelId="{7A73CF54-7810-4203-AD9E-883F46ECD312}" type="parTrans" cxnId="{0C7F0DC2-4560-4573-BC42-1D8B13075C00}">
      <dgm:prSet/>
      <dgm:spPr/>
      <dgm:t>
        <a:bodyPr/>
        <a:lstStyle/>
        <a:p>
          <a:endParaRPr lang="ru-RU"/>
        </a:p>
      </dgm:t>
    </dgm:pt>
    <dgm:pt modelId="{8F0D0920-DDB8-4C4A-A00B-CCEDF3F46B0E}" type="sibTrans" cxnId="{0C7F0DC2-4560-4573-BC42-1D8B13075C00}">
      <dgm:prSet/>
      <dgm:spPr/>
      <dgm:t>
        <a:bodyPr/>
        <a:lstStyle/>
        <a:p>
          <a:endParaRPr lang="ru-RU"/>
        </a:p>
      </dgm:t>
    </dgm:pt>
    <dgm:pt modelId="{1A300CF5-48E8-4344-9EF0-61EE2A924CDA}">
      <dgm:prSet phldrT="[Текст]"/>
      <dgm:spPr/>
      <dgm:t>
        <a:bodyPr/>
        <a:lstStyle/>
        <a:p>
          <a:r>
            <a:rPr lang="ru-RU" dirty="0" smtClean="0"/>
            <a:t>приобретение школьником социальных знаний (общественные нормы, устройство общества, общественно-одобряемые и неодобряемые формы поведения) </a:t>
          </a:r>
          <a:endParaRPr lang="ru-RU" dirty="0"/>
        </a:p>
      </dgm:t>
    </dgm:pt>
    <dgm:pt modelId="{904DD428-0C1D-4391-AC4F-47D90DA38A69}" type="parTrans" cxnId="{5A52FA04-7611-4C38-8F00-F235930D331E}">
      <dgm:prSet/>
      <dgm:spPr/>
      <dgm:t>
        <a:bodyPr/>
        <a:lstStyle/>
        <a:p>
          <a:endParaRPr lang="ru-RU"/>
        </a:p>
      </dgm:t>
    </dgm:pt>
    <dgm:pt modelId="{7E441EDE-9EB0-402F-A8BA-0B4F04288220}" type="sibTrans" cxnId="{5A52FA04-7611-4C38-8F00-F235930D331E}">
      <dgm:prSet/>
      <dgm:spPr/>
      <dgm:t>
        <a:bodyPr/>
        <a:lstStyle/>
        <a:p>
          <a:endParaRPr lang="ru-RU"/>
        </a:p>
      </dgm:t>
    </dgm:pt>
    <dgm:pt modelId="{3DAA5D6E-F40C-4119-B5AB-B7F180E36B0A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Второй уровень</a:t>
          </a:r>
          <a:endParaRPr lang="ru-RU" dirty="0">
            <a:solidFill>
              <a:srgbClr val="C00000"/>
            </a:solidFill>
          </a:endParaRPr>
        </a:p>
      </dgm:t>
    </dgm:pt>
    <dgm:pt modelId="{8D97321F-ECE1-4AEB-9FEE-2414AC03C289}" type="parTrans" cxnId="{49AE2691-B660-4467-8AE6-7C2D908F02A8}">
      <dgm:prSet/>
      <dgm:spPr/>
      <dgm:t>
        <a:bodyPr/>
        <a:lstStyle/>
        <a:p>
          <a:endParaRPr lang="ru-RU"/>
        </a:p>
      </dgm:t>
    </dgm:pt>
    <dgm:pt modelId="{92E56619-C64D-4EF3-B79C-BACF3EAFB712}" type="sibTrans" cxnId="{49AE2691-B660-4467-8AE6-7C2D908F02A8}">
      <dgm:prSet/>
      <dgm:spPr/>
      <dgm:t>
        <a:bodyPr/>
        <a:lstStyle/>
        <a:p>
          <a:endParaRPr lang="ru-RU"/>
        </a:p>
      </dgm:t>
    </dgm:pt>
    <dgm:pt modelId="{0E073008-9B04-4D58-A88F-6253B09D40A3}">
      <dgm:prSet phldrT="[Текст]"/>
      <dgm:spPr/>
      <dgm:t>
        <a:bodyPr/>
        <a:lstStyle/>
        <a:p>
          <a:r>
            <a:rPr lang="ru-RU" dirty="0" smtClean="0"/>
            <a:t>получение школьником опыта переживания и позитивного отношения к базовым ценностям общества ценностного отношения к социальной реальности в целом.</a:t>
          </a:r>
          <a:endParaRPr lang="ru-RU" dirty="0"/>
        </a:p>
      </dgm:t>
    </dgm:pt>
    <dgm:pt modelId="{2149B973-8451-4E7D-9771-81D4E3ADA0B4}" type="parTrans" cxnId="{552AC8C2-D81D-476C-9694-975C77C4567F}">
      <dgm:prSet/>
      <dgm:spPr/>
      <dgm:t>
        <a:bodyPr/>
        <a:lstStyle/>
        <a:p>
          <a:endParaRPr lang="ru-RU"/>
        </a:p>
      </dgm:t>
    </dgm:pt>
    <dgm:pt modelId="{42BCB1C0-27D5-4BE6-9377-02AFD5E9B443}" type="sibTrans" cxnId="{552AC8C2-D81D-476C-9694-975C77C4567F}">
      <dgm:prSet/>
      <dgm:spPr/>
      <dgm:t>
        <a:bodyPr/>
        <a:lstStyle/>
        <a:p>
          <a:endParaRPr lang="ru-RU"/>
        </a:p>
      </dgm:t>
    </dgm:pt>
    <dgm:pt modelId="{BBBF64D8-AA3F-4BF7-A279-74F6DB6D2403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Третий уровень</a:t>
          </a:r>
          <a:endParaRPr lang="ru-RU" dirty="0">
            <a:solidFill>
              <a:srgbClr val="0000CC"/>
            </a:solidFill>
          </a:endParaRPr>
        </a:p>
      </dgm:t>
    </dgm:pt>
    <dgm:pt modelId="{A47764EF-BBD6-4AFF-B9D2-2664F7295797}" type="parTrans" cxnId="{E5382255-9393-4134-A01B-5F7754D88FDD}">
      <dgm:prSet/>
      <dgm:spPr/>
      <dgm:t>
        <a:bodyPr/>
        <a:lstStyle/>
        <a:p>
          <a:endParaRPr lang="ru-RU"/>
        </a:p>
      </dgm:t>
    </dgm:pt>
    <dgm:pt modelId="{2DE56BDD-66A0-4299-BE3F-A905AE3E4BBB}" type="sibTrans" cxnId="{E5382255-9393-4134-A01B-5F7754D88FDD}">
      <dgm:prSet/>
      <dgm:spPr/>
      <dgm:t>
        <a:bodyPr/>
        <a:lstStyle/>
        <a:p>
          <a:endParaRPr lang="ru-RU"/>
        </a:p>
      </dgm:t>
    </dgm:pt>
    <dgm:pt modelId="{AAB54A42-5198-4EB2-A428-3FA957C9FBE6}">
      <dgm:prSet phldrT="[Текст]"/>
      <dgm:spPr/>
      <dgm:t>
        <a:bodyPr/>
        <a:lstStyle/>
        <a:p>
          <a:r>
            <a:rPr lang="ru-RU" dirty="0" smtClean="0"/>
            <a:t>получение школьником опыта самостоятельного общественного действия. </a:t>
          </a:r>
          <a:endParaRPr lang="ru-RU" dirty="0"/>
        </a:p>
      </dgm:t>
    </dgm:pt>
    <dgm:pt modelId="{DAD37379-9FDD-4C18-89BD-F4C2EE85AD8F}" type="parTrans" cxnId="{CF079BC4-497E-4D9B-BC74-A2C877B48F26}">
      <dgm:prSet/>
      <dgm:spPr/>
      <dgm:t>
        <a:bodyPr/>
        <a:lstStyle/>
        <a:p>
          <a:endParaRPr lang="ru-RU"/>
        </a:p>
      </dgm:t>
    </dgm:pt>
    <dgm:pt modelId="{8392013E-9755-4F1D-B017-05D47F87F892}" type="sibTrans" cxnId="{CF079BC4-497E-4D9B-BC74-A2C877B48F26}">
      <dgm:prSet/>
      <dgm:spPr/>
      <dgm:t>
        <a:bodyPr/>
        <a:lstStyle/>
        <a:p>
          <a:endParaRPr lang="ru-RU"/>
        </a:p>
      </dgm:t>
    </dgm:pt>
    <dgm:pt modelId="{DC778053-BF13-4611-9AF2-967059E2CCE5}" type="pres">
      <dgm:prSet presAssocID="{6BA83C27-04D7-456C-AFA7-E70CB147C9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9392E-D31A-4300-B682-9470E5C1DECC}" type="pres">
      <dgm:prSet presAssocID="{6B33E6E5-78CD-463E-B9AC-18F7EB39663B}" presName="linNode" presStyleCnt="0"/>
      <dgm:spPr/>
    </dgm:pt>
    <dgm:pt modelId="{EFD2E8DC-2E24-4A5A-8303-A58A3151248D}" type="pres">
      <dgm:prSet presAssocID="{6B33E6E5-78CD-463E-B9AC-18F7EB39663B}" presName="parentText" presStyleLbl="node1" presStyleIdx="0" presStyleCnt="3" custScaleX="75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D6DDD-A561-48BF-ABAC-9041DEABC6E3}" type="pres">
      <dgm:prSet presAssocID="{6B33E6E5-78CD-463E-B9AC-18F7EB39663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E7D14-03E3-4BFE-A818-A3D5261BD76D}" type="pres">
      <dgm:prSet presAssocID="{8F0D0920-DDB8-4C4A-A00B-CCEDF3F46B0E}" presName="sp" presStyleCnt="0"/>
      <dgm:spPr/>
    </dgm:pt>
    <dgm:pt modelId="{1CE6554F-A0C1-463C-AA51-B5C9EF21B713}" type="pres">
      <dgm:prSet presAssocID="{3DAA5D6E-F40C-4119-B5AB-B7F180E36B0A}" presName="linNode" presStyleCnt="0"/>
      <dgm:spPr/>
    </dgm:pt>
    <dgm:pt modelId="{78972B85-3F0F-4AE0-BE42-7E917F68F137}" type="pres">
      <dgm:prSet presAssocID="{3DAA5D6E-F40C-4119-B5AB-B7F180E36B0A}" presName="parentText" presStyleLbl="node1" presStyleIdx="1" presStyleCnt="3" custScaleX="75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EAA4E-332C-4882-983D-66C685FCCDA4}" type="pres">
      <dgm:prSet presAssocID="{3DAA5D6E-F40C-4119-B5AB-B7F180E36B0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F58D6-0A8E-408B-A3DD-97D0ADB0CE73}" type="pres">
      <dgm:prSet presAssocID="{92E56619-C64D-4EF3-B79C-BACF3EAFB712}" presName="sp" presStyleCnt="0"/>
      <dgm:spPr/>
    </dgm:pt>
    <dgm:pt modelId="{475212EA-9A31-4C73-B48C-D48C83E972FF}" type="pres">
      <dgm:prSet presAssocID="{BBBF64D8-AA3F-4BF7-A279-74F6DB6D2403}" presName="linNode" presStyleCnt="0"/>
      <dgm:spPr/>
    </dgm:pt>
    <dgm:pt modelId="{999D9C2B-0A13-4430-A280-779423FA667A}" type="pres">
      <dgm:prSet presAssocID="{BBBF64D8-AA3F-4BF7-A279-74F6DB6D2403}" presName="parentText" presStyleLbl="node1" presStyleIdx="2" presStyleCnt="3" custScaleX="75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9832B-1460-4F65-A5CF-0D8C16121F39}" type="pres">
      <dgm:prSet presAssocID="{BBBF64D8-AA3F-4BF7-A279-74F6DB6D240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E2691-B660-4467-8AE6-7C2D908F02A8}" srcId="{6BA83C27-04D7-456C-AFA7-E70CB147C99F}" destId="{3DAA5D6E-F40C-4119-B5AB-B7F180E36B0A}" srcOrd="1" destOrd="0" parTransId="{8D97321F-ECE1-4AEB-9FEE-2414AC03C289}" sibTransId="{92E56619-C64D-4EF3-B79C-BACF3EAFB712}"/>
    <dgm:cxn modelId="{4BBBD19B-3440-4390-BA1F-632399B4993C}" type="presOf" srcId="{1A300CF5-48E8-4344-9EF0-61EE2A924CDA}" destId="{BD2D6DDD-A561-48BF-ABAC-9041DEABC6E3}" srcOrd="0" destOrd="0" presId="urn:microsoft.com/office/officeart/2005/8/layout/vList5"/>
    <dgm:cxn modelId="{83D82252-7CBE-45C0-920D-CF567A2E0C3B}" type="presOf" srcId="{6BA83C27-04D7-456C-AFA7-E70CB147C99F}" destId="{DC778053-BF13-4611-9AF2-967059E2CCE5}" srcOrd="0" destOrd="0" presId="urn:microsoft.com/office/officeart/2005/8/layout/vList5"/>
    <dgm:cxn modelId="{18F5E54F-370D-4250-A03E-B04815DA61BD}" type="presOf" srcId="{BBBF64D8-AA3F-4BF7-A279-74F6DB6D2403}" destId="{999D9C2B-0A13-4430-A280-779423FA667A}" srcOrd="0" destOrd="0" presId="urn:microsoft.com/office/officeart/2005/8/layout/vList5"/>
    <dgm:cxn modelId="{CF079BC4-497E-4D9B-BC74-A2C877B48F26}" srcId="{BBBF64D8-AA3F-4BF7-A279-74F6DB6D2403}" destId="{AAB54A42-5198-4EB2-A428-3FA957C9FBE6}" srcOrd="0" destOrd="0" parTransId="{DAD37379-9FDD-4C18-89BD-F4C2EE85AD8F}" sibTransId="{8392013E-9755-4F1D-B017-05D47F87F892}"/>
    <dgm:cxn modelId="{5A52FA04-7611-4C38-8F00-F235930D331E}" srcId="{6B33E6E5-78CD-463E-B9AC-18F7EB39663B}" destId="{1A300CF5-48E8-4344-9EF0-61EE2A924CDA}" srcOrd="0" destOrd="0" parTransId="{904DD428-0C1D-4391-AC4F-47D90DA38A69}" sibTransId="{7E441EDE-9EB0-402F-A8BA-0B4F04288220}"/>
    <dgm:cxn modelId="{98109E06-7E46-42B6-9C76-0D251D4A58E2}" type="presOf" srcId="{3DAA5D6E-F40C-4119-B5AB-B7F180E36B0A}" destId="{78972B85-3F0F-4AE0-BE42-7E917F68F137}" srcOrd="0" destOrd="0" presId="urn:microsoft.com/office/officeart/2005/8/layout/vList5"/>
    <dgm:cxn modelId="{403FA368-7DDA-4E8E-BE5B-D7241EC1C41C}" type="presOf" srcId="{AAB54A42-5198-4EB2-A428-3FA957C9FBE6}" destId="{9399832B-1460-4F65-A5CF-0D8C16121F39}" srcOrd="0" destOrd="0" presId="urn:microsoft.com/office/officeart/2005/8/layout/vList5"/>
    <dgm:cxn modelId="{9995D5B7-31F5-4AFF-AF75-1C43CAEC3BCC}" type="presOf" srcId="{0E073008-9B04-4D58-A88F-6253B09D40A3}" destId="{BF1EAA4E-332C-4882-983D-66C685FCCDA4}" srcOrd="0" destOrd="0" presId="urn:microsoft.com/office/officeart/2005/8/layout/vList5"/>
    <dgm:cxn modelId="{552AC8C2-D81D-476C-9694-975C77C4567F}" srcId="{3DAA5D6E-F40C-4119-B5AB-B7F180E36B0A}" destId="{0E073008-9B04-4D58-A88F-6253B09D40A3}" srcOrd="0" destOrd="0" parTransId="{2149B973-8451-4E7D-9771-81D4E3ADA0B4}" sibTransId="{42BCB1C0-27D5-4BE6-9377-02AFD5E9B443}"/>
    <dgm:cxn modelId="{E5382255-9393-4134-A01B-5F7754D88FDD}" srcId="{6BA83C27-04D7-456C-AFA7-E70CB147C99F}" destId="{BBBF64D8-AA3F-4BF7-A279-74F6DB6D2403}" srcOrd="2" destOrd="0" parTransId="{A47764EF-BBD6-4AFF-B9D2-2664F7295797}" sibTransId="{2DE56BDD-66A0-4299-BE3F-A905AE3E4BBB}"/>
    <dgm:cxn modelId="{F4878FFC-5720-447F-ADC9-D64DED772A71}" type="presOf" srcId="{6B33E6E5-78CD-463E-B9AC-18F7EB39663B}" destId="{EFD2E8DC-2E24-4A5A-8303-A58A3151248D}" srcOrd="0" destOrd="0" presId="urn:microsoft.com/office/officeart/2005/8/layout/vList5"/>
    <dgm:cxn modelId="{0C7F0DC2-4560-4573-BC42-1D8B13075C00}" srcId="{6BA83C27-04D7-456C-AFA7-E70CB147C99F}" destId="{6B33E6E5-78CD-463E-B9AC-18F7EB39663B}" srcOrd="0" destOrd="0" parTransId="{7A73CF54-7810-4203-AD9E-883F46ECD312}" sibTransId="{8F0D0920-DDB8-4C4A-A00B-CCEDF3F46B0E}"/>
    <dgm:cxn modelId="{DDE2388D-D0A3-4D03-B3F7-36DEEBED4DC9}" type="presParOf" srcId="{DC778053-BF13-4611-9AF2-967059E2CCE5}" destId="{B389392E-D31A-4300-B682-9470E5C1DECC}" srcOrd="0" destOrd="0" presId="urn:microsoft.com/office/officeart/2005/8/layout/vList5"/>
    <dgm:cxn modelId="{9EF75288-E00B-4AFF-AB5B-5C61E89EBB45}" type="presParOf" srcId="{B389392E-D31A-4300-B682-9470E5C1DECC}" destId="{EFD2E8DC-2E24-4A5A-8303-A58A3151248D}" srcOrd="0" destOrd="0" presId="urn:microsoft.com/office/officeart/2005/8/layout/vList5"/>
    <dgm:cxn modelId="{E3CD76D5-186B-458E-940A-34EB5F7B6842}" type="presParOf" srcId="{B389392E-D31A-4300-B682-9470E5C1DECC}" destId="{BD2D6DDD-A561-48BF-ABAC-9041DEABC6E3}" srcOrd="1" destOrd="0" presId="urn:microsoft.com/office/officeart/2005/8/layout/vList5"/>
    <dgm:cxn modelId="{5AB664A2-C0B4-44B3-9333-FD23A66099BF}" type="presParOf" srcId="{DC778053-BF13-4611-9AF2-967059E2CCE5}" destId="{DF9E7D14-03E3-4BFE-A818-A3D5261BD76D}" srcOrd="1" destOrd="0" presId="urn:microsoft.com/office/officeart/2005/8/layout/vList5"/>
    <dgm:cxn modelId="{15EB4FC4-192C-4EC8-8A80-ABEABF34175D}" type="presParOf" srcId="{DC778053-BF13-4611-9AF2-967059E2CCE5}" destId="{1CE6554F-A0C1-463C-AA51-B5C9EF21B713}" srcOrd="2" destOrd="0" presId="urn:microsoft.com/office/officeart/2005/8/layout/vList5"/>
    <dgm:cxn modelId="{CE68EFD7-F740-439F-9431-1E8B1C664B73}" type="presParOf" srcId="{1CE6554F-A0C1-463C-AA51-B5C9EF21B713}" destId="{78972B85-3F0F-4AE0-BE42-7E917F68F137}" srcOrd="0" destOrd="0" presId="urn:microsoft.com/office/officeart/2005/8/layout/vList5"/>
    <dgm:cxn modelId="{AB4AC6C2-2A34-4909-83C2-920061840B73}" type="presParOf" srcId="{1CE6554F-A0C1-463C-AA51-B5C9EF21B713}" destId="{BF1EAA4E-332C-4882-983D-66C685FCCDA4}" srcOrd="1" destOrd="0" presId="urn:microsoft.com/office/officeart/2005/8/layout/vList5"/>
    <dgm:cxn modelId="{3ECC02D4-CB97-4C6D-86AD-4EBB069B0B55}" type="presParOf" srcId="{DC778053-BF13-4611-9AF2-967059E2CCE5}" destId="{B4AF58D6-0A8E-408B-A3DD-97D0ADB0CE73}" srcOrd="3" destOrd="0" presId="urn:microsoft.com/office/officeart/2005/8/layout/vList5"/>
    <dgm:cxn modelId="{89660AB4-8F0A-4D92-B54E-EEADA264A927}" type="presParOf" srcId="{DC778053-BF13-4611-9AF2-967059E2CCE5}" destId="{475212EA-9A31-4C73-B48C-D48C83E972FF}" srcOrd="4" destOrd="0" presId="urn:microsoft.com/office/officeart/2005/8/layout/vList5"/>
    <dgm:cxn modelId="{732D6DE3-AF87-430E-9B90-4003E989A253}" type="presParOf" srcId="{475212EA-9A31-4C73-B48C-D48C83E972FF}" destId="{999D9C2B-0A13-4430-A280-779423FA667A}" srcOrd="0" destOrd="0" presId="urn:microsoft.com/office/officeart/2005/8/layout/vList5"/>
    <dgm:cxn modelId="{4A5AB46C-1D75-4C05-A5EE-9AF8D48D96F2}" type="presParOf" srcId="{475212EA-9A31-4C73-B48C-D48C83E972FF}" destId="{9399832B-1460-4F65-A5CF-0D8C16121F39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0B924C-C7FB-42CE-9DED-5832A3453FAE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4D40B3-DF40-496E-B0E3-BE692C659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3" tIns="46138" rIns="92273" bIns="46138" anchor="b"/>
          <a:lstStyle/>
          <a:p>
            <a:pPr algn="r"/>
            <a:fld id="{7FBBC459-93DC-4A6C-91DA-08AEB87C145A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BFFBE8-8244-472D-9AE6-EAD38569D0F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521644-CD12-431D-AA63-9EB82792F8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FDF3-7DB2-40AE-9460-064C6806B879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2052-06E2-4F43-A661-200208B9E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BD4-678E-4A0F-84CD-9E166525EC7A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5C02-E1C6-4F4F-9CC1-A02BA2F57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46F8-3CBE-47B9-BEBC-A3B9DCF434E5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0B29-35FC-4426-9C4A-646279EFE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447800"/>
            <a:ext cx="7924800" cy="45720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DDE2-31ED-48AD-997D-E5E5E5A94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0385-6A18-48C4-BE13-FB1776FA4590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D56C-A461-455D-821F-B5B712C2B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F387-1A47-44ED-9AD2-23A86A6DB2EF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33A8-42F1-414D-89F6-DC201DFB6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12F9-6491-4159-B3AD-CA81D6858E7D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9CE0-B2E1-48A8-B68D-E8EB557B5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3F71-E9CA-4ACC-A5C9-7D5E361B8F55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2C3B-5ED7-484F-9105-DAFE2A5EE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DF82-4D82-4DAD-A9EE-4BC5A693FB48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8021-A786-4A30-8BB7-3A4B420D0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C699-9890-40CD-8135-4E6FC2463754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80F5-B3FD-4D91-8C87-584DA64B6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886C-568D-422E-8DCF-15715653843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CE9A-68B7-4A85-BB36-A30CD7BDA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F306-BD61-4E83-AB82-93C9AC5E2892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301C-F39E-49CA-9176-3CDA2C2F4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348ACA-35F5-461C-BD89-9AD4FD61650A}" type="datetimeFigureOut">
              <a:rPr lang="ru-RU"/>
              <a:pPr>
                <a:defRPr/>
              </a:pPr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80C5DA-F7BC-4981-97EF-B6CEC132E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 spd="med"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hyperlink" Target="http://ahmadtholabi.files.wordpress.com/2009/12/guru.gif?w=277&amp;h=22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beloemore.ucoz.ru/foto/dreamstimeweb_97612.jpg" TargetMode="Externa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titul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4572008"/>
            <a:ext cx="7632848" cy="1872208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00CC"/>
                </a:solidFill>
                <a:latin typeface="Monotype Corsiva" pitchFamily="66" charset="0"/>
              </a:rPr>
              <a:t>Информация для </a:t>
            </a:r>
            <a:r>
              <a:rPr lang="ru-RU" sz="4000" dirty="0" smtClean="0">
                <a:solidFill>
                  <a:srgbClr val="0000CC"/>
                </a:solidFill>
                <a:latin typeface="Monotype Corsiva" pitchFamily="66" charset="0"/>
              </a:rPr>
              <a:t>родителей </a:t>
            </a:r>
            <a:endParaRPr lang="ru-RU" sz="4000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00CC"/>
                </a:solidFill>
                <a:latin typeface="Monotype Corsiva" pitchFamily="66" charset="0"/>
              </a:rPr>
              <a:t>5 классов</a:t>
            </a:r>
            <a:endParaRPr lang="ru-RU" sz="4000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ФГОС?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00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функциям ФГОС относятся: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обеспечение реализации права каждого гражданина на получение качественного образования;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обеспечение единства образовательного пространства страны и преемственности всех основных образовательных программ;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повышение объективности оценивания качества образования.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новые стандарты – это не только нормирующие, но и прогностические документы, которые ориентируют образование на достижение нового качества, адекватного современным и прогнозируемым запросам личности, общества и государства. Стандарты включают в себя трехкомпонентную систему требований, обеспечивая достаточно высокую вариативность внутри заданных рамок – ограничений. Ведущей,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системообразующей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компонентой стандартов, как начального, так и основного общего образования, являются требования к результатам освоения основных образовательных программ. Всего выделяют три группы результатов: предметные,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личностные.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Требования к результатам служат ориентиром для оценки состояния системы общего образования на всех уровнях управления, а также основой формирования условий и ресурсов для реализации образовательных программ, проведения аккредитации учреждений общего образования, аттестации работников образовательных учреждений и итоговой аттестации выпускников.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2000250"/>
            <a:ext cx="1873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2500313"/>
            <a:ext cx="13557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2"/>
          <p:cNvSpPr>
            <a:spLocks noChangeArrowheads="1"/>
          </p:cNvSpPr>
          <p:nvPr/>
        </p:nvSpPr>
        <p:spPr bwMode="auto">
          <a:xfrm>
            <a:off x="611188" y="404813"/>
            <a:ext cx="7848600" cy="981075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50" y="2686050"/>
            <a:ext cx="2771775" cy="3786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C00000"/>
                </a:solidFill>
              </a:rPr>
              <a:t>Предметные </a:t>
            </a:r>
            <a:r>
              <a:rPr lang="ru-RU" sz="2400" i="1">
                <a:solidFill>
                  <a:srgbClr val="C0000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sz="2400"/>
              <a:t>опыт</a:t>
            </a:r>
          </a:p>
          <a:p>
            <a:r>
              <a:rPr lang="ru-RU" sz="2400" b="1">
                <a:solidFill>
                  <a:srgbClr val="2B03F5"/>
                </a:solidFill>
              </a:rPr>
              <a:t>получения, преобразования </a:t>
            </a:r>
            <a:r>
              <a:rPr lang="ru-RU" sz="2400"/>
              <a:t>и </a:t>
            </a:r>
            <a:r>
              <a:rPr lang="ru-RU" sz="2400" b="1">
                <a:solidFill>
                  <a:srgbClr val="2B03F5"/>
                </a:solidFill>
              </a:rPr>
              <a:t>применения</a:t>
            </a:r>
            <a:r>
              <a:rPr lang="ru-RU" sz="2400">
                <a:solidFill>
                  <a:srgbClr val="000A10"/>
                </a:solidFill>
              </a:rPr>
              <a:t> предметных знаний</a:t>
            </a:r>
            <a:endParaRPr lang="ru-RU" sz="2400"/>
          </a:p>
          <a:p>
            <a:pPr>
              <a:buFontTx/>
              <a:buChar char="•"/>
            </a:pPr>
            <a:r>
              <a:rPr lang="ru-RU" sz="2400" b="1">
                <a:solidFill>
                  <a:srgbClr val="2B03F5"/>
                </a:solidFill>
              </a:rPr>
              <a:t>система </a:t>
            </a:r>
            <a:r>
              <a:rPr lang="ru-RU" sz="2400" b="1">
                <a:solidFill>
                  <a:srgbClr val="C00000"/>
                </a:solidFill>
              </a:rPr>
              <a:t>знаний</a:t>
            </a:r>
            <a:r>
              <a:rPr lang="ru-RU" sz="2400" b="1">
                <a:solidFill>
                  <a:schemeClr val="accent2"/>
                </a:solidFill>
              </a:rPr>
              <a:t> </a:t>
            </a:r>
            <a:r>
              <a:rPr lang="ru-RU" sz="2400"/>
              <a:t>– основа научной картины мира</a:t>
            </a:r>
            <a:endParaRPr lang="en-US" sz="24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73363" y="2619375"/>
            <a:ext cx="3097212" cy="378618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C00000"/>
                </a:solidFill>
              </a:rPr>
              <a:t>Метапредметные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2B03F5"/>
                </a:solidFill>
              </a:rPr>
              <a:t>универсальные учебные действия</a:t>
            </a:r>
            <a:r>
              <a:rPr lang="ru-RU" sz="2400"/>
              <a:t> (познавательные, регулятивные и коммуникативные) -  основа умения учиться</a:t>
            </a:r>
          </a:p>
          <a:p>
            <a:pPr>
              <a:buFontTx/>
              <a:buChar char="•"/>
            </a:pPr>
            <a:r>
              <a:rPr lang="ru-RU" sz="2400"/>
              <a:t>межпредметные понятия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724525" y="2619375"/>
            <a:ext cx="3419475" cy="4154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C00000"/>
                </a:solidFill>
              </a:rPr>
              <a:t>Личностные 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2B03F5"/>
                </a:solidFill>
              </a:rPr>
              <a:t>ценностно-смысловые установки личностной позиции</a:t>
            </a:r>
            <a:r>
              <a:rPr lang="ru-RU" sz="2400" b="1"/>
              <a:t>,</a:t>
            </a:r>
          </a:p>
          <a:p>
            <a:pPr>
              <a:buFontTx/>
              <a:buChar char="•"/>
            </a:pPr>
            <a:r>
              <a:rPr lang="ru-RU" sz="2400"/>
              <a:t>соц. компетентности, </a:t>
            </a:r>
          </a:p>
          <a:p>
            <a:pPr>
              <a:buFontTx/>
              <a:buChar char="•"/>
            </a:pPr>
            <a:r>
              <a:rPr lang="ru-RU" sz="2400"/>
              <a:t>основы российской гражданской идентичности, </a:t>
            </a:r>
          </a:p>
          <a:p>
            <a:pPr>
              <a:buFontTx/>
              <a:buChar char="•"/>
            </a:pPr>
            <a:r>
              <a:rPr lang="ru-RU" sz="2400"/>
              <a:t>саморазвитие, </a:t>
            </a:r>
          </a:p>
          <a:p>
            <a:pPr>
              <a:buFontTx/>
              <a:buChar char="•"/>
            </a:pPr>
            <a:r>
              <a:rPr lang="ru-RU" sz="2400"/>
              <a:t>мотивация</a:t>
            </a: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0" y="-26988"/>
            <a:ext cx="9144000" cy="647701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3200">
                <a:solidFill>
                  <a:srgbClr val="0000CC"/>
                </a:solidFill>
                <a:latin typeface="Calibri" pitchFamily="34" charset="0"/>
              </a:rPr>
              <a:t>ФГОС:</a:t>
            </a:r>
            <a:r>
              <a:rPr lang="ru-RU" sz="3200">
                <a:solidFill>
                  <a:srgbClr val="C00000"/>
                </a:solidFill>
                <a:latin typeface="Calibri" pitchFamily="34" charset="0"/>
              </a:rPr>
              <a:t>новый</a:t>
            </a:r>
            <a:r>
              <a:rPr lang="ru-RU" sz="3200">
                <a:solidFill>
                  <a:srgbClr val="0000CC"/>
                </a:solidFill>
                <a:latin typeface="Calibri" pitchFamily="34" charset="0"/>
              </a:rPr>
              <a:t> образовательный результат  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486275" y="2125663"/>
            <a:ext cx="0" cy="404812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897063" y="2112963"/>
            <a:ext cx="1150937" cy="7127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508750" y="2043113"/>
            <a:ext cx="1377950" cy="5969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23850" y="476250"/>
            <a:ext cx="8820150" cy="1200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00CC"/>
                </a:solidFill>
              </a:rPr>
              <a:t>Миссия школы – воспитание гражданина России: </a:t>
            </a:r>
          </a:p>
          <a:p>
            <a:r>
              <a:rPr lang="ru-RU" sz="1200" b="1"/>
              <a:t>высоконравственного, творческого, компетентного, успешного, осознающего ответственность за настоящее и будущее своей страны, Отвечающего требованиям информационного общества, инновационной экономики, задачам построения демократического гражданского общества на основе толерантности, диалога культур и уважения многонационального, поликультурного и поликонфессионального состава российского общества</a:t>
            </a:r>
            <a:r>
              <a:rPr lang="ru-RU" sz="1200"/>
              <a:t> 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11188" y="1663700"/>
            <a:ext cx="828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</a:rPr>
              <a:t>РЕЗУЛЬТАТЫ ОСНОВНОГО ОБЩЕГО ОБРАЗОВАНИЯ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  <p:bldP spid="10245" grpId="0"/>
      <p:bldP spid="10247" grpId="0" animBg="1"/>
      <p:bldP spid="10248" grpId="0" animBg="1"/>
      <p:bldP spid="10249" grpId="0" animBg="1"/>
      <p:bldP spid="10250" grpId="0"/>
      <p:bldP spid="4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47188" cy="685800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CC"/>
                </a:solidFill>
                <a:latin typeface="Tahoma" pitchFamily="34" charset="0"/>
              </a:rPr>
              <a:t>ФГОС: </a:t>
            </a:r>
            <a:r>
              <a:rPr lang="ru-RU" sz="3200" dirty="0">
                <a:solidFill>
                  <a:srgbClr val="C00000"/>
                </a:solidFill>
                <a:latin typeface="Tahoma" pitchFamily="34" charset="0"/>
              </a:rPr>
              <a:t>каким образом можно получить новый результат?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1412875"/>
            <a:ext cx="85693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3000" b="1">
                <a:solidFill>
                  <a:srgbClr val="2B03F5"/>
                </a:solidFill>
                <a:latin typeface="Times New Roman" pitchFamily="18" charset="0"/>
              </a:rPr>
              <a:t>организовать </a:t>
            </a:r>
            <a:r>
              <a:rPr lang="ru-RU" sz="3000" b="1" u="sng">
                <a:solidFill>
                  <a:srgbClr val="0000FF"/>
                </a:solidFill>
                <a:latin typeface="Times New Roman" pitchFamily="18" charset="0"/>
              </a:rPr>
              <a:t>ДЕЯТЕЛЬНОСТЬ</a:t>
            </a:r>
            <a:r>
              <a:rPr lang="ru-RU" sz="3000" b="1">
                <a:solidFill>
                  <a:srgbClr val="2B03F5"/>
                </a:solidFill>
                <a:latin typeface="Times New Roman" pitchFamily="18" charset="0"/>
              </a:rPr>
              <a:t> учеников: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5734050"/>
            <a:ext cx="9144000" cy="118903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СОВРЕМЕННЫЕ 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ОБРАЗОВАТЕЛЬНЫХ ТЕХНОЛОГИИ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4797425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2B03F5"/>
                </a:solidFill>
              </a:rPr>
              <a:t>умение</a:t>
            </a:r>
            <a:r>
              <a:rPr lang="ru-RU" sz="2400">
                <a:solidFill>
                  <a:srgbClr val="2B03F5"/>
                </a:solidFill>
              </a:rPr>
              <a:t> </a:t>
            </a:r>
            <a:r>
              <a:rPr lang="ru-RU" sz="2400" b="1">
                <a:solidFill>
                  <a:srgbClr val="2B03F5"/>
                </a:solidFill>
              </a:rPr>
              <a:t>решать учебные задачи</a:t>
            </a:r>
            <a:r>
              <a:rPr lang="ru-RU" sz="2400"/>
              <a:t> на основе сформированных предметных и универсальных способов действий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/>
              <a:t>(КИМы: вместо проверки знаний - проверка умений ими пользоваться!)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2205038"/>
            <a:ext cx="30226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2B03F5"/>
                </a:solidFill>
              </a:rPr>
              <a:t>способность к самоорганизации</a:t>
            </a:r>
            <a:r>
              <a:rPr lang="ru-RU" sz="2400"/>
              <a:t> в решении учебных задач. 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724525" y="2205038"/>
            <a:ext cx="2987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400" b="1">
                <a:solidFill>
                  <a:srgbClr val="2B03F5"/>
                </a:solidFill>
              </a:rPr>
              <a:t>прогресс</a:t>
            </a:r>
            <a:r>
              <a:rPr lang="ru-RU" sz="2400" b="1" i="1">
                <a:solidFill>
                  <a:srgbClr val="2B03F5"/>
                </a:solidFill>
              </a:rPr>
              <a:t> </a:t>
            </a:r>
            <a:r>
              <a:rPr lang="ru-RU" sz="2400" b="1">
                <a:solidFill>
                  <a:srgbClr val="2B03F5"/>
                </a:solidFill>
              </a:rPr>
              <a:t>в личностном развитии</a:t>
            </a:r>
            <a:endParaRPr lang="ru-RU" sz="240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958975"/>
            <a:ext cx="3743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  <p:bldP spid="14340" grpId="0" animBg="1"/>
      <p:bldP spid="14341" grpId="0"/>
      <p:bldP spid="14342" grpId="0"/>
      <p:bldP spid="14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0" y="2097088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rgbClr val="0000CC"/>
                </a:solidFill>
                <a:latin typeface="+mn-lt"/>
              </a:rPr>
              <a:t>Основная педагогическая задача</a:t>
            </a:r>
            <a:r>
              <a:rPr lang="ru-RU" sz="2600" b="1" dirty="0">
                <a:solidFill>
                  <a:srgbClr val="0000CC"/>
                </a:solidFill>
                <a:latin typeface="+mn-lt"/>
              </a:rPr>
              <a:t> –</a:t>
            </a:r>
            <a:r>
              <a:rPr lang="ru-RU" sz="2600" b="1" u="sng" dirty="0">
                <a:solidFill>
                  <a:srgbClr val="0000CC"/>
                </a:solidFill>
                <a:latin typeface="+mn-lt"/>
              </a:rPr>
              <a:t> </a:t>
            </a:r>
          </a:p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rgbClr val="0000CC"/>
                </a:solidFill>
                <a:latin typeface="+mn-lt"/>
              </a:rPr>
              <a:t>создание и организация условий,</a:t>
            </a:r>
          </a:p>
          <a:p>
            <a:pPr marL="609600" indent="-609600"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rgbClr val="0000CC"/>
                </a:solidFill>
                <a:latin typeface="+mn-lt"/>
              </a:rPr>
              <a:t>инициирующих детское действие</a:t>
            </a:r>
            <a:endParaRPr lang="ru-RU" sz="2600" b="1" u="sng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9699" name="Oval 6"/>
          <p:cNvSpPr>
            <a:spLocks noChangeArrowheads="1"/>
          </p:cNvSpPr>
          <p:nvPr/>
        </p:nvSpPr>
        <p:spPr bwMode="auto">
          <a:xfrm>
            <a:off x="6443663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>
              <a:latin typeface="Tahoma" pitchFamily="34" charset="0"/>
            </a:endParaRPr>
          </a:p>
          <a:p>
            <a:pPr algn="ctr"/>
            <a:r>
              <a:rPr lang="ru-RU" b="1"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b="1">
                <a:latin typeface="Tahoma" pitchFamily="34" charset="0"/>
              </a:rPr>
              <a:t>средств</a:t>
            </a:r>
          </a:p>
          <a:p>
            <a:pPr algn="ctr"/>
            <a:r>
              <a:rPr lang="ru-RU" b="1">
                <a:latin typeface="Tahoma" pitchFamily="34" charset="0"/>
              </a:rPr>
              <a:t>обучения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240088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latin typeface="Tahoma" pitchFamily="34" charset="0"/>
              </a:rPr>
              <a:t>Ради чего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latin typeface="Tahoma" pitchFamily="34" charset="0"/>
              </a:rPr>
              <a:t>учить?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07950" y="3933825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latin typeface="Tahoma" pitchFamily="34" charset="0"/>
              </a:rPr>
              <a:t>Чему учить?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250825" y="260350"/>
            <a:ext cx="8712200" cy="576263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>
                <a:solidFill>
                  <a:srgbClr val="0000CC"/>
                </a:solidFill>
                <a:latin typeface="Verdana" pitchFamily="34" charset="0"/>
              </a:rPr>
              <a:t>Системно-деятельностный подход</a:t>
            </a:r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>
            <a:off x="719138" y="3536950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/>
              <a:t>Вектор смещения акцентов нового стандарта</a:t>
            </a:r>
          </a:p>
        </p:txBody>
      </p:sp>
      <p:sp>
        <p:nvSpPr>
          <p:cNvPr id="29704" name="AutoShape 9"/>
          <p:cNvSpPr>
            <a:spLocks noChangeArrowheads="1"/>
          </p:cNvSpPr>
          <p:nvPr/>
        </p:nvSpPr>
        <p:spPr bwMode="auto">
          <a:xfrm>
            <a:off x="107950" y="981075"/>
            <a:ext cx="8604250" cy="122396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C00000"/>
                </a:solidFill>
              </a:rPr>
              <a:t>Основной результат – развитие личности ребенка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</a:rPr>
              <a:t>на основе  универсальных учебных действий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3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формирование универсальных способов действий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solidFill>
                  <a:srgbClr val="04617B"/>
                </a:solidFill>
                <a:latin typeface="Times New Roman" pitchFamily="18" charset="0"/>
              </a:rPr>
              <a:t>ФОРМИРОВАНИЕ ЦЕЛОСТНОЙ ОБРАЗОВАТЕЛЬНОЙ СРЕДЫ (В ЕДИНСТВЕ УРОЧНОЙ И ВНЕУРОЧНОЙ  ДЕЯТЕЛЬНОСТИ)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42875" y="1357313"/>
            <a:ext cx="2000250" cy="642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24" name="Прямоугольник 47"/>
          <p:cNvSpPr>
            <a:spLocks noChangeArrowheads="1"/>
          </p:cNvSpPr>
          <p:nvPr/>
        </p:nvSpPr>
        <p:spPr bwMode="auto">
          <a:xfrm>
            <a:off x="142875" y="1428750"/>
            <a:ext cx="2000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rgbClr val="03495C"/>
                </a:solidFill>
                <a:latin typeface="Times New Roman" pitchFamily="18" charset="0"/>
              </a:rPr>
              <a:t>ИНДИВИДУАЛИЗАЦИЯ</a:t>
            </a:r>
          </a:p>
          <a:p>
            <a:pPr algn="ctr"/>
            <a:r>
              <a:rPr lang="ru-RU" sz="1100" b="1">
                <a:solidFill>
                  <a:srgbClr val="03495C"/>
                </a:solidFill>
                <a:latin typeface="Times New Roman" pitchFamily="18" charset="0"/>
              </a:rPr>
              <a:t>ОБРАЗОВАТЕЛЬНОГО ПРОЦЕССА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71813" y="1357313"/>
            <a:ext cx="2928937" cy="642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26" name="Прямоугольник 49"/>
          <p:cNvSpPr>
            <a:spLocks noChangeArrowheads="1"/>
          </p:cNvSpPr>
          <p:nvPr/>
        </p:nvSpPr>
        <p:spPr bwMode="auto">
          <a:xfrm>
            <a:off x="2928938" y="1357313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3495C"/>
                </a:solidFill>
                <a:latin typeface="Times New Roman" pitchFamily="18" charset="0"/>
              </a:rPr>
              <a:t>ОРГАНИЗАЦИЯ КОЛЛЕКТИВНОЙ ДЕЯТЕЛЬНОСТИ И РАБОТЫ В ГРУППАХ СОТРУДНИЧЕСТВА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786563" y="1357313"/>
            <a:ext cx="2000250" cy="642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28" name="Прямоугольник 56"/>
          <p:cNvSpPr>
            <a:spLocks noChangeArrowheads="1"/>
          </p:cNvSpPr>
          <p:nvPr/>
        </p:nvSpPr>
        <p:spPr bwMode="auto">
          <a:xfrm>
            <a:off x="6786563" y="142875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3495C"/>
                </a:solidFill>
                <a:latin typeface="Times New Roman" pitchFamily="18" charset="0"/>
              </a:rPr>
              <a:t>ОРИЕНТАЦИЯ НА САМООБРАЗОВАНИЕ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2875" y="2568575"/>
            <a:ext cx="2000250" cy="642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30" name="Прямоугольник 58"/>
          <p:cNvSpPr>
            <a:spLocks noChangeArrowheads="1"/>
          </p:cNvSpPr>
          <p:nvPr/>
        </p:nvSpPr>
        <p:spPr bwMode="auto">
          <a:xfrm>
            <a:off x="142875" y="25685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3495C"/>
                </a:solidFill>
                <a:latin typeface="Times New Roman" pitchFamily="18" charset="0"/>
              </a:rPr>
              <a:t>СОЗДАНИЕ СИТУАЦИИ УСПЕШНОСТИ ДЛЯ ОБУЧАЮЩИХСЯ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42875" y="3786188"/>
            <a:ext cx="2000250" cy="1000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32" name="Прямоугольник 60"/>
          <p:cNvSpPr>
            <a:spLocks noChangeArrowheads="1"/>
          </p:cNvSpPr>
          <p:nvPr/>
        </p:nvSpPr>
        <p:spPr bwMode="auto">
          <a:xfrm>
            <a:off x="142875" y="3816350"/>
            <a:ext cx="2000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3495C"/>
                </a:solidFill>
                <a:latin typeface="Times New Roman" pitchFamily="18" charset="0"/>
              </a:rPr>
              <a:t>ВОЗМОЖНОСТЬ ОБЕСПЕЧЕНИЯ ДЕЯТЕЛЬНОСТНОГО ПОДХОДА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42875" y="5184775"/>
            <a:ext cx="2000250" cy="1244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34" name="Прямоугольник 62"/>
          <p:cNvSpPr>
            <a:spLocks noChangeArrowheads="1"/>
          </p:cNvSpPr>
          <p:nvPr/>
        </p:nvSpPr>
        <p:spPr bwMode="auto">
          <a:xfrm>
            <a:off x="142875" y="5214938"/>
            <a:ext cx="200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3495C"/>
                </a:solidFill>
                <a:latin typeface="Times New Roman" pitchFamily="18" charset="0"/>
              </a:rPr>
              <a:t>ГИБКОСТЬ ОРГАНИЗАЦИОННОЙ СТРУКТУРЫ ОБУЧЕНИЯ С ИСПОЛЬЗОВАНИЕМ ДОТ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786563" y="2568575"/>
            <a:ext cx="2000250" cy="642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36" name="Прямоугольник 64"/>
          <p:cNvSpPr>
            <a:spLocks noChangeArrowheads="1"/>
          </p:cNvSpPr>
          <p:nvPr/>
        </p:nvSpPr>
        <p:spPr bwMode="auto">
          <a:xfrm>
            <a:off x="6786563" y="2681288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3495C"/>
                </a:solidFill>
                <a:latin typeface="Times New Roman" pitchFamily="18" charset="0"/>
              </a:rPr>
              <a:t>СОЦИАЛИЗАЦИЯ ОБУЧАЮЩИХСЯ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786563" y="3786188"/>
            <a:ext cx="2000250" cy="1000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38" name="Прямоугольник 66"/>
          <p:cNvSpPr>
            <a:spLocks noChangeArrowheads="1"/>
          </p:cNvSpPr>
          <p:nvPr/>
        </p:nvSpPr>
        <p:spPr bwMode="auto">
          <a:xfrm>
            <a:off x="6786563" y="3786188"/>
            <a:ext cx="2000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rgbClr val="03495C"/>
                </a:solidFill>
                <a:latin typeface="Times New Roman" pitchFamily="18" charset="0"/>
              </a:rPr>
              <a:t>ОБЕСПЕЧЕНИЕ ПСИХОЛОГО-ПЕДАГОГИЧЕСКОГО СОПРОВОЖДЕНИЯ ОБРАЗОВАТЕЛЬНОГО ПРОЦЕССА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786563" y="5184775"/>
            <a:ext cx="2000250" cy="1244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40" name="Прямоугольник 70"/>
          <p:cNvSpPr>
            <a:spLocks noChangeArrowheads="1"/>
          </p:cNvSpPr>
          <p:nvPr/>
        </p:nvSpPr>
        <p:spPr bwMode="auto">
          <a:xfrm>
            <a:off x="6786563" y="5384800"/>
            <a:ext cx="2000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3495C"/>
                </a:solidFill>
                <a:latin typeface="Times New Roman" pitchFamily="18" charset="0"/>
              </a:rPr>
              <a:t>РАЗНОУРОВНЕВОСТЬ СОДЕРЖАНИЯ ОБРАЗОВАТЕЛЬНОГО РЕСУРСА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500438" y="5184775"/>
            <a:ext cx="2000250" cy="1244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42" name="Прямоугольник 72"/>
          <p:cNvSpPr>
            <a:spLocks noChangeArrowheads="1"/>
          </p:cNvSpPr>
          <p:nvPr/>
        </p:nvSpPr>
        <p:spPr bwMode="auto">
          <a:xfrm>
            <a:off x="3500438" y="549751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3495C"/>
                </a:solidFill>
                <a:latin typeface="Times New Roman" pitchFamily="18" charset="0"/>
              </a:rPr>
              <a:t>ВОЗМОЖНОСТЬ ИНТЕНСИФИКАЦИИ ПРОЦЕССА ОБУЧЕНИЯ</a:t>
            </a:r>
          </a:p>
        </p:txBody>
      </p:sp>
      <p:sp>
        <p:nvSpPr>
          <p:cNvPr id="78" name="Стрелка вправо 77"/>
          <p:cNvSpPr/>
          <p:nvPr/>
        </p:nvSpPr>
        <p:spPr>
          <a:xfrm rot="5400000">
            <a:off x="4250531" y="4893470"/>
            <a:ext cx="428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Стрелка вправо 78"/>
          <p:cNvSpPr/>
          <p:nvPr/>
        </p:nvSpPr>
        <p:spPr>
          <a:xfrm rot="16200000">
            <a:off x="3964782" y="2321718"/>
            <a:ext cx="8572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трелка вправо 79"/>
          <p:cNvSpPr/>
          <p:nvPr/>
        </p:nvSpPr>
        <p:spPr>
          <a:xfrm rot="13800000">
            <a:off x="2065337" y="2441576"/>
            <a:ext cx="156051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Стрелка вправо 80"/>
          <p:cNvSpPr/>
          <p:nvPr/>
        </p:nvSpPr>
        <p:spPr>
          <a:xfrm rot="18600000">
            <a:off x="5310982" y="2447131"/>
            <a:ext cx="16383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право 81"/>
          <p:cNvSpPr/>
          <p:nvPr/>
        </p:nvSpPr>
        <p:spPr>
          <a:xfrm rot="20400000">
            <a:off x="5826125" y="3076575"/>
            <a:ext cx="99536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Стрелка вправо 82"/>
          <p:cNvSpPr/>
          <p:nvPr/>
        </p:nvSpPr>
        <p:spPr>
          <a:xfrm rot="12000000">
            <a:off x="2151063" y="3133725"/>
            <a:ext cx="9334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Стрелка вправо 83"/>
          <p:cNvSpPr/>
          <p:nvPr/>
        </p:nvSpPr>
        <p:spPr>
          <a:xfrm rot="1200000">
            <a:off x="6013450" y="4059238"/>
            <a:ext cx="79851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Стрелка вправо 84"/>
          <p:cNvSpPr/>
          <p:nvPr/>
        </p:nvSpPr>
        <p:spPr>
          <a:xfrm rot="9600000">
            <a:off x="2155825" y="4105275"/>
            <a:ext cx="79851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 rot="8400000">
            <a:off x="1973263" y="4813300"/>
            <a:ext cx="14351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Стрелка вправо 86"/>
          <p:cNvSpPr/>
          <p:nvPr/>
        </p:nvSpPr>
        <p:spPr>
          <a:xfrm rot="2400000">
            <a:off x="5540375" y="4714875"/>
            <a:ext cx="141446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857500" y="2857500"/>
            <a:ext cx="3214688" cy="1928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54" name="Прямоугольник 74"/>
          <p:cNvSpPr>
            <a:spLocks noChangeArrowheads="1"/>
          </p:cNvSpPr>
          <p:nvPr/>
        </p:nvSpPr>
        <p:spPr bwMode="auto">
          <a:xfrm>
            <a:off x="3357563" y="3214688"/>
            <a:ext cx="2286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03495C"/>
                </a:solidFill>
                <a:latin typeface="Times New Roman" pitchFamily="18" charset="0"/>
              </a:rPr>
              <a:t>ПЕАГОГИЧЕСКИЕ УСЛОВИЯ ФОРМИРОВАНИЯ ОБРАЗОВАТЕЛЬНОЙ СРЕДЫ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4000" b="1">
                <a:solidFill>
                  <a:srgbClr val="FF0000"/>
                </a:solidFill>
                <a:latin typeface="Calibri" pitchFamily="34" charset="0"/>
              </a:rPr>
              <a:t>ФГОС основного общего</a:t>
            </a:r>
          </a:p>
          <a:p>
            <a:pPr algn="ctr"/>
            <a:r>
              <a:rPr kumimoji="1" lang="ru-RU" sz="4000" b="1">
                <a:solidFill>
                  <a:srgbClr val="FF0000"/>
                </a:solidFill>
                <a:latin typeface="Calibri" pitchFamily="34" charset="0"/>
              </a:rPr>
              <a:t> образования</a:t>
            </a:r>
            <a:endParaRPr kumimoji="1" lang="ru-RU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00FF"/>
                </a:solidFill>
              </a:rPr>
              <a:t/>
            </a:r>
            <a:br>
              <a:rPr lang="ru-RU" sz="4800" b="1" dirty="0" smtClean="0">
                <a:solidFill>
                  <a:srgbClr val="0000FF"/>
                </a:solidFill>
              </a:rPr>
            </a:br>
            <a:r>
              <a:rPr lang="ru-RU" sz="4800" b="1" dirty="0" smtClean="0">
                <a:solidFill>
                  <a:srgbClr val="0000FF"/>
                </a:solidFill>
              </a:rPr>
              <a:t/>
            </a:r>
            <a:br>
              <a:rPr lang="ru-RU" sz="4800" b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/>
          </a:bodyPr>
          <a:lstStyle/>
          <a:p>
            <a:pPr indent="457200" algn="ctr" fontAlgn="auto">
              <a:spcAft>
                <a:spcPts val="0"/>
              </a:spcAft>
              <a:buFont typeface="Arial" pitchFamily="34" charset="0"/>
              <a:buChar char="•"/>
              <a:tabLst>
                <a:tab pos="5940425" algn="l"/>
              </a:tabLst>
              <a:defRPr/>
            </a:pPr>
            <a:r>
              <a:rPr kumimoji="1"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Инструменты перехода на ФГОС</a:t>
            </a:r>
          </a:p>
          <a:p>
            <a:pPr indent="457200" fontAlgn="auto">
              <a:spcAft>
                <a:spcPts val="0"/>
              </a:spcAft>
              <a:buFontTx/>
              <a:buChar char="•"/>
              <a:tabLst>
                <a:tab pos="5940425" algn="l"/>
              </a:tabLst>
              <a:defRPr/>
            </a:pPr>
            <a:r>
              <a:rPr kumimoji="1"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kumimoji="1"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метода обучения</a:t>
            </a:r>
            <a:r>
              <a:rPr kumimoji="1"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fontAlgn="auto">
              <a:spcAft>
                <a:spcPts val="0"/>
              </a:spcAft>
              <a:buNone/>
              <a:tabLst>
                <a:tab pos="5940425" algn="l"/>
              </a:tabLst>
              <a:defRPr/>
            </a:pPr>
            <a:r>
              <a:rPr kumimoji="1"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(с объяснительного на </a:t>
            </a:r>
            <a:r>
              <a:rPr kumimoji="1"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kumimoji="1"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457200" fontAlgn="auto">
              <a:spcAft>
                <a:spcPts val="0"/>
              </a:spcAft>
              <a:buFontTx/>
              <a:buChar char="•"/>
              <a:tabLst>
                <a:tab pos="5940425" algn="l"/>
              </a:tabLst>
              <a:defRPr/>
            </a:pPr>
            <a:r>
              <a:rPr kumimoji="1"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kumimoji="1"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оценки результатов</a:t>
            </a:r>
            <a:r>
              <a:rPr kumimoji="1"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обучения (оценка не только предметных ЗУН, но и, прежде всего, </a:t>
            </a:r>
            <a:r>
              <a:rPr kumimoji="1"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kumimoji="1"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личностных результатов).</a:t>
            </a:r>
          </a:p>
          <a:p>
            <a:pPr indent="457200" algn="ctr" fontAlgn="auto">
              <a:spcAft>
                <a:spcPts val="0"/>
              </a:spcAft>
              <a:buFont typeface="Arial" pitchFamily="34" charset="0"/>
              <a:buChar char="•"/>
              <a:tabLst>
                <a:tab pos="5940425" algn="l"/>
              </a:tabLst>
              <a:defRPr/>
            </a:pPr>
            <a:endParaRPr kumimoji="1" lang="ru-RU" sz="2400" b="1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2773" name="Picture 3" descr="OurNewScho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14033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Картинка 79 из 49978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30362">
            <a:off x="1360488" y="5522913"/>
            <a:ext cx="16573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5"/>
          <p:cNvSpPr>
            <a:spLocks noChangeArrowheads="1"/>
          </p:cNvSpPr>
          <p:nvPr/>
        </p:nvSpPr>
        <p:spPr bwMode="auto">
          <a:xfrm rot="-627565">
            <a:off x="508000" y="5440363"/>
            <a:ext cx="3024188" cy="1152525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+mn-lt"/>
            </a:endParaRPr>
          </a:p>
        </p:txBody>
      </p:sp>
      <p:pic>
        <p:nvPicPr>
          <p:cNvPr id="32776" name="Picture 7" descr="guru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88" y="4429125"/>
            <a:ext cx="26384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92075"/>
            <a:ext cx="91741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" y="6492875"/>
            <a:ext cx="8966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1136650" y="269875"/>
            <a:ext cx="45958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FFD966"/>
                </a:solidFill>
              </a:rPr>
              <a:t>NỘI DUNG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6989763" y="6573838"/>
            <a:ext cx="21336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95000"/>
              </a:lnSpc>
            </a:pPr>
            <a:r>
              <a:rPr lang="ru-RU" sz="1700" i="1">
                <a:solidFill>
                  <a:srgbClr val="000000"/>
                </a:solidFill>
              </a:rPr>
              <a:t>1</a:t>
            </a:r>
            <a:endParaRPr lang="en-US" sz="1700" i="1">
              <a:solidFill>
                <a:srgbClr val="000000"/>
              </a:solidFill>
            </a:endParaRPr>
          </a:p>
        </p:txBody>
      </p:sp>
      <p:pic>
        <p:nvPicPr>
          <p:cNvPr id="34822" name="Содержимое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84313"/>
            <a:ext cx="7802562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0" y="0"/>
            <a:ext cx="9144000" cy="129063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latin typeface="+mn-lt"/>
              </a:rPr>
              <a:t>Сформировать УУД – значит:</a:t>
            </a:r>
            <a:endParaRPr lang="ru-RU" sz="40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87624" y="1988840"/>
          <a:ext cx="7080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79388" y="260350"/>
            <a:ext cx="8713787" cy="1152525"/>
          </a:xfrm>
          <a:prstGeom prst="roundRect">
            <a:avLst/>
          </a:prstGeom>
          <a:solidFill>
            <a:schemeClr val="bg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dirty="0">
                <a:solidFill>
                  <a:srgbClr val="0000CC"/>
                </a:solidFill>
                <a:latin typeface="Verdana" pitchFamily="34" charset="0"/>
              </a:rPr>
              <a:t>Виды универсальных учебных действий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252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/>
              <a:t>Внеурочная деятельность</a:t>
            </a:r>
          </a:p>
        </p:txBody>
      </p:sp>
      <p:graphicFrame>
        <p:nvGraphicFramePr>
          <p:cNvPr id="2050" name="Diagram 27"/>
          <p:cNvGraphicFramePr>
            <a:graphicFrameLocks/>
          </p:cNvGraphicFramePr>
          <p:nvPr>
            <p:ph type="dgm" idx="1"/>
          </p:nvPr>
        </p:nvGraphicFramePr>
        <p:xfrm>
          <a:off x="0" y="2205038"/>
          <a:ext cx="9144000" cy="4652962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51" name="Oval 4"/>
          <p:cNvSpPr>
            <a:spLocks noChangeArrowheads="1"/>
          </p:cNvSpPr>
          <p:nvPr/>
        </p:nvSpPr>
        <p:spPr bwMode="auto">
          <a:xfrm>
            <a:off x="684213" y="1341438"/>
            <a:ext cx="1387475" cy="10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200" dirty="0">
                <a:solidFill>
                  <a:srgbClr val="0000FF"/>
                </a:solidFill>
                <a:latin typeface="+mn-lt"/>
              </a:rPr>
              <a:t>спортивно-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200" dirty="0">
                <a:solidFill>
                  <a:srgbClr val="0000FF"/>
                </a:solidFill>
                <a:latin typeface="+mn-lt"/>
              </a:rPr>
              <a:t>оздоровительное</a:t>
            </a:r>
          </a:p>
        </p:txBody>
      </p:sp>
      <p:sp>
        <p:nvSpPr>
          <p:cNvPr id="992261" name="Rectangle 5"/>
          <p:cNvSpPr>
            <a:spLocks noChangeArrowheads="1"/>
          </p:cNvSpPr>
          <p:nvPr/>
        </p:nvSpPr>
        <p:spPr bwMode="auto">
          <a:xfrm>
            <a:off x="323850" y="2276475"/>
            <a:ext cx="433388" cy="4032250"/>
          </a:xfrm>
          <a:prstGeom prst="rect">
            <a:avLst/>
          </a:prstGeom>
          <a:solidFill>
            <a:srgbClr val="CC33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92262" name="Rectangle 6"/>
          <p:cNvSpPr>
            <a:spLocks noChangeArrowheads="1"/>
          </p:cNvSpPr>
          <p:nvPr/>
        </p:nvSpPr>
        <p:spPr bwMode="auto">
          <a:xfrm>
            <a:off x="971550" y="620713"/>
            <a:ext cx="7200900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Направления развития личности</a:t>
            </a:r>
          </a:p>
        </p:txBody>
      </p:sp>
      <p:sp>
        <p:nvSpPr>
          <p:cNvPr id="1054" name="Oval 7"/>
          <p:cNvSpPr>
            <a:spLocks noChangeArrowheads="1"/>
          </p:cNvSpPr>
          <p:nvPr/>
        </p:nvSpPr>
        <p:spPr bwMode="auto">
          <a:xfrm>
            <a:off x="2268538" y="1341438"/>
            <a:ext cx="1446212" cy="9445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200" dirty="0">
                <a:solidFill>
                  <a:srgbClr val="0000FF"/>
                </a:solidFill>
                <a:latin typeface="+mn-lt"/>
              </a:rPr>
              <a:t>духовно-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200" dirty="0">
                <a:solidFill>
                  <a:srgbClr val="0000FF"/>
                </a:solidFill>
                <a:latin typeface="+mn-lt"/>
              </a:rPr>
              <a:t>нравственное</a:t>
            </a:r>
          </a:p>
        </p:txBody>
      </p:sp>
      <p:sp>
        <p:nvSpPr>
          <p:cNvPr id="1055" name="Oval 8"/>
          <p:cNvSpPr>
            <a:spLocks noChangeArrowheads="1"/>
          </p:cNvSpPr>
          <p:nvPr/>
        </p:nvSpPr>
        <p:spPr bwMode="auto">
          <a:xfrm>
            <a:off x="3779838" y="1412875"/>
            <a:ext cx="1506537" cy="9445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dirty="0">
                <a:solidFill>
                  <a:srgbClr val="0000FF"/>
                </a:solidFill>
                <a:latin typeface="+mn-lt"/>
              </a:rPr>
              <a:t>социальное</a:t>
            </a:r>
          </a:p>
        </p:txBody>
      </p:sp>
      <p:sp>
        <p:nvSpPr>
          <p:cNvPr id="992268" name="AutoShape 12"/>
          <p:cNvSpPr>
            <a:spLocks/>
          </p:cNvSpPr>
          <p:nvPr/>
        </p:nvSpPr>
        <p:spPr bwMode="auto">
          <a:xfrm rot="5400000">
            <a:off x="4498182" y="-1753394"/>
            <a:ext cx="431800" cy="5900737"/>
          </a:xfrm>
          <a:prstGeom prst="leftBrace">
            <a:avLst>
              <a:gd name="adj1" fmla="val 113879"/>
              <a:gd name="adj2" fmla="val 52532"/>
            </a:avLst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57" name="Oval 15"/>
          <p:cNvSpPr>
            <a:spLocks noChangeArrowheads="1"/>
          </p:cNvSpPr>
          <p:nvPr/>
        </p:nvSpPr>
        <p:spPr bwMode="auto">
          <a:xfrm>
            <a:off x="5364163" y="1412875"/>
            <a:ext cx="1493837" cy="10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200" dirty="0">
                <a:solidFill>
                  <a:srgbClr val="0000FF"/>
                </a:solidFill>
                <a:latin typeface="+mn-lt"/>
              </a:rPr>
              <a:t>интеллектуальное</a:t>
            </a:r>
          </a:p>
        </p:txBody>
      </p:sp>
      <p:sp>
        <p:nvSpPr>
          <p:cNvPr id="1058" name="Oval 16"/>
          <p:cNvSpPr>
            <a:spLocks noChangeArrowheads="1"/>
          </p:cNvSpPr>
          <p:nvPr/>
        </p:nvSpPr>
        <p:spPr bwMode="auto">
          <a:xfrm>
            <a:off x="6948488" y="1412875"/>
            <a:ext cx="1552575" cy="9445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200" dirty="0">
                <a:solidFill>
                  <a:srgbClr val="0000FF"/>
                </a:solidFill>
                <a:latin typeface="+mn-lt"/>
              </a:rPr>
              <a:t>общекультурное</a:t>
            </a:r>
          </a:p>
        </p:txBody>
      </p:sp>
      <p:sp>
        <p:nvSpPr>
          <p:cNvPr id="992305" name="Rectangle 49"/>
          <p:cNvSpPr>
            <a:spLocks noChangeArrowheads="1"/>
          </p:cNvSpPr>
          <p:nvPr/>
        </p:nvSpPr>
        <p:spPr bwMode="auto">
          <a:xfrm>
            <a:off x="4214810" y="2500306"/>
            <a:ext cx="70724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научные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общества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92306" name="AutoShape 50"/>
          <p:cNvSpPr>
            <a:spLocks noChangeArrowheads="1"/>
          </p:cNvSpPr>
          <p:nvPr/>
        </p:nvSpPr>
        <p:spPr bwMode="auto">
          <a:xfrm>
            <a:off x="6929454" y="2420938"/>
            <a:ext cx="2157396" cy="3744912"/>
          </a:xfrm>
          <a:prstGeom prst="roundRect">
            <a:avLst>
              <a:gd name="adj" fmla="val 35750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Содержание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занятий должно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формироваться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учётом пожеланий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обучающихся и 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родителей 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осуществляться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посредством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различных форм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организации,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отличных 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урочной системы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обучения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3786182" y="4000504"/>
            <a:ext cx="150019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деятельности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8" descr="medved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33035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525963"/>
          </a:xfrm>
        </p:spPr>
        <p:txBody>
          <a:bodyPr rtlCol="0">
            <a:normAutofit lnSpcReduction="10000"/>
          </a:bodyPr>
          <a:lstStyle/>
          <a:p>
            <a:pPr marL="514350" indent="-514350" algn="r" fontAlgn="auto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утвердили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образовательную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kumimoji="1"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 algn="r" fontAlgn="auto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инициативу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smtClean="0">
                <a:solidFill>
                  <a:srgbClr val="FF0000"/>
                </a:solidFill>
              </a:rPr>
              <a:t>«</a:t>
            </a:r>
            <a:r>
              <a:rPr kumimoji="1" lang="en-US" sz="2800" b="1" dirty="0" err="1" smtClean="0">
                <a:solidFill>
                  <a:srgbClr val="FF0000"/>
                </a:solidFill>
              </a:rPr>
              <a:t>Наша</a:t>
            </a:r>
            <a:r>
              <a:rPr kumimoji="1" 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sz="2800" b="1" dirty="0" err="1" smtClean="0">
                <a:solidFill>
                  <a:srgbClr val="FF0000"/>
                </a:solidFill>
              </a:rPr>
              <a:t>новая</a:t>
            </a:r>
            <a:r>
              <a:rPr kumimoji="1" 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sz="2800" b="1" dirty="0" err="1" smtClean="0">
                <a:solidFill>
                  <a:srgbClr val="FF0000"/>
                </a:solidFill>
              </a:rPr>
              <a:t>школа</a:t>
            </a:r>
            <a:r>
              <a:rPr kumimoji="1" lang="en-US" sz="2800" b="1" dirty="0" smtClean="0">
                <a:solidFill>
                  <a:srgbClr val="FF0000"/>
                </a:solidFill>
              </a:rPr>
              <a:t>».</a:t>
            </a:r>
            <a:r>
              <a:rPr kumimoji="1" lang="en-US" sz="2800" b="1" dirty="0" smtClean="0">
                <a:solidFill>
                  <a:schemeClr val="accent2"/>
                </a:solidFill>
              </a:rPr>
              <a:t> </a:t>
            </a:r>
            <a:br>
              <a:rPr kumimoji="1" lang="en-US" sz="2800" b="1" dirty="0" smtClean="0">
                <a:solidFill>
                  <a:schemeClr val="accent2"/>
                </a:solidFill>
              </a:rPr>
            </a:b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Смысл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этой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инициативы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kumimoji="1"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 algn="r" fontAlgn="auto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в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создании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школы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kumimoji="1"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 algn="r" fontAlgn="auto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которая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должна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помогать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kumimoji="1"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 algn="r" fontAlgn="auto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раскрывать</a:t>
            </a:r>
            <a:r>
              <a:rPr kumimoji="1"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solidFill>
                  <a:srgbClr val="FF0000"/>
                </a:solidFill>
              </a:rPr>
              <a:t>личностный</a:t>
            </a:r>
            <a:r>
              <a:rPr kumimoji="1" 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sz="2800" b="1" dirty="0" err="1" smtClean="0">
                <a:solidFill>
                  <a:srgbClr val="FF0000"/>
                </a:solidFill>
              </a:rPr>
              <a:t>потенциал</a:t>
            </a:r>
            <a:r>
              <a:rPr kumimoji="1" lang="en-US" sz="2800" b="1" dirty="0" smtClean="0">
                <a:solidFill>
                  <a:schemeClr val="accent2"/>
                </a:solidFill>
              </a:rPr>
              <a:t>.</a:t>
            </a:r>
            <a:endParaRPr kumimoji="1" lang="ru-RU" sz="2800" b="1" dirty="0" smtClean="0">
              <a:solidFill>
                <a:schemeClr val="accent2"/>
              </a:solidFill>
            </a:endParaRPr>
          </a:p>
          <a:p>
            <a:pPr marL="514350" indent="-514350" algn="r" fontAlgn="auto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только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давать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знания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раскрывать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личность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любого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ребёнка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который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приходит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kumimoji="1"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школу</a:t>
            </a:r>
            <a:r>
              <a:rPr kumimoji="1"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  <a:endParaRPr kumimoji="1" lang="en-US" sz="2800" b="1" dirty="0" smtClean="0">
              <a:solidFill>
                <a:schemeClr val="accent2"/>
              </a:solidFill>
            </a:endParaRPr>
          </a:p>
          <a:p>
            <a:pPr marL="514350" indent="-514350" algn="r" fontAlgn="auto">
              <a:lnSpc>
                <a:spcPct val="10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1" lang="ru-RU" sz="2800" b="1" dirty="0" smtClean="0"/>
              <a:t>						 </a:t>
            </a:r>
            <a:r>
              <a:rPr kumimoji="1" lang="en-US" sz="2800" b="1" dirty="0" err="1" smtClean="0"/>
              <a:t>Д.А.Медведев</a:t>
            </a:r>
            <a:endParaRPr kumimoji="1" lang="en-US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pic>
        <p:nvPicPr>
          <p:cNvPr id="16389" name="Picture 3" descr="OurNewScho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0"/>
            <a:ext cx="19796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0"/>
            <a:ext cx="349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/>
              <a:t>Под </a:t>
            </a:r>
            <a:r>
              <a:rPr lang="ru-RU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внеурочной деятельностью</a:t>
            </a:r>
            <a:r>
              <a:rPr lang="ru-RU" sz="3600" dirty="0"/>
              <a:t> в рамках реализации ФГОС следует понимать образовательную деятельность, осуществляемую в формах, отличных от классно-урочной, и направленную на достижение планируемых результатов освоения основной образовательной программы основного общего образования в аспекте </a:t>
            </a:r>
            <a:r>
              <a:rPr lang="ru-RU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воспитания и социализации.</a:t>
            </a:r>
            <a:r>
              <a:rPr lang="ru-RU" sz="3600" dirty="0"/>
              <a:t> </a:t>
            </a:r>
            <a:br>
              <a:rPr lang="ru-RU" sz="3600" dirty="0"/>
            </a:b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38125" y="188913"/>
            <a:ext cx="8534400" cy="679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0000CC"/>
                </a:solidFill>
              </a:rPr>
              <a:t>ФГОС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sz="quarter" idx="1"/>
          </p:nvPr>
        </p:nvSpPr>
        <p:spPr>
          <a:xfrm>
            <a:off x="301625" y="785813"/>
            <a:ext cx="8504238" cy="531336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</a:rPr>
              <a:t>Приоритетная цель: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600" smtClean="0"/>
              <a:t>ценностное самоопределение,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600" smtClean="0"/>
              <a:t>присвоение ценностей: </a:t>
            </a:r>
            <a:r>
              <a:rPr lang="ru-RU" sz="3600" i="1" smtClean="0">
                <a:solidFill>
                  <a:srgbClr val="0000CC"/>
                </a:solidFill>
              </a:rPr>
              <a:t>труд и творчество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600" smtClean="0"/>
              <a:t>Воспитание в школе должно осуществляться в процессе совместной деятельности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600" i="1" smtClean="0">
                <a:solidFill>
                  <a:srgbClr val="0000CC"/>
                </a:solidFill>
              </a:rPr>
              <a:t>учащихся, учителей, родителей</a:t>
            </a:r>
          </a:p>
        </p:txBody>
      </p:sp>
      <p:pic>
        <p:nvPicPr>
          <p:cNvPr id="39940" name="Picture 2" descr="C:\Documents and Settings\Ольга Петровна\Рабочий стол\Для Ольги Петровны\CIMG5284.JPG"/>
          <p:cNvPicPr>
            <a:picLocks noChangeAspect="1" noChangeArrowheads="1"/>
          </p:cNvPicPr>
          <p:nvPr/>
        </p:nvPicPr>
        <p:blipFill>
          <a:blip r:embed="rId3"/>
          <a:srcRect b="-2"/>
          <a:stretch>
            <a:fillRect/>
          </a:stretch>
        </p:blipFill>
        <p:spPr bwMode="auto">
          <a:xfrm>
            <a:off x="6011863" y="3860800"/>
            <a:ext cx="29956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836613"/>
          </a:xfrm>
        </p:spPr>
        <p:txBody>
          <a:bodyPr/>
          <a:lstStyle/>
          <a:p>
            <a:r>
              <a:rPr lang="ru-RU" sz="2800" b="1" smtClean="0">
                <a:solidFill>
                  <a:srgbClr val="0000CC"/>
                </a:solidFill>
              </a:rPr>
              <a:t>Результаты внеурочной деятельности</a:t>
            </a:r>
            <a:endParaRPr lang="ru-RU" sz="2800" smtClean="0">
              <a:solidFill>
                <a:srgbClr val="0000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C:\Documents and Settings\helen1\Мои документы\методическая работа 2011-2012 1\публикации\Фото - проектная деятельность\DSC_0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928688"/>
            <a:ext cx="44227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Виды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14438"/>
            <a:ext cx="8472487" cy="54292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1. игровая деятельность;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2. познавательная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деятельность;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3. проблемно-ценностное общение;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4. </a:t>
            </a:r>
            <a:r>
              <a:rPr lang="ru-RU" dirty="0" err="1" smtClean="0"/>
              <a:t>досугово-развлекательная</a:t>
            </a:r>
            <a:r>
              <a:rPr lang="ru-RU" dirty="0" smtClean="0"/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деятельность (</a:t>
            </a:r>
            <a:r>
              <a:rPr lang="ru-RU" dirty="0" err="1" smtClean="0"/>
              <a:t>досуговое</a:t>
            </a:r>
            <a:r>
              <a:rPr lang="ru-RU" dirty="0" smtClean="0"/>
              <a:t> общение);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5. художественное творчество;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6. социальное творчество (социально преобразующая деятельность);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7. трудовая (производственная) деятельность;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8. спортивно-оздоровительная деятельность;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9. туристско-краеведческая деятельность.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СПАСИБО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43012" name="Picture 2" descr="C:\Documents and Settings\helen1\Мои документы\методическая работа 2011-2012 1\публикации\Фото - проектная деятельность\DSC_0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4314825" cy="2857500"/>
          </a:xfrm>
          <a:prstGeom prst="rect">
            <a:avLst/>
          </a:prstGeom>
          <a:noFill/>
          <a:ln w="9525">
            <a:solidFill>
              <a:srgbClr val="7030A0"/>
            </a:solidFill>
            <a:prstDash val="sysDot"/>
            <a:miter lim="800000"/>
            <a:headEnd/>
            <a:tailEnd/>
          </a:ln>
        </p:spPr>
      </p:pic>
      <p:pic>
        <p:nvPicPr>
          <p:cNvPr id="43013" name="Picture 3" descr="C:\Documents and Settings\helen1\Рабочий стол\материалы для публичного доклада от Чернецкой И.Г\Фото - проектная деятельность\DSC_0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714750"/>
            <a:ext cx="4429125" cy="2933700"/>
          </a:xfrm>
          <a:prstGeom prst="rect">
            <a:avLst/>
          </a:prstGeom>
          <a:noFill/>
          <a:ln w="9525">
            <a:solidFill>
              <a:srgbClr val="7030A0"/>
            </a:solidFill>
            <a:prstDash val="lgDashDotDot"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71612"/>
            <a:ext cx="2152650" cy="15621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helen1\Рабочий стол\материалы для публичного доклада от Чернецкой И.Г\план 2012-13\view_files\OQAAAAjswwYKjpaH-RLLhGVbFNpxWxuRT8qG0FtG22aazJHk-HrorUmqc5W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572008"/>
            <a:ext cx="2538417" cy="1813155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00FF"/>
                </a:solidFill>
              </a:rPr>
              <a:t/>
            </a:r>
            <a:br>
              <a:rPr lang="ru-RU" sz="4800" b="1" dirty="0" smtClean="0">
                <a:solidFill>
                  <a:srgbClr val="0000FF"/>
                </a:solidFill>
              </a:rPr>
            </a:br>
            <a:r>
              <a:rPr lang="ru-RU" sz="4800" b="1" dirty="0" smtClean="0">
                <a:solidFill>
                  <a:srgbClr val="0000FF"/>
                </a:solidFill>
              </a:rPr>
              <a:t/>
            </a:r>
            <a:br>
              <a:rPr lang="ru-RU" sz="4800" b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 fontScale="92500" lnSpcReduction="10000"/>
          </a:bodyPr>
          <a:lstStyle/>
          <a:p>
            <a:pPr marL="469900" indent="-469900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</a:rPr>
              <a:t>Российские школьники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</a:rPr>
              <a:t>резко уступают своим сверстникам во многих странах мира: </a:t>
            </a:r>
          </a:p>
          <a:p>
            <a:pPr marL="469900" indent="-469900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 smtClean="0">
                <a:solidFill>
                  <a:srgbClr val="FF3300"/>
                </a:solidFill>
              </a:rPr>
              <a:t>умении работать с информацией;</a:t>
            </a:r>
          </a:p>
          <a:p>
            <a:pPr marL="469900" indent="-469900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ru-RU" dirty="0" smtClean="0">
                <a:solidFill>
                  <a:srgbClr val="000000"/>
                </a:solidFill>
              </a:rPr>
              <a:t> в умении </a:t>
            </a:r>
            <a:r>
              <a:rPr lang="ru-RU" dirty="0" smtClean="0">
                <a:solidFill>
                  <a:srgbClr val="FF3300"/>
                </a:solidFill>
              </a:rPr>
              <a:t>решать практические, социально- и личностно-значимые проблемы: </a:t>
            </a:r>
            <a:r>
              <a:rPr lang="ru-RU" dirty="0" smtClean="0">
                <a:solidFill>
                  <a:srgbClr val="000000"/>
                </a:solidFill>
              </a:rPr>
              <a:t>проводить </a:t>
            </a:r>
            <a:r>
              <a:rPr lang="ru-RU" dirty="0" smtClean="0">
                <a:solidFill>
                  <a:srgbClr val="1B184E"/>
                </a:solidFill>
              </a:rPr>
              <a:t>наблюдения, строить на их основе гипотезы, делать выводы и заключения, проверять предположения;</a:t>
            </a:r>
          </a:p>
          <a:p>
            <a:pPr marL="469900" indent="-469900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ru-RU" dirty="0" smtClean="0">
                <a:solidFill>
                  <a:srgbClr val="000000"/>
                </a:solidFill>
              </a:rPr>
              <a:t>в умении «</a:t>
            </a:r>
            <a:r>
              <a:rPr lang="ru-RU" dirty="0" smtClean="0">
                <a:solidFill>
                  <a:srgbClr val="FF3300"/>
                </a:solidFill>
              </a:rPr>
              <a:t>увязывать</a:t>
            </a:r>
            <a:r>
              <a:rPr lang="ru-RU" dirty="0" smtClean="0">
                <a:solidFill>
                  <a:srgbClr val="000000"/>
                </a:solidFill>
              </a:rPr>
              <a:t>» с приобретаемой в школе системой знаний свой жизненный опыт.</a:t>
            </a:r>
            <a:endParaRPr lang="ru-RU" dirty="0" smtClean="0">
              <a:solidFill>
                <a:srgbClr val="FF33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071688" y="500063"/>
            <a:ext cx="6072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Проблемы российского образования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00FF"/>
                </a:solidFill>
              </a:rPr>
              <a:t/>
            </a:r>
            <a:br>
              <a:rPr lang="ru-RU" sz="4800" b="1" dirty="0" smtClean="0">
                <a:solidFill>
                  <a:srgbClr val="0000FF"/>
                </a:solidFill>
              </a:rPr>
            </a:br>
            <a:r>
              <a:rPr lang="ru-RU" sz="4800" b="1" dirty="0" smtClean="0">
                <a:solidFill>
                  <a:srgbClr val="0000FF"/>
                </a:solidFill>
              </a:rPr>
              <a:t/>
            </a:r>
            <a:br>
              <a:rPr lang="ru-RU" sz="4800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Стратегия 2020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Главная цель образования: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Новое качество жизни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775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Построение социального государства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 -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 сбалансированной системы экономических стимулов и социальных гарантий, юридических, этических и поведенческих норм, продуктивность которой зависит от качества труда и уровня подготовки граждан</a:t>
            </a: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>Стратегия 2020</a:t>
            </a:r>
            <a:r>
              <a:rPr lang="ru-RU" sz="6600" dirty="0" smtClean="0">
                <a:solidFill>
                  <a:srgbClr val="FF0000"/>
                </a:solidFill>
              </a:rPr>
              <a:t>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Новые задачи образования: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образование должно обеспечить: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формирование политической культуры демократической России – подготовку поколения свободных, обеспеченных, критически мыслящих, уверенных в себе людей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достижение передовых позиций в глобальной экономической конкуренции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изменение социальной структуры общества в пользу среднего класса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Укрепление национальной безопасности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A2CD9-523F-42C6-B212-A49AD3BCFC7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4475"/>
            <a:ext cx="8964613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3300"/>
                </a:solidFill>
              </a:rPr>
              <a:t/>
            </a:r>
            <a:br>
              <a:rPr lang="ru-RU" sz="3600" dirty="0" smtClean="0">
                <a:solidFill>
                  <a:srgbClr val="FF3300"/>
                </a:solidFill>
              </a:rPr>
            </a:br>
            <a:endParaRPr 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12292" name="AutoShape 27"/>
          <p:cNvSpPr>
            <a:spLocks noChangeArrowheads="1"/>
          </p:cNvSpPr>
          <p:nvPr/>
        </p:nvSpPr>
        <p:spPr bwMode="auto">
          <a:xfrm rot="5400000">
            <a:off x="4248944" y="5195094"/>
            <a:ext cx="430213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5" name="AutoShape 5"/>
          <p:cNvSpPr>
            <a:spLocks noChangeArrowheads="1"/>
          </p:cNvSpPr>
          <p:nvPr/>
        </p:nvSpPr>
        <p:spPr bwMode="auto">
          <a:xfrm>
            <a:off x="3348038" y="3789363"/>
            <a:ext cx="2376487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Новая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образования</a:t>
            </a: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5940425" y="2133600"/>
            <a:ext cx="2952750" cy="2159000"/>
          </a:xfrm>
          <a:prstGeom prst="round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Инновационная экономика</a:t>
            </a: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Экономика знаний</a:t>
            </a: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Новые технологии</a:t>
            </a:r>
            <a:endParaRPr lang="ru-RU" sz="20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323850" y="2060575"/>
            <a:ext cx="2878138" cy="2232025"/>
          </a:xfrm>
          <a:prstGeom prst="round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Общественный </a:t>
            </a: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договор</a:t>
            </a: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400" u="sng" dirty="0">
              <a:solidFill>
                <a:srgbClr val="0000FF"/>
              </a:solidFill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 fontAlgn="auto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611188" y="2852738"/>
            <a:ext cx="2593975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Новые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запросы семьи,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общества,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государства</a:t>
            </a:r>
          </a:p>
        </p:txBody>
      </p:sp>
      <p:sp>
        <p:nvSpPr>
          <p:cNvPr id="12299" name="AutoShape 10"/>
          <p:cNvSpPr>
            <a:spLocks noChangeArrowheads="1"/>
          </p:cNvSpPr>
          <p:nvPr/>
        </p:nvSpPr>
        <p:spPr bwMode="auto">
          <a:xfrm>
            <a:off x="6156325" y="2924175"/>
            <a:ext cx="2736850" cy="1368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Широкое внедрение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новых технологий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все сферы жизни</a:t>
            </a:r>
          </a:p>
        </p:txBody>
      </p:sp>
      <p:sp>
        <p:nvSpPr>
          <p:cNvPr id="12300" name="AutoShape 17"/>
          <p:cNvSpPr>
            <a:spLocks noChangeArrowheads="1"/>
          </p:cNvSpPr>
          <p:nvPr/>
        </p:nvSpPr>
        <p:spPr bwMode="auto">
          <a:xfrm rot="1535272">
            <a:off x="2363788" y="4441825"/>
            <a:ext cx="976312" cy="373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01" name="AutoShape 23"/>
          <p:cNvSpPr>
            <a:spLocks noChangeArrowheads="1"/>
          </p:cNvSpPr>
          <p:nvPr/>
        </p:nvSpPr>
        <p:spPr bwMode="auto">
          <a:xfrm rot="9180250">
            <a:off x="5694363" y="4445000"/>
            <a:ext cx="976312" cy="3540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02" name="AutoShape 26"/>
          <p:cNvSpPr>
            <a:spLocks noChangeArrowheads="1"/>
          </p:cNvSpPr>
          <p:nvPr/>
        </p:nvSpPr>
        <p:spPr bwMode="auto">
          <a:xfrm>
            <a:off x="3357563" y="428625"/>
            <a:ext cx="2232025" cy="14398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Стратегия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2020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Наша новая школа</a:t>
            </a:r>
          </a:p>
        </p:txBody>
      </p:sp>
      <p:sp>
        <p:nvSpPr>
          <p:cNvPr id="12303" name="AutoShape 8"/>
          <p:cNvSpPr>
            <a:spLocks noChangeArrowheads="1"/>
          </p:cNvSpPr>
          <p:nvPr/>
        </p:nvSpPr>
        <p:spPr bwMode="auto">
          <a:xfrm>
            <a:off x="323850" y="5776913"/>
            <a:ext cx="8137525" cy="1081087"/>
          </a:xfrm>
          <a:prstGeom prst="round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Воспитание, социально-педагогическая поддержка становления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развития высоконравственного, ответственного, творческого,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инициативного, компетентного гражданина России</a:t>
            </a:r>
          </a:p>
        </p:txBody>
      </p:sp>
      <p:sp>
        <p:nvSpPr>
          <p:cNvPr id="12304" name="AutoShape 27"/>
          <p:cNvSpPr>
            <a:spLocks noChangeArrowheads="1"/>
          </p:cNvSpPr>
          <p:nvPr/>
        </p:nvSpPr>
        <p:spPr bwMode="auto">
          <a:xfrm rot="5400000">
            <a:off x="3609182" y="2605881"/>
            <a:ext cx="1714500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 rot="1735455">
            <a:off x="5684838" y="1608138"/>
            <a:ext cx="647700" cy="301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8147419">
            <a:off x="2559050" y="1595438"/>
            <a:ext cx="647700" cy="2936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2" descr="C:\Documents and Settings\Ольга Петровна\Рабочий стол\Для Ольги Петровны\CIMG5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5788" y="1700213"/>
            <a:ext cx="294957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625" y="115888"/>
            <a:ext cx="8534400" cy="1720850"/>
          </a:xfrm>
        </p:spPr>
        <p:txBody>
          <a:bodyPr>
            <a:normAutofit/>
          </a:bodyPr>
          <a:lstStyle/>
          <a:p>
            <a:r>
              <a:rPr lang="ru-RU" sz="2500" b="1" smtClean="0">
                <a:solidFill>
                  <a:srgbClr val="0000CC"/>
                </a:solidFill>
                <a:latin typeface="Verdana" pitchFamily="34" charset="0"/>
              </a:rPr>
              <a:t>Стандарты - </a:t>
            </a:r>
            <a:r>
              <a:rPr lang="ru-RU" sz="2500" b="1" smtClean="0">
                <a:solidFill>
                  <a:srgbClr val="C00000"/>
                </a:solidFill>
                <a:latin typeface="Verdana" pitchFamily="34" charset="0"/>
              </a:rPr>
              <a:t>общественный договор </a:t>
            </a:r>
            <a:r>
              <a:rPr lang="ru-RU" sz="2500" b="1" smtClean="0">
                <a:solidFill>
                  <a:srgbClr val="0000CC"/>
                </a:solidFill>
                <a:latin typeface="Verdana" pitchFamily="34" charset="0"/>
              </a:rPr>
              <a:t>между семьей, обществом и государством</a:t>
            </a:r>
            <a:r>
              <a:rPr lang="ru-RU" sz="2500" b="1" smtClean="0"/>
              <a:t/>
            </a:r>
            <a:br>
              <a:rPr lang="ru-RU" sz="2500" b="1" smtClean="0"/>
            </a:br>
            <a:endParaRPr lang="ru-RU" sz="2500" b="1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95BED6B-F4B9-4371-B620-8A5B7804A84A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2533" name="_s1030"/>
          <p:cNvSpPr>
            <a:spLocks noChangeArrowheads="1" noTextEdit="1"/>
          </p:cNvSpPr>
          <p:nvPr/>
        </p:nvSpPr>
        <p:spPr bwMode="auto">
          <a:xfrm>
            <a:off x="2700338" y="4005263"/>
            <a:ext cx="4173537" cy="2016125"/>
          </a:xfrm>
          <a:prstGeom prst="ellipse">
            <a:avLst/>
          </a:prstGeom>
          <a:solidFill>
            <a:srgbClr val="FFFF00"/>
          </a:solidFill>
          <a:ln w="4699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3797" name="_s1032"/>
          <p:cNvSpPr>
            <a:spLocks noChangeArrowheads="1" noTextEdit="1"/>
          </p:cNvSpPr>
          <p:nvPr/>
        </p:nvSpPr>
        <p:spPr bwMode="auto">
          <a:xfrm>
            <a:off x="6096000" y="1700213"/>
            <a:ext cx="3132138" cy="27305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5" name="_s1028"/>
          <p:cNvSpPr>
            <a:spLocks noChangeArrowheads="1" noTextEdit="1"/>
          </p:cNvSpPr>
          <p:nvPr/>
        </p:nvSpPr>
        <p:spPr bwMode="auto">
          <a:xfrm>
            <a:off x="11113" y="1843088"/>
            <a:ext cx="3248025" cy="2392362"/>
          </a:xfrm>
          <a:prstGeom prst="ellipse">
            <a:avLst/>
          </a:prstGeom>
          <a:solidFill>
            <a:srgbClr val="FFCCFF"/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250825" y="1836738"/>
            <a:ext cx="298926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CC"/>
                </a:solidFill>
              </a:rPr>
              <a:t>СЕМЬЯ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 Личностная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 Социальная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 Профессиональная </a:t>
            </a:r>
            <a:endParaRPr lang="en-US" b="1">
              <a:solidFill>
                <a:srgbClr val="0000CC"/>
              </a:solidFill>
            </a:endParaRPr>
          </a:p>
          <a:p>
            <a:pPr algn="ctr" eaLnBrk="0" hangingPunct="0"/>
            <a:r>
              <a:rPr lang="ru-RU" b="1">
                <a:solidFill>
                  <a:srgbClr val="0000CC"/>
                </a:solidFill>
              </a:rPr>
              <a:t>успешность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6096000" y="1843088"/>
            <a:ext cx="30480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CC"/>
                </a:solidFill>
              </a:rPr>
              <a:t>ОБЩЕСТВО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 Безопасность и здоровье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 Свобода и ответственность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 Социальная справедливость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 Благосостояние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2889250" y="4175125"/>
            <a:ext cx="3957638" cy="1787525"/>
          </a:xfrm>
          <a:prstGeom prst="rect">
            <a:avLst/>
          </a:prstGeom>
          <a:solidFill>
            <a:srgbClr val="FFFF66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CC"/>
                </a:solidFill>
              </a:rPr>
              <a:t>ГОСУДАРСТВО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Национальное единство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Безопасность 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Развитие человеческого потенциала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solidFill>
                  <a:srgbClr val="0000CC"/>
                </a:solidFill>
              </a:rPr>
              <a:t>Конкурентоспособность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0" y="56007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Разработка и реализация ФГОС  рассматриваются в качестве предмета </a:t>
            </a:r>
            <a:r>
              <a:rPr lang="ru-RU" sz="2000" i="1">
                <a:solidFill>
                  <a:srgbClr val="C00000"/>
                </a:solidFill>
                <a:latin typeface="Calibri" pitchFamily="34" charset="0"/>
              </a:rPr>
              <a:t>солидарной ответственности 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главных действующих сил образования. </a:t>
            </a:r>
          </a:p>
          <a:p>
            <a:pPr marL="342900" indent="-342900" algn="ctr" eaLnBrk="0" hangingPunct="0"/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ФГОС?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Федеральный государственный образовательный стандарт – принципиально новый для отечественной школы документ. Федеральный государственный образовательный стандарт основного общего образования (утверждён Приказом Министерства образования и науки Российской Федерации от 17.12.2010 г. № 1897 и зарегистрирован Министерством юстиции Российской Федерации от 01.02.2011 г. № 19644).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Федеральные государственные образовательные стандарты общего образования являются одним из основных инструментов реализации права человека и гражданина на образование. Статья 43 Конституции Российской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ФГОС?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Введенные в действие ФГОС – это принципиально новые документы в истории российского образования. По сравнению с аналогичными материалами предыдущих поколений их сфера деятельности и функции значительно расширены. Образовательные стандарты первого поколения были “стандартами содержания”. Они определяли минимум содержания обучения и были ориентированы в основном на установление уровня подготовки выпускников по учебным предметам и индивидуальную оценку учебных достижений школьника. Новые стандарты регламентируют все основные направления деятельности образовательного учреждения, определяют уклад школьной жизни. </a:t>
            </a: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1170</Words>
  <PresentationFormat>Экран (4:3)</PresentationFormat>
  <Paragraphs>244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Calibri</vt:lpstr>
      <vt:lpstr>Arial</vt:lpstr>
      <vt:lpstr>Wingdings</vt:lpstr>
      <vt:lpstr>Verdana</vt:lpstr>
      <vt:lpstr>Tahoma</vt:lpstr>
      <vt:lpstr>Times New Roman</vt:lpstr>
      <vt:lpstr>Wingdings 2</vt:lpstr>
      <vt:lpstr>Тема Office</vt:lpstr>
      <vt:lpstr>Слайд 1</vt:lpstr>
      <vt:lpstr>Слайд 2</vt:lpstr>
      <vt:lpstr>  </vt:lpstr>
      <vt:lpstr>  Стратегия 2020  Главная цель образования: Новое качество жизни </vt:lpstr>
      <vt:lpstr>Стратегия 2020  Новые задачи образования: </vt:lpstr>
      <vt:lpstr> </vt:lpstr>
      <vt:lpstr>Стандарты - общественный договор между семьей, обществом и государством </vt:lpstr>
      <vt:lpstr>Что такое ФГОС?</vt:lpstr>
      <vt:lpstr>Что такое ФГОС?</vt:lpstr>
      <vt:lpstr>Что такое ФГОС?</vt:lpstr>
      <vt:lpstr>Слайд 11</vt:lpstr>
      <vt:lpstr>Слайд 12</vt:lpstr>
      <vt:lpstr>Слайд 13</vt:lpstr>
      <vt:lpstr>Слайд 14</vt:lpstr>
      <vt:lpstr>Слайд 15</vt:lpstr>
      <vt:lpstr>  </vt:lpstr>
      <vt:lpstr>Слайд 17</vt:lpstr>
      <vt:lpstr>Слайд 18</vt:lpstr>
      <vt:lpstr>Внеурочная деятельность</vt:lpstr>
      <vt:lpstr>Слайд 20</vt:lpstr>
      <vt:lpstr>ФГОС</vt:lpstr>
      <vt:lpstr>Результаты внеурочной деятельности</vt:lpstr>
      <vt:lpstr>Виды деятельности: </vt:lpstr>
      <vt:lpstr>СПАСИБО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способы работы со знаниями учителя-предметники передают учащимся?  Как эти способы связаны друг с другом и на развитие каких именно способностей они направлены?  </dc:title>
  <cp:lastModifiedBy>o.kultaeva</cp:lastModifiedBy>
  <cp:revision>56</cp:revision>
  <dcterms:modified xsi:type="dcterms:W3CDTF">2015-10-30T06:19:52Z</dcterms:modified>
</cp:coreProperties>
</file>