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69" r:id="rId4"/>
    <p:sldId id="316" r:id="rId5"/>
    <p:sldId id="317" r:id="rId6"/>
    <p:sldId id="318" r:id="rId7"/>
    <p:sldId id="271" r:id="rId8"/>
    <p:sldId id="272" r:id="rId9"/>
    <p:sldId id="273" r:id="rId10"/>
    <p:sldId id="302" r:id="rId11"/>
    <p:sldId id="303" r:id="rId12"/>
    <p:sldId id="304" r:id="rId13"/>
    <p:sldId id="305" r:id="rId14"/>
    <p:sldId id="279" r:id="rId15"/>
    <p:sldId id="280" r:id="rId16"/>
    <p:sldId id="306" r:id="rId17"/>
    <p:sldId id="307" r:id="rId18"/>
    <p:sldId id="308" r:id="rId19"/>
    <p:sldId id="309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324" r:id="rId32"/>
    <p:sldId id="300" r:id="rId33"/>
    <p:sldId id="320" r:id="rId34"/>
    <p:sldId id="321" r:id="rId35"/>
  </p:sldIdLst>
  <p:sldSz cx="9144000" cy="6858000" type="screen4x3"/>
  <p:notesSz cx="92837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2730"/>
    <a:srgbClr val="CC9900"/>
    <a:srgbClr val="FF5050"/>
    <a:srgbClr val="79689E"/>
    <a:srgbClr val="60C3E5"/>
    <a:srgbClr val="F9D729"/>
    <a:srgbClr val="EB973C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707" autoAdjust="0"/>
    <p:restoredTop sz="95388" autoAdjust="0"/>
  </p:normalViewPr>
  <p:slideViewPr>
    <p:cSldViewPr>
      <p:cViewPr>
        <p:scale>
          <a:sx n="66" d="100"/>
          <a:sy n="66" d="100"/>
        </p:scale>
        <p:origin x="-170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dpyramid_cov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nguin_waiter_with_tray_sm_wht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8001000" y="228600"/>
            <a:ext cx="914400" cy="10001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6" descr="penguin_waiter_with_tray_sm_wht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914400" cy="10001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1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0" y="914400"/>
            <a:ext cx="1524000" cy="472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914400"/>
            <a:ext cx="4419600" cy="472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6096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524000" y="1752600"/>
            <a:ext cx="6096000" cy="38862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foodpyramid_bkgr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Tux Bilou SHIBU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0" y="-5334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Tux Bilou SHIBU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-5334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B194D-3C8E-4311-95B2-71FF22CED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9" descr="foodpyramid_bkgr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Tux Bilou SHIBU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0" y="-5334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Tux Bilou SHIBU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-5334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75D03-3531-4939-8AB3-D9C2AF193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9" descr="foodpyramid_bkgr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Tux Bilou SHIBU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0" y="-5334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Tux Bilou SHIBU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-5334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D2B09-CAF9-48A5-BB0A-3E973A5B5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foodpyramid_bkgr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Tux Bilou SHIBU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0" y="-5334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Tux Bilou SHIBU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-5334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itmap_128.bmp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00200" y="762000"/>
            <a:ext cx="6019800" cy="457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1295400"/>
            <a:ext cx="5257800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9" descr="foodpyramid_bkgrnd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144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752600"/>
            <a:ext cx="609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pic>
        <p:nvPicPr>
          <p:cNvPr id="1029" name="Picture 4" descr="Tux Bilou SHIBU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762000" y="-5334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 descr="Tux Bilou SHIBU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239000" y="-5334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5" r:id="rId9"/>
    <p:sldLayoutId id="2147483661" r:id="rId10"/>
    <p:sldLayoutId id="2147483662" r:id="rId11"/>
    <p:sldLayoutId id="2147483663" r:id="rId12"/>
    <p:sldLayoutId id="2147483666" r:id="rId13"/>
    <p:sldLayoutId id="2147483667" r:id="rId14"/>
    <p:sldLayoutId id="2147483668" r:id="rId15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ChangeArrowheads="1"/>
          </p:cNvSpPr>
          <p:nvPr/>
        </p:nvSpPr>
        <p:spPr bwMode="auto">
          <a:xfrm>
            <a:off x="2362200" y="26670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200">
                <a:solidFill>
                  <a:schemeClr val="tx2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1905000" y="2514600"/>
            <a:ext cx="502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82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03575" y="4005263"/>
            <a:ext cx="2819400" cy="977900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Кондрашкиной В.И.</a:t>
            </a:r>
          </a:p>
          <a:p>
            <a:pPr eaLnBrk="1" hangingPunct="1"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«Лицей №23»</a:t>
            </a:r>
          </a:p>
          <a:p>
            <a:pPr eaLnBrk="1" hangingPunct="1"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Г.Кемерово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27088" y="1158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Здоровое питание – здоровое поколение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8" descr="веселые пова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268760"/>
            <a:ext cx="2742638" cy="2735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Диаграмма 5"/>
          <p:cNvGraphicFramePr>
            <a:graphicFrameLocks/>
          </p:cNvGraphicFramePr>
          <p:nvPr/>
        </p:nvGraphicFramePr>
        <p:xfrm>
          <a:off x="1619250" y="836613"/>
          <a:ext cx="6624638" cy="4064000"/>
        </p:xfrm>
        <a:graphic>
          <a:graphicData uri="http://schemas.openxmlformats.org/presentationml/2006/ole">
            <p:oleObj spid="_x0000_s27649" r:id="rId3" imgW="6620830" imgH="4066384" progId="Excel.Sheet.8">
              <p:embed/>
            </p:oleObj>
          </a:graphicData>
        </a:graphic>
      </p:graphicFrame>
      <p:sp>
        <p:nvSpPr>
          <p:cNvPr id="2765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39750" y="4076700"/>
            <a:ext cx="7777163" cy="2187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i="1" smtClean="0">
                <a:latin typeface="Centaur" pitchFamily="18" charset="0"/>
              </a:rPr>
              <a:t>	     </a:t>
            </a:r>
            <a:r>
              <a:rPr lang="ru-RU" i="1" smtClean="0">
                <a:latin typeface="Centaur" pitchFamily="18" charset="0"/>
              </a:rPr>
              <a:t>Лакомство не может быть основным блюдом. По мнению специалистов десерт лучше употребить на полдник.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i="1" smtClean="0">
                <a:latin typeface="Centaur" pitchFamily="18" charset="0"/>
              </a:rPr>
              <a:t>	     </a:t>
            </a:r>
            <a:r>
              <a:rPr lang="ru-RU" i="1" smtClean="0">
                <a:latin typeface="Centaur" pitchFamily="18" charset="0"/>
              </a:rPr>
              <a:t>Пища должна быть разнообразной и сбалансированной по белкам, жирам, углеводам, витаминам и минеральным веществам. Иначе – полнота, нарушение развития мозга, костей, мышц, других органов, нарушение иммунитета, трудности в обучении.</a:t>
            </a:r>
          </a:p>
          <a:p>
            <a:pPr eaLnBrk="1" hangingPunct="1">
              <a:buFontTx/>
              <a:buNone/>
            </a:pPr>
            <a:endParaRPr lang="ru-RU" sz="1200" i="1" smtClean="0">
              <a:latin typeface="Centaur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Диаграмма 5"/>
          <p:cNvGraphicFramePr>
            <a:graphicFrameLocks/>
          </p:cNvGraphicFramePr>
          <p:nvPr/>
        </p:nvGraphicFramePr>
        <p:xfrm>
          <a:off x="1619250" y="836613"/>
          <a:ext cx="6624638" cy="4064000"/>
        </p:xfrm>
        <a:graphic>
          <a:graphicData uri="http://schemas.openxmlformats.org/presentationml/2006/ole">
            <p:oleObj spid="_x0000_s29697" r:id="rId3" imgW="6620830" imgH="4066384" progId="Excel.Sheet.8">
              <p:embed/>
            </p:oleObj>
          </a:graphicData>
        </a:graphic>
      </p:graphicFrame>
      <p:sp>
        <p:nvSpPr>
          <p:cNvPr id="29698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11188" y="3500438"/>
            <a:ext cx="7777162" cy="2187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i="1" smtClean="0">
                <a:latin typeface="Centaur" pitchFamily="18" charset="0"/>
              </a:rPr>
              <a:t>	</a:t>
            </a:r>
            <a:r>
              <a:rPr lang="ru-RU" i="1" smtClean="0">
                <a:latin typeface="Centaur" pitchFamily="18" charset="0"/>
              </a:rPr>
              <a:t>      Холодный климат, в котором мы живем, требует</a:t>
            </a:r>
            <a:r>
              <a:rPr lang="en-US" i="1" smtClean="0">
                <a:latin typeface="Centaur" pitchFamily="18" charset="0"/>
              </a:rPr>
              <a:t> </a:t>
            </a:r>
            <a:r>
              <a:rPr lang="ru-RU" i="1" smtClean="0">
                <a:latin typeface="Centaur" pitchFamily="18" charset="0"/>
              </a:rPr>
              <a:t>горячей мясной объемной пищи.  Жидкая горячая пища – праздник для желудка, ведь регулярная перегрузка желудка тяжелой сухой пищей вызовет преждевременные болезни желудочно-кишечного тракта. </a:t>
            </a:r>
            <a:endParaRPr lang="ru-RU" sz="1100" i="1" smtClean="0">
              <a:latin typeface="Centaur" pitchFamily="18" charset="0"/>
            </a:endParaRPr>
          </a:p>
        </p:txBody>
      </p:sp>
      <p:sp>
        <p:nvSpPr>
          <p:cNvPr id="29699" name="AutoShape 7"/>
          <p:cNvSpPr>
            <a:spLocks noChangeArrowheads="1"/>
          </p:cNvSpPr>
          <p:nvPr/>
        </p:nvSpPr>
        <p:spPr bwMode="auto">
          <a:xfrm>
            <a:off x="1258888" y="4797425"/>
            <a:ext cx="6762750" cy="1266825"/>
          </a:xfrm>
          <a:prstGeom prst="horizontalScroll">
            <a:avLst>
              <a:gd name="adj" fmla="val 12500"/>
            </a:avLst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</a:rPr>
              <a:t>«Чаша супа в день и доктор никогда не приблизится к твоему дому!»</a:t>
            </a:r>
          </a:p>
        </p:txBody>
      </p:sp>
      <p:sp>
        <p:nvSpPr>
          <p:cNvPr id="29700" name="Прямоугольник 6"/>
          <p:cNvSpPr>
            <a:spLocks noChangeArrowheads="1"/>
          </p:cNvSpPr>
          <p:nvPr/>
        </p:nvSpPr>
        <p:spPr bwMode="auto">
          <a:xfrm>
            <a:off x="2971800" y="4581525"/>
            <a:ext cx="3398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>
                <a:latin typeface="Centaur" pitchFamily="18" charset="0"/>
              </a:rPr>
              <a:t>Древняя китайская мудрость гласит: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Диаграмма 5"/>
          <p:cNvGraphicFramePr>
            <a:graphicFrameLocks/>
          </p:cNvGraphicFramePr>
          <p:nvPr/>
        </p:nvGraphicFramePr>
        <p:xfrm>
          <a:off x="1547813" y="836613"/>
          <a:ext cx="6624637" cy="4064000"/>
        </p:xfrm>
        <a:graphic>
          <a:graphicData uri="http://schemas.openxmlformats.org/presentationml/2006/ole">
            <p:oleObj spid="_x0000_s31745" r:id="rId3" imgW="6626926" imgH="4066384" progId="Excel.Sheet.8">
              <p:embed/>
            </p:oleObj>
          </a:graphicData>
        </a:graphic>
      </p:graphicFrame>
      <p:sp>
        <p:nvSpPr>
          <p:cNvPr id="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39750" y="4005263"/>
            <a:ext cx="7920038" cy="2187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Centaur" pitchFamily="18" charset="0"/>
              </a:rPr>
              <a:t>	</a:t>
            </a:r>
            <a:r>
              <a:rPr lang="ru-RU" sz="1400" i="1" dirty="0" smtClean="0">
                <a:latin typeface="Centaur" pitchFamily="18" charset="0"/>
              </a:rPr>
              <a:t>      Количество приемов пищи должно быть не менее  </a:t>
            </a:r>
            <a:r>
              <a:rPr lang="ru-RU" sz="1400" b="1" i="1" dirty="0" smtClean="0">
                <a:latin typeface="Centaur" pitchFamily="18" charset="0"/>
              </a:rPr>
              <a:t>4 – 5</a:t>
            </a:r>
            <a:r>
              <a:rPr lang="ru-RU" sz="1400" i="1" dirty="0" smtClean="0">
                <a:latin typeface="Centaur" pitchFamily="18" charset="0"/>
              </a:rPr>
              <a:t> раз  в день, перерывы между приемами пищи </a:t>
            </a:r>
            <a:r>
              <a:rPr lang="ru-RU" sz="1400" b="1" i="1" dirty="0" smtClean="0">
                <a:latin typeface="Centaur" pitchFamily="18" charset="0"/>
              </a:rPr>
              <a:t>3 – 3,5 </a:t>
            </a:r>
            <a:r>
              <a:rPr lang="ru-RU" sz="1400" i="1" dirty="0" smtClean="0">
                <a:latin typeface="Centaur" pitchFamily="18" charset="0"/>
              </a:rPr>
              <a:t>часа,  последний прием пищи должен быть не позднее, чем за</a:t>
            </a:r>
            <a:r>
              <a:rPr lang="ru-RU" sz="1400" b="1" i="1" dirty="0" smtClean="0">
                <a:latin typeface="Centaur" pitchFamily="18" charset="0"/>
              </a:rPr>
              <a:t> 2</a:t>
            </a:r>
            <a:r>
              <a:rPr lang="ru-RU" sz="1400" i="1" dirty="0" smtClean="0">
                <a:latin typeface="Centaur" pitchFamily="18" charset="0"/>
              </a:rPr>
              <a:t> часа до сна.  Дети, занимающиеся спортом, должны есть </a:t>
            </a:r>
            <a:r>
              <a:rPr lang="ru-RU" sz="1400" b="1" i="1" dirty="0" smtClean="0">
                <a:latin typeface="Centaur" pitchFamily="18" charset="0"/>
              </a:rPr>
              <a:t>5 – 6</a:t>
            </a:r>
            <a:r>
              <a:rPr lang="ru-RU" sz="1400" i="1" dirty="0" smtClean="0">
                <a:latin typeface="Centaur" pitchFamily="18" charset="0"/>
              </a:rPr>
              <a:t> раз в день.  Перед сном хорошо выпивать стакан кефира или молока.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dirty="0" smtClean="0">
                <a:latin typeface="Centaur" pitchFamily="18" charset="0"/>
              </a:rPr>
              <a:t>	      </a:t>
            </a:r>
            <a:r>
              <a:rPr lang="ru-RU" sz="1400" i="1" dirty="0" smtClean="0">
                <a:latin typeface="Centaur" pitchFamily="18" charset="0"/>
              </a:rPr>
              <a:t>Правильное питание напрямую связано с результатами учебы. Питание школьников имеет свои особенности, так как в школьный период происходит мощный рост организма ребенка. </a:t>
            </a:r>
            <a:endParaRPr lang="ru-RU" sz="1050" i="1" dirty="0" smtClean="0">
              <a:latin typeface="Centaur" pitchFamily="18" charset="0"/>
            </a:endParaRPr>
          </a:p>
        </p:txBody>
      </p:sp>
      <p:sp>
        <p:nvSpPr>
          <p:cNvPr id="31747" name="Прямоугольник 7"/>
          <p:cNvSpPr>
            <a:spLocks noChangeArrowheads="1"/>
          </p:cNvSpPr>
          <p:nvPr/>
        </p:nvSpPr>
        <p:spPr bwMode="auto">
          <a:xfrm>
            <a:off x="900113" y="3068638"/>
            <a:ext cx="2376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</a:rPr>
              <a:t>школьный завтрак  10.00 –  10.30</a:t>
            </a:r>
          </a:p>
          <a:p>
            <a:r>
              <a:rPr lang="ru-RU" sz="1200">
                <a:latin typeface="Times New Roman" pitchFamily="18" charset="0"/>
              </a:rPr>
              <a:t>обед                          13.30 –  14.00</a:t>
            </a:r>
          </a:p>
          <a:p>
            <a:r>
              <a:rPr lang="ru-RU" sz="1200">
                <a:latin typeface="Times New Roman" pitchFamily="18" charset="0"/>
              </a:rPr>
              <a:t> ужин                        20.30 –  21.00</a:t>
            </a:r>
          </a:p>
        </p:txBody>
      </p:sp>
      <p:sp>
        <p:nvSpPr>
          <p:cNvPr id="31748" name="Прямоугольник 9"/>
          <p:cNvSpPr>
            <a:spLocks noChangeArrowheads="1"/>
          </p:cNvSpPr>
          <p:nvPr/>
        </p:nvSpPr>
        <p:spPr bwMode="auto">
          <a:xfrm>
            <a:off x="6011863" y="2924175"/>
            <a:ext cx="25923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</a:rPr>
              <a:t>завтрак домашний   07.00 –   7.30</a:t>
            </a:r>
          </a:p>
          <a:p>
            <a:r>
              <a:rPr lang="ru-RU" sz="1200">
                <a:latin typeface="Times New Roman" pitchFamily="18" charset="0"/>
              </a:rPr>
              <a:t>школьный завтрак   10.00 – 10.30</a:t>
            </a:r>
          </a:p>
          <a:p>
            <a:r>
              <a:rPr lang="ru-RU" sz="1200">
                <a:latin typeface="Times New Roman" pitchFamily="18" charset="0"/>
              </a:rPr>
              <a:t>обед                           13.30 –  14.00</a:t>
            </a:r>
          </a:p>
          <a:p>
            <a:r>
              <a:rPr lang="ru-RU" sz="1200">
                <a:latin typeface="Times New Roman" pitchFamily="18" charset="0"/>
              </a:rPr>
              <a:t>полдник                     16.00 –  16.30</a:t>
            </a:r>
          </a:p>
          <a:p>
            <a:r>
              <a:rPr lang="ru-RU" sz="1200">
                <a:latin typeface="Times New Roman" pitchFamily="18" charset="0"/>
              </a:rPr>
              <a:t>ужин                          19.00 –  20.00</a:t>
            </a:r>
            <a:endParaRPr lang="ru-RU" sz="1200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1258888" y="5516563"/>
            <a:ext cx="6626225" cy="614362"/>
          </a:xfrm>
          <a:prstGeom prst="horizontalScroll">
            <a:avLst>
              <a:gd name="adj" fmla="val 12500"/>
            </a:avLst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latin typeface="Times New Roman" pitchFamily="18" charset="0"/>
              </a:rPr>
              <a:t>«Какова еда и питье – таково и житье!»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Диаграмма 5"/>
          <p:cNvGraphicFramePr>
            <a:graphicFrameLocks/>
          </p:cNvGraphicFramePr>
          <p:nvPr/>
        </p:nvGraphicFramePr>
        <p:xfrm>
          <a:off x="971550" y="1125538"/>
          <a:ext cx="7921625" cy="4679950"/>
        </p:xfrm>
        <a:graphic>
          <a:graphicData uri="http://schemas.openxmlformats.org/presentationml/2006/ole">
            <p:oleObj spid="_x0000_s32769" r:id="rId3" imgW="7346317" imgH="4060288" progId="Excel.Sheet.8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dorovoe-pitanie.jpg"/>
          <p:cNvPicPr>
            <a:picLocks noChangeAspect="1"/>
          </p:cNvPicPr>
          <p:nvPr/>
        </p:nvPicPr>
        <p:blipFill>
          <a:blip r:embed="rId2" cstate="print"/>
          <a:srcRect l="4419" t="3217" r="7197" b="42091"/>
          <a:stretch>
            <a:fillRect/>
          </a:stretch>
        </p:blipFill>
        <p:spPr>
          <a:xfrm>
            <a:off x="2339752" y="1916832"/>
            <a:ext cx="4320480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052736"/>
            <a:ext cx="7632847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в мир правильного питания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813" y="549275"/>
            <a:ext cx="6337300" cy="1198563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Centaur" pitchFamily="18" charset="0"/>
              </a:rPr>
              <a:t>Здоровое питание – это питание сбалансированное.</a:t>
            </a:r>
            <a:br>
              <a:rPr lang="ru-RU" sz="2000" b="1" smtClean="0">
                <a:latin typeface="Centaur" pitchFamily="18" charset="0"/>
              </a:rPr>
            </a:br>
            <a:r>
              <a:rPr lang="ru-RU" sz="2000" b="1" smtClean="0">
                <a:latin typeface="Centaur" pitchFamily="18" charset="0"/>
              </a:rPr>
              <a:t>Модель правильного питания имеет вид пирамиды.</a:t>
            </a:r>
          </a:p>
        </p:txBody>
      </p:sp>
      <p:pic>
        <p:nvPicPr>
          <p:cNvPr id="34818" name="Picture 6" descr="пирамида питания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 t="2808"/>
          <a:stretch>
            <a:fillRect/>
          </a:stretch>
        </p:blipFill>
        <p:spPr>
          <a:xfrm>
            <a:off x="1619250" y="1844675"/>
            <a:ext cx="5730875" cy="41068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6" descr="пирамида питания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 l="13821" t="74374" r="-1463" b="4047"/>
          <a:stretch>
            <a:fillRect/>
          </a:stretch>
        </p:blipFill>
        <p:spPr>
          <a:xfrm>
            <a:off x="1763713" y="4221163"/>
            <a:ext cx="5903912" cy="1295400"/>
          </a:xfrm>
        </p:spPr>
      </p:pic>
      <p:sp>
        <p:nvSpPr>
          <p:cNvPr id="6" name="Прямоугольник 5"/>
          <p:cNvSpPr/>
          <p:nvPr/>
        </p:nvSpPr>
        <p:spPr>
          <a:xfrm>
            <a:off x="1476375" y="1628775"/>
            <a:ext cx="6551613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Centaur" pitchFamily="18" charset="0"/>
              </a:rPr>
              <a:t>Первый уровень пищевой пирамиды –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зерновой</a:t>
            </a:r>
            <a:r>
              <a:rPr lang="ru-RU" sz="2400" dirty="0">
                <a:latin typeface="Centaur" pitchFamily="18" charset="0"/>
              </a:rPr>
              <a:t>. </a:t>
            </a:r>
          </a:p>
          <a:p>
            <a:pPr algn="ctr">
              <a:defRPr/>
            </a:pPr>
            <a:r>
              <a:rPr lang="ru-RU" sz="2400" dirty="0">
                <a:latin typeface="Centaur" pitchFamily="18" charset="0"/>
              </a:rPr>
              <a:t>Это крупы (гречка, овсянка, неочищенный рис), которые содержат много витаминов А и Е, макароны из твердых сортов пшеницы, хлеб.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6375" y="1628775"/>
            <a:ext cx="6551613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Centaur" pitchFamily="18" charset="0"/>
              </a:rPr>
              <a:t>Следующий уровень пирамиды составляют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овощи и фрукты</a:t>
            </a:r>
            <a:r>
              <a:rPr lang="ru-RU" sz="2400" dirty="0">
                <a:latin typeface="Centaur" pitchFamily="18" charset="0"/>
              </a:rPr>
              <a:t>. </a:t>
            </a:r>
          </a:p>
          <a:p>
            <a:pPr algn="ctr">
              <a:defRPr/>
            </a:pPr>
            <a:r>
              <a:rPr lang="ru-RU" sz="2400" dirty="0">
                <a:latin typeface="Centaur" pitchFamily="18" charset="0"/>
              </a:rPr>
              <a:t>Источником витамина С являются плоды шиповника, листовая зелень, красный перец,  </a:t>
            </a:r>
          </a:p>
          <a:p>
            <a:pPr algn="ctr">
              <a:defRPr/>
            </a:pPr>
            <a:r>
              <a:rPr lang="ru-RU" sz="2400" dirty="0">
                <a:latin typeface="Centaur" pitchFamily="18" charset="0"/>
              </a:rPr>
              <a:t>       цитрусовые, квашенная капуста.</a:t>
            </a:r>
          </a:p>
        </p:txBody>
      </p:sp>
      <p:pic>
        <p:nvPicPr>
          <p:cNvPr id="36866" name="Picture 6" descr="пирамида питания1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23875" t="48814" r="2867" b="29033"/>
          <a:stretch>
            <a:fillRect/>
          </a:stretch>
        </p:blipFill>
        <p:spPr bwMode="auto">
          <a:xfrm>
            <a:off x="1619250" y="4221163"/>
            <a:ext cx="6265863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350" y="1484313"/>
            <a:ext cx="65532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Centaur" pitchFamily="18" charset="0"/>
              </a:rPr>
              <a:t>Далее, следует уровень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белковых продуктов</a:t>
            </a:r>
            <a:r>
              <a:rPr lang="ru-RU" sz="2400" dirty="0">
                <a:latin typeface="Centaur" pitchFamily="18" charset="0"/>
              </a:rPr>
              <a:t>. </a:t>
            </a:r>
          </a:p>
          <a:p>
            <a:pPr algn="ctr">
              <a:defRPr/>
            </a:pPr>
            <a:r>
              <a:rPr lang="ru-RU" sz="2400" dirty="0">
                <a:latin typeface="Centaur" pitchFamily="18" charset="0"/>
              </a:rPr>
              <a:t>В него входят такие продукты, как </a:t>
            </a:r>
          </a:p>
          <a:p>
            <a:pPr algn="ctr">
              <a:defRPr/>
            </a:pPr>
            <a:r>
              <a:rPr lang="ru-RU" sz="2400" dirty="0">
                <a:latin typeface="Centaur" pitchFamily="18" charset="0"/>
              </a:rPr>
              <a:t>       мясо, рыба, морепродукты, птица, </a:t>
            </a:r>
          </a:p>
          <a:p>
            <a:pPr algn="ctr">
              <a:defRPr/>
            </a:pPr>
            <a:r>
              <a:rPr lang="ru-RU" sz="2400" dirty="0">
                <a:latin typeface="Centaur" pitchFamily="18" charset="0"/>
              </a:rPr>
              <a:t>молочные продукты,  сыры, яйца. </a:t>
            </a:r>
          </a:p>
          <a:p>
            <a:pPr algn="ctr">
              <a:defRPr/>
            </a:pPr>
            <a:r>
              <a:rPr lang="ru-RU" sz="2400" dirty="0">
                <a:latin typeface="Centaur" pitchFamily="18" charset="0"/>
              </a:rPr>
              <a:t>А вот сосиски, сардельки, вареные колбасы нужно есть с большой осторожностью, так как жира в них больше, чем самого мяса.</a:t>
            </a:r>
          </a:p>
        </p:txBody>
      </p:sp>
      <p:pic>
        <p:nvPicPr>
          <p:cNvPr id="37890" name="Picture 6" descr="пирамида питания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 l="31415" t="24959" r="3845" b="52888"/>
          <a:stretch>
            <a:fillRect/>
          </a:stretch>
        </p:blipFill>
        <p:spPr>
          <a:xfrm>
            <a:off x="2051050" y="4365625"/>
            <a:ext cx="5473700" cy="13811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6375" y="1628775"/>
            <a:ext cx="6551613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Centaur" pitchFamily="18" charset="0"/>
              </a:rPr>
              <a:t>На самом верху пирамиды находится уровень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жиросодержащих продуктов</a:t>
            </a:r>
            <a:r>
              <a:rPr lang="ru-RU" sz="2400" dirty="0">
                <a:latin typeface="Centaur" pitchFamily="18" charset="0"/>
              </a:rPr>
              <a:t>. </a:t>
            </a:r>
          </a:p>
          <a:p>
            <a:pPr algn="ctr">
              <a:defRPr/>
            </a:pPr>
            <a:r>
              <a:rPr lang="ru-RU" sz="2400" dirty="0">
                <a:latin typeface="Centaur" pitchFamily="18" charset="0"/>
              </a:rPr>
              <a:t>Это орехи,  животные и растительные жиры, сладости, которые нужно употреблять </a:t>
            </a:r>
          </a:p>
          <a:p>
            <a:pPr algn="ctr">
              <a:defRPr/>
            </a:pPr>
            <a:r>
              <a:rPr lang="ru-RU" sz="2400" dirty="0">
                <a:latin typeface="Centaur" pitchFamily="18" charset="0"/>
              </a:rPr>
              <a:t>в умеренном количестве.</a:t>
            </a:r>
          </a:p>
        </p:txBody>
      </p:sp>
      <p:pic>
        <p:nvPicPr>
          <p:cNvPr id="38914" name="Picture 6" descr="пирамида питания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 l="38954" t="2808" b="75041"/>
          <a:stretch>
            <a:fillRect/>
          </a:stretch>
        </p:blipFill>
        <p:spPr>
          <a:xfrm>
            <a:off x="2195513" y="4076700"/>
            <a:ext cx="5381625" cy="14398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122988" cy="566738"/>
          </a:xfrm>
        </p:spPr>
        <p:txBody>
          <a:bodyPr/>
          <a:lstStyle/>
          <a:p>
            <a:pPr eaLnBrk="1" hangingPunct="1"/>
            <a:r>
              <a:rPr lang="ru-RU" sz="2400" i="1" smtClean="0"/>
              <a:t>Проблематика  учебного проекта</a:t>
            </a:r>
          </a:p>
        </p:txBody>
      </p:sp>
      <p:sp>
        <p:nvSpPr>
          <p:cNvPr id="18434" name="Text Box 10"/>
          <p:cNvSpPr txBox="1">
            <a:spLocks noChangeArrowheads="1"/>
          </p:cNvSpPr>
          <p:nvPr/>
        </p:nvSpPr>
        <p:spPr bwMode="auto">
          <a:xfrm>
            <a:off x="2051050" y="1196975"/>
            <a:ext cx="511333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 i="1"/>
          </a:p>
          <a:p>
            <a:r>
              <a:rPr lang="ru-RU" sz="1400" b="1" i="1"/>
              <a:t>Проблемная ситуация</a:t>
            </a:r>
            <a:r>
              <a:rPr lang="ru-RU" sz="1400"/>
              <a:t> – многие учащиеся неверно представляют себе роль правильного питания в формировании здорового тела. Кроме того, меню, которое предлагает школьно-базовая столовая, не всегда учитывает желания самих учеников в выборе еды.</a:t>
            </a:r>
          </a:p>
          <a:p>
            <a:endParaRPr lang="ru-RU" sz="140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051050" y="2349500"/>
            <a:ext cx="5184775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  <a:p>
            <a:r>
              <a:rPr lang="ru-RU" sz="1400" b="1" i="1"/>
              <a:t>Проблема проекта</a:t>
            </a:r>
            <a:r>
              <a:rPr lang="ru-RU" sz="1400"/>
              <a:t> – в основе проекта присутствовало мое желание:</a:t>
            </a:r>
          </a:p>
          <a:p>
            <a:pPr>
              <a:buFont typeface="Arial" charset="0"/>
              <a:buChar char="•"/>
            </a:pPr>
            <a:r>
              <a:rPr lang="ru-RU" sz="1400"/>
              <a:t> узнать, какие продукты питания выбирают  школьники  на завтрак,  обед, ужин,       </a:t>
            </a:r>
          </a:p>
          <a:p>
            <a:pPr>
              <a:buFont typeface="Arial" charset="0"/>
              <a:buChar char="•"/>
            </a:pPr>
            <a:r>
              <a:rPr lang="ru-RU" sz="1400"/>
              <a:t> изучить меню школьно-базовой столовой, которое рекомендуют школьникам, </a:t>
            </a:r>
          </a:p>
          <a:p>
            <a:pPr>
              <a:buFont typeface="Arial" charset="0"/>
              <a:buChar char="•"/>
            </a:pPr>
            <a:r>
              <a:rPr lang="ru-RU" sz="1400"/>
              <a:t> познакомиться с различными способами познания нового материала,</a:t>
            </a:r>
          </a:p>
          <a:p>
            <a:pPr>
              <a:buFont typeface="Arial" charset="0"/>
              <a:buChar char="•"/>
            </a:pPr>
            <a:r>
              <a:rPr lang="ru-RU" sz="1400"/>
              <a:t> овладеть первичными навыками  поисково-исследовательской деятельности.</a:t>
            </a:r>
          </a:p>
          <a:p>
            <a:pPr lvl="1"/>
            <a:endParaRPr lang="ru-RU" sz="1400"/>
          </a:p>
        </p:txBody>
      </p:sp>
      <p:pic>
        <p:nvPicPr>
          <p:cNvPr id="18436" name="Picture 7" descr="j0301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4724400"/>
            <a:ext cx="18732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175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БЕЛКИ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836613"/>
            <a:ext cx="7777162" cy="26638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900" smtClean="0">
                <a:latin typeface="Centaur" pitchFamily="18" charset="0"/>
              </a:rPr>
              <a:t>	</a:t>
            </a:r>
            <a:r>
              <a:rPr lang="ru-RU" sz="2400" i="1" smtClean="0">
                <a:latin typeface="Centaur" pitchFamily="18" charset="0"/>
              </a:rPr>
              <a:t>Это  материал  для  строительства  клеток.  </a:t>
            </a:r>
            <a:endParaRPr lang="ru-RU" sz="2400" i="1" smtClean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i="1" smtClean="0">
                <a:latin typeface="Centaur" pitchFamily="18" charset="0"/>
              </a:rPr>
              <a:t>Белки – элементы, служащие</a:t>
            </a:r>
            <a:r>
              <a:rPr lang="ru-RU" sz="2400" i="1" smtClean="0">
                <a:latin typeface="Arial" charset="0"/>
              </a:rPr>
              <a:t> </a:t>
            </a:r>
            <a:r>
              <a:rPr lang="ru-RU" sz="2400" i="1" smtClean="0">
                <a:latin typeface="Centaur" pitchFamily="18" charset="0"/>
              </a:rPr>
              <a:t>основой   многих   тканей   нашего   организма,   не   даром    их   называют</a:t>
            </a:r>
            <a:r>
              <a:rPr lang="ru-RU" sz="2400" i="1" smtClean="0">
                <a:latin typeface="Arial" charset="0"/>
              </a:rPr>
              <a:t> </a:t>
            </a:r>
            <a:r>
              <a:rPr lang="ru-RU" sz="2400" i="1" smtClean="0">
                <a:latin typeface="Centaur" pitchFamily="18" charset="0"/>
              </a:rPr>
              <a:t>«кирпичиками»  тела.  Они  нужны,  чтобы  мы  росли,  развивались,  чтобы</a:t>
            </a:r>
            <a:r>
              <a:rPr lang="ru-RU" sz="2400" i="1" smtClean="0">
                <a:latin typeface="Arial" charset="0"/>
              </a:rPr>
              <a:t> </a:t>
            </a:r>
            <a:r>
              <a:rPr lang="ru-RU" sz="2400" i="1" smtClean="0">
                <a:latin typeface="Centaur" pitchFamily="18" charset="0"/>
              </a:rPr>
              <a:t>были работоспособными, не поддавались болезням и могли сопротивляться</a:t>
            </a:r>
            <a:r>
              <a:rPr lang="ru-RU" sz="2400" i="1" smtClean="0">
                <a:latin typeface="Arial" charset="0"/>
              </a:rPr>
              <a:t> </a:t>
            </a:r>
            <a:r>
              <a:rPr lang="ru-RU" sz="2400" i="1" smtClean="0">
                <a:latin typeface="Centaur" pitchFamily="18" charset="0"/>
              </a:rPr>
              <a:t>им. </a:t>
            </a:r>
            <a:endParaRPr lang="ru-RU" sz="2400" i="1" smtClean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i="1" smtClean="0">
                <a:latin typeface="Centaur" pitchFamily="18" charset="0"/>
              </a:rPr>
              <a:t>А еще белки – это пища для мозга.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i="1" smtClean="0">
              <a:latin typeface="Centaur" pitchFamily="18" charset="0"/>
            </a:endParaRPr>
          </a:p>
        </p:txBody>
      </p:sp>
      <p:sp>
        <p:nvSpPr>
          <p:cNvPr id="39939" name="AutoShape 4" descr="Голубая тисненая бумага"/>
          <p:cNvSpPr>
            <a:spLocks noChangeArrowheads="1"/>
          </p:cNvSpPr>
          <p:nvPr/>
        </p:nvSpPr>
        <p:spPr bwMode="auto">
          <a:xfrm>
            <a:off x="4284663" y="3557588"/>
            <a:ext cx="3890962" cy="2540000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</a:rPr>
              <a:t>Чтобы вырасти ты мог,</a:t>
            </a:r>
          </a:p>
          <a:p>
            <a:pPr algn="ctr"/>
            <a:r>
              <a:rPr lang="ru-RU" sz="2000" b="1" i="1">
                <a:latin typeface="Times New Roman" pitchFamily="18" charset="0"/>
              </a:rPr>
              <a:t>В пище должен быть белок,</a:t>
            </a:r>
          </a:p>
          <a:p>
            <a:pPr algn="ctr"/>
            <a:r>
              <a:rPr lang="ru-RU" sz="2000" b="1" i="1">
                <a:latin typeface="Times New Roman" pitchFamily="18" charset="0"/>
              </a:rPr>
              <a:t>Он в яйце, конечно, есть,</a:t>
            </a:r>
          </a:p>
          <a:p>
            <a:pPr algn="ctr"/>
            <a:r>
              <a:rPr lang="ru-RU" sz="2000" b="1" i="1">
                <a:latin typeface="Times New Roman" pitchFamily="18" charset="0"/>
              </a:rPr>
              <a:t>В твороге его не счесть.</a:t>
            </a:r>
          </a:p>
          <a:p>
            <a:pPr algn="ctr"/>
            <a:r>
              <a:rPr lang="ru-RU" sz="2000" b="1" i="1">
                <a:latin typeface="Times New Roman" pitchFamily="18" charset="0"/>
              </a:rPr>
              <a:t>В молоке и мясе тоже.</a:t>
            </a:r>
          </a:p>
          <a:p>
            <a:pPr algn="ctr"/>
            <a:r>
              <a:rPr lang="ru-RU" sz="2000" b="1" i="1">
                <a:latin typeface="Times New Roman" pitchFamily="18" charset="0"/>
              </a:rPr>
              <a:t>Здесь белок тебе поможет.</a:t>
            </a:r>
          </a:p>
        </p:txBody>
      </p:sp>
      <p:grpSp>
        <p:nvGrpSpPr>
          <p:cNvPr id="39940" name="Group 7"/>
          <p:cNvGrpSpPr>
            <a:grpSpLocks/>
          </p:cNvGrpSpPr>
          <p:nvPr/>
        </p:nvGrpSpPr>
        <p:grpSpPr bwMode="auto">
          <a:xfrm>
            <a:off x="971550" y="3705225"/>
            <a:ext cx="3168650" cy="2316163"/>
            <a:chOff x="612" y="2334"/>
            <a:chExt cx="1996" cy="1459"/>
          </a:xfrm>
        </p:grpSpPr>
        <p:pic>
          <p:nvPicPr>
            <p:cNvPr id="39941" name="Picture 5" descr="16788_74683-700x500"/>
            <p:cNvPicPr>
              <a:picLocks noChangeAspect="1" noChangeArrowheads="1"/>
            </p:cNvPicPr>
            <p:nvPr/>
          </p:nvPicPr>
          <p:blipFill>
            <a:blip r:embed="rId3">
              <a:lum contrast="18000"/>
            </a:blip>
            <a:srcRect/>
            <a:stretch>
              <a:fillRect/>
            </a:stretch>
          </p:blipFill>
          <p:spPr bwMode="auto">
            <a:xfrm>
              <a:off x="612" y="2334"/>
              <a:ext cx="1905" cy="1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2064" y="3521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052513"/>
            <a:ext cx="7416800" cy="151288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i="1" smtClean="0">
                <a:latin typeface="Centaur" pitchFamily="18" charset="0"/>
              </a:rPr>
              <a:t>	Составляют большую часть рациона питания и являются основным</a:t>
            </a:r>
            <a:r>
              <a:rPr lang="ru-RU" sz="2400" i="1" smtClean="0">
                <a:latin typeface="Arial" charset="0"/>
              </a:rPr>
              <a:t> </a:t>
            </a:r>
            <a:r>
              <a:rPr lang="ru-RU" sz="2400" i="1" smtClean="0">
                <a:latin typeface="Centaur" pitchFamily="18" charset="0"/>
              </a:rPr>
              <a:t>поставщиком энергии для организма. Углеводы поступают в организм с</a:t>
            </a:r>
            <a:r>
              <a:rPr lang="ru-RU" sz="2400" i="1" smtClean="0">
                <a:latin typeface="Arial" charset="0"/>
              </a:rPr>
              <a:t> </a:t>
            </a:r>
            <a:r>
              <a:rPr lang="ru-RU" sz="2400" i="1" smtClean="0">
                <a:latin typeface="Centaur" pitchFamily="18" charset="0"/>
              </a:rPr>
              <a:t>продуктами растительного происхождения – картофель, мука, крупа,</a:t>
            </a:r>
            <a:r>
              <a:rPr lang="ru-RU" sz="2400" i="1" smtClean="0">
                <a:latin typeface="Arial" charset="0"/>
              </a:rPr>
              <a:t> </a:t>
            </a:r>
            <a:r>
              <a:rPr lang="ru-RU" sz="2400" i="1" smtClean="0">
                <a:latin typeface="Centaur" pitchFamily="18" charset="0"/>
              </a:rPr>
              <a:t>овощи, фрукты, ягоды.</a:t>
            </a:r>
          </a:p>
          <a:p>
            <a:pPr eaLnBrk="1" hangingPunct="1">
              <a:buFontTx/>
              <a:buNone/>
            </a:pPr>
            <a:endParaRPr lang="ru-RU" sz="2400" i="1" smtClean="0"/>
          </a:p>
        </p:txBody>
      </p:sp>
      <p:sp>
        <p:nvSpPr>
          <p:cNvPr id="40962" name="AutoShape 4" descr="Голубая тисненая бумага"/>
          <p:cNvSpPr>
            <a:spLocks noChangeArrowheads="1"/>
          </p:cNvSpPr>
          <p:nvPr/>
        </p:nvSpPr>
        <p:spPr bwMode="auto">
          <a:xfrm>
            <a:off x="1042988" y="3284538"/>
            <a:ext cx="3883025" cy="2540000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</a:rPr>
              <a:t>Все</a:t>
            </a:r>
            <a:r>
              <a:rPr lang="en-US" sz="2000" b="1" i="1">
                <a:latin typeface="Times New Roman" pitchFamily="18" charset="0"/>
              </a:rPr>
              <a:t>-</a:t>
            </a:r>
            <a:r>
              <a:rPr lang="ru-RU" sz="2000" b="1" i="1">
                <a:latin typeface="Times New Roman" pitchFamily="18" charset="0"/>
              </a:rPr>
              <a:t>все крупы –</a:t>
            </a:r>
          </a:p>
          <a:p>
            <a:pPr algn="ctr"/>
            <a:r>
              <a:rPr lang="ru-RU" sz="2000" b="1" i="1">
                <a:latin typeface="Times New Roman" pitchFamily="18" charset="0"/>
              </a:rPr>
              <a:t>Удивительная группа!</a:t>
            </a:r>
          </a:p>
          <a:p>
            <a:pPr algn="ctr"/>
            <a:r>
              <a:rPr lang="ru-RU" sz="2000" b="1" i="1">
                <a:latin typeface="Times New Roman" pitchFamily="18" charset="0"/>
              </a:rPr>
              <a:t>Нам в тепло и непогоду</a:t>
            </a:r>
          </a:p>
          <a:p>
            <a:pPr algn="ctr"/>
            <a:r>
              <a:rPr lang="ru-RU" sz="2000" b="1" i="1">
                <a:latin typeface="Times New Roman" pitchFamily="18" charset="0"/>
              </a:rPr>
              <a:t>Поставляют углеводы,</a:t>
            </a:r>
          </a:p>
          <a:p>
            <a:pPr algn="ctr"/>
            <a:r>
              <a:rPr lang="ru-RU" sz="2000" b="1" i="1">
                <a:latin typeface="Times New Roman" pitchFamily="18" charset="0"/>
              </a:rPr>
              <a:t>Нам клетчатку посылают</a:t>
            </a:r>
          </a:p>
          <a:p>
            <a:pPr algn="ctr"/>
            <a:r>
              <a:rPr lang="ru-RU" sz="2000" b="1" i="1">
                <a:latin typeface="Times New Roman" pitchFamily="18" charset="0"/>
              </a:rPr>
              <a:t>И энергией питают.</a:t>
            </a: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457200" y="274638"/>
            <a:ext cx="8218488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УГЛЕВОДЫ</a:t>
            </a:r>
          </a:p>
        </p:txBody>
      </p:sp>
      <p:pic>
        <p:nvPicPr>
          <p:cNvPr id="40964" name="Picture 6" descr="high-carbohydrate-foo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500438"/>
            <a:ext cx="27876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908050"/>
            <a:ext cx="7489825" cy="29527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i="1" smtClean="0">
                <a:latin typeface="Centaur" pitchFamily="18" charset="0"/>
              </a:rPr>
              <a:t>	Это продовольственные и топливные склады, но прежде всего, жиры –</a:t>
            </a:r>
            <a:r>
              <a:rPr lang="ru-RU" sz="2400" i="1" smtClean="0">
                <a:latin typeface="Arial" charset="0"/>
              </a:rPr>
              <a:t> </a:t>
            </a:r>
            <a:r>
              <a:rPr lang="ru-RU" sz="2400" i="1" smtClean="0">
                <a:latin typeface="Centaur" pitchFamily="18" charset="0"/>
              </a:rPr>
              <a:t>строительный материал для мозга и нервной системы. Они способствуют</a:t>
            </a:r>
            <a:r>
              <a:rPr lang="ru-RU" sz="2400" i="1" smtClean="0">
                <a:latin typeface="Arial" charset="0"/>
              </a:rPr>
              <a:t> </a:t>
            </a:r>
            <a:r>
              <a:rPr lang="ru-RU" sz="2400" i="1" smtClean="0">
                <a:latin typeface="Centaur" pitchFamily="18" charset="0"/>
              </a:rPr>
              <a:t>выработке   иммунитета.   Жиры   откладываются  про  запас,   который</a:t>
            </a:r>
            <a:r>
              <a:rPr lang="ru-RU" sz="2400" i="1" smtClean="0">
                <a:latin typeface="Arial" charset="0"/>
              </a:rPr>
              <a:t> </a:t>
            </a:r>
            <a:r>
              <a:rPr lang="ru-RU" sz="2400" i="1" smtClean="0">
                <a:latin typeface="Centaur" pitchFamily="18" charset="0"/>
              </a:rPr>
              <a:t>используется  при  недостатке  пищи  в  затратах  энергии.   Содержатся</a:t>
            </a:r>
            <a:r>
              <a:rPr lang="ru-RU" sz="2400" i="1" smtClean="0">
                <a:latin typeface="Arial" charset="0"/>
              </a:rPr>
              <a:t> </a:t>
            </a:r>
            <a:r>
              <a:rPr lang="ru-RU" sz="2400" i="1" smtClean="0">
                <a:latin typeface="Centaur" pitchFamily="18" charset="0"/>
              </a:rPr>
              <a:t>жиры в масле, орехах, сметане.</a:t>
            </a:r>
          </a:p>
        </p:txBody>
      </p:sp>
      <p:sp>
        <p:nvSpPr>
          <p:cNvPr id="41986" name="AutoShape 4" descr="Голубая тисненая бумага"/>
          <p:cNvSpPr>
            <a:spLocks noChangeArrowheads="1"/>
          </p:cNvSpPr>
          <p:nvPr/>
        </p:nvSpPr>
        <p:spPr bwMode="auto">
          <a:xfrm>
            <a:off x="4211638" y="3573463"/>
            <a:ext cx="3859212" cy="2540000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</a:rPr>
              <a:t>Жир, что в пище мы едим,</a:t>
            </a:r>
          </a:p>
          <a:p>
            <a:pPr algn="ctr"/>
            <a:r>
              <a:rPr lang="ru-RU" sz="2000" b="1" i="1">
                <a:latin typeface="Times New Roman" pitchFamily="18" charset="0"/>
              </a:rPr>
              <a:t>Очень нам необходим:</a:t>
            </a:r>
          </a:p>
          <a:p>
            <a:pPr algn="ctr"/>
            <a:r>
              <a:rPr lang="ru-RU" sz="2000" b="1" i="1">
                <a:latin typeface="Times New Roman" pitchFamily="18" charset="0"/>
              </a:rPr>
              <a:t>Сохранит температуру,</a:t>
            </a:r>
          </a:p>
          <a:p>
            <a:pPr algn="ctr"/>
            <a:r>
              <a:rPr lang="ru-RU" sz="2000" b="1" i="1">
                <a:latin typeface="Times New Roman" pitchFamily="18" charset="0"/>
              </a:rPr>
              <a:t>Повлияет на фигуру,</a:t>
            </a:r>
          </a:p>
          <a:p>
            <a:pPr algn="ctr"/>
            <a:r>
              <a:rPr lang="ru-RU" sz="2000" b="1" i="1">
                <a:latin typeface="Times New Roman" pitchFamily="18" charset="0"/>
              </a:rPr>
              <a:t>Защитит от холодов,</a:t>
            </a:r>
          </a:p>
          <a:p>
            <a:pPr algn="ctr"/>
            <a:r>
              <a:rPr lang="ru-RU" sz="2000" b="1" i="1">
                <a:latin typeface="Times New Roman" pitchFamily="18" charset="0"/>
              </a:rPr>
              <a:t>Шубой нам служить готов.</a:t>
            </a:r>
          </a:p>
        </p:txBody>
      </p:sp>
      <p:sp>
        <p:nvSpPr>
          <p:cNvPr id="44037" name="Rectangle 2"/>
          <p:cNvSpPr>
            <a:spLocks noChangeArrowheads="1"/>
          </p:cNvSpPr>
          <p:nvPr/>
        </p:nvSpPr>
        <p:spPr bwMode="auto">
          <a:xfrm>
            <a:off x="457200" y="274638"/>
            <a:ext cx="8218488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ЖИРЫ</a:t>
            </a:r>
          </a:p>
        </p:txBody>
      </p:sp>
      <p:grpSp>
        <p:nvGrpSpPr>
          <p:cNvPr id="41988" name="Group 8"/>
          <p:cNvGrpSpPr>
            <a:grpSpLocks/>
          </p:cNvGrpSpPr>
          <p:nvPr/>
        </p:nvGrpSpPr>
        <p:grpSpPr bwMode="auto">
          <a:xfrm>
            <a:off x="900113" y="3933825"/>
            <a:ext cx="3119437" cy="1716088"/>
            <a:chOff x="657" y="2523"/>
            <a:chExt cx="1875" cy="1036"/>
          </a:xfrm>
        </p:grpSpPr>
        <p:pic>
          <p:nvPicPr>
            <p:cNvPr id="41989" name="Picture 6" descr="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65" y="2523"/>
              <a:ext cx="967" cy="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0" name="Picture 7" descr="iCA4K1HCI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7" y="2659"/>
              <a:ext cx="9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981075"/>
            <a:ext cx="6985000" cy="482441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000" i="1" smtClean="0">
                <a:latin typeface="Centaur" pitchFamily="18" charset="0"/>
              </a:rPr>
              <a:t>МИКРОЭЛЕМЕНТЫ:</a:t>
            </a:r>
          </a:p>
          <a:p>
            <a:pPr marL="0" indent="0" eaLnBrk="1" hangingPunct="1">
              <a:buFontTx/>
              <a:buNone/>
              <a:defRPr/>
            </a:pPr>
            <a:endParaRPr lang="ru-RU" sz="2000" i="1" smtClean="0">
              <a:latin typeface="Centaur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Железо</a:t>
            </a:r>
            <a:r>
              <a:rPr lang="ru-RU" sz="2000" smtClean="0">
                <a:latin typeface="Centaur" pitchFamily="18" charset="0"/>
              </a:rPr>
              <a:t> – входит в состав гемоглобина.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Калий</a:t>
            </a:r>
            <a:r>
              <a:rPr lang="ru-RU" sz="2000" smtClean="0">
                <a:latin typeface="Centaur" pitchFamily="18" charset="0"/>
              </a:rPr>
              <a:t> – выводит воду.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Натрий</a:t>
            </a:r>
            <a:r>
              <a:rPr lang="ru-RU" sz="2000" smtClean="0">
                <a:latin typeface="Centaur" pitchFamily="18" charset="0"/>
              </a:rPr>
              <a:t> – задерживает воду.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Кальций</a:t>
            </a:r>
            <a:r>
              <a:rPr lang="ru-RU" sz="2000" smtClean="0">
                <a:latin typeface="Centaur" pitchFamily="18" charset="0"/>
              </a:rPr>
              <a:t> – участвует в фосфорообразовании костной и зубной</a:t>
            </a:r>
            <a:r>
              <a:rPr lang="ru-RU" sz="2000" smtClean="0">
                <a:latin typeface="Arial" charset="0"/>
              </a:rPr>
              <a:t> </a:t>
            </a:r>
            <a:r>
              <a:rPr lang="ru-RU" sz="2000" smtClean="0">
                <a:latin typeface="Centaur" pitchFamily="18" charset="0"/>
              </a:rPr>
              <a:t>тканей.</a:t>
            </a:r>
          </a:p>
          <a:p>
            <a:pPr marL="0" indent="0" eaLnBrk="1" hangingPunct="1">
              <a:buFontTx/>
              <a:buNone/>
              <a:defRPr/>
            </a:pPr>
            <a:endParaRPr lang="ru-RU" sz="2000" smtClean="0">
              <a:latin typeface="Centaur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i="1" smtClean="0">
                <a:latin typeface="Centaur" pitchFamily="18" charset="0"/>
              </a:rPr>
              <a:t>МИКРОЭЛЕМЕНТЫ:</a:t>
            </a:r>
          </a:p>
          <a:p>
            <a:pPr marL="0" indent="0" eaLnBrk="1" hangingPunct="1">
              <a:buFontTx/>
              <a:buNone/>
              <a:defRPr/>
            </a:pPr>
            <a:endParaRPr lang="ru-RU" sz="2000" i="1" smtClean="0">
              <a:latin typeface="Centaur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Йод</a:t>
            </a:r>
            <a:r>
              <a:rPr lang="ru-RU" sz="2000" smtClean="0">
                <a:latin typeface="Centaur" pitchFamily="18" charset="0"/>
              </a:rPr>
              <a:t> – регулирует работу поджелудочной железы.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Фтор</a:t>
            </a:r>
            <a:r>
              <a:rPr lang="ru-RU" sz="2000" smtClean="0">
                <a:latin typeface="Centaur" pitchFamily="18" charset="0"/>
              </a:rPr>
              <a:t> – участвует в построении костей.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Магний</a:t>
            </a:r>
            <a:r>
              <a:rPr lang="ru-RU" sz="2000" smtClean="0">
                <a:latin typeface="Centaur" pitchFamily="18" charset="0"/>
              </a:rPr>
              <a:t> – участвует в синтезе белка.</a:t>
            </a:r>
          </a:p>
          <a:p>
            <a:pPr marL="0" indent="0" eaLnBrk="1" hangingPunct="1">
              <a:buFontTx/>
              <a:buNone/>
              <a:defRPr/>
            </a:pPr>
            <a:endParaRPr lang="ru-RU" sz="2000" smtClean="0">
              <a:latin typeface="Centaur" pitchFamily="18" charset="0"/>
            </a:endParaRPr>
          </a:p>
        </p:txBody>
      </p:sp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457200" y="274638"/>
            <a:ext cx="8218488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МИНЕРАЛЬНЫЕ СОЛИ</a:t>
            </a:r>
          </a:p>
        </p:txBody>
      </p:sp>
      <p:pic>
        <p:nvPicPr>
          <p:cNvPr id="43011" name="Picture 5" descr="mikroelement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F2F7"/>
              </a:clrFrom>
              <a:clrTo>
                <a:srgbClr val="EFF2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4076700"/>
            <a:ext cx="16764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052513"/>
            <a:ext cx="7272338" cy="360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>
                <a:latin typeface="Centaur" pitchFamily="18" charset="0"/>
              </a:rPr>
              <a:t>	В переводе это слово означает «носители жизни».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i="1" smtClean="0">
              <a:latin typeface="Centaur" pitchFamily="18" charset="0"/>
            </a:endParaRPr>
          </a:p>
        </p:txBody>
      </p:sp>
      <p:pic>
        <p:nvPicPr>
          <p:cNvPr id="44034" name="Picture 4" descr="витам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557338"/>
            <a:ext cx="4175125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AutoShape 5" descr="Голубая тисненая бумага"/>
          <p:cNvSpPr>
            <a:spLocks noChangeArrowheads="1"/>
          </p:cNvSpPr>
          <p:nvPr/>
        </p:nvSpPr>
        <p:spPr bwMode="auto">
          <a:xfrm>
            <a:off x="1331913" y="4724400"/>
            <a:ext cx="6435725" cy="1401763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latin typeface="Times New Roman" pitchFamily="18" charset="0"/>
              </a:rPr>
              <a:t>Без витаминов жить нельзя!</a:t>
            </a:r>
          </a:p>
          <a:p>
            <a:pPr algn="ctr"/>
            <a:r>
              <a:rPr lang="ru-RU" sz="3200" b="1" i="1">
                <a:latin typeface="Times New Roman" pitchFamily="18" charset="0"/>
              </a:rPr>
              <a:t>Они – надежные друзья!</a:t>
            </a:r>
          </a:p>
        </p:txBody>
      </p:sp>
      <p:sp>
        <p:nvSpPr>
          <p:cNvPr id="46086" name="Rectangle 2"/>
          <p:cNvSpPr>
            <a:spLocks noChangeArrowheads="1"/>
          </p:cNvSpPr>
          <p:nvPr/>
        </p:nvSpPr>
        <p:spPr bwMode="auto">
          <a:xfrm>
            <a:off x="457200" y="274638"/>
            <a:ext cx="8218488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ВИТАМИНЫ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052513"/>
            <a:ext cx="7489825" cy="28813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000" i="1" smtClean="0">
                <a:latin typeface="Centaur" pitchFamily="18" charset="0"/>
              </a:rPr>
              <a:t>Вода, не являясь продуктом питания, тем не менее составляет до 60% от</a:t>
            </a:r>
            <a:r>
              <a:rPr lang="ru-RU" sz="2000" i="1" smtClean="0">
                <a:latin typeface="Arial" charset="0"/>
              </a:rPr>
              <a:t> </a:t>
            </a:r>
            <a:r>
              <a:rPr lang="ru-RU" sz="2000" i="1" smtClean="0">
                <a:latin typeface="Centaur" pitchFamily="18" charset="0"/>
              </a:rPr>
              <a:t>общей массы человеческого организма</a:t>
            </a:r>
            <a:r>
              <a:rPr lang="ru-RU" sz="2000" i="1" smtClean="0">
                <a:latin typeface="Arial" charset="0"/>
              </a:rPr>
              <a:t>.</a:t>
            </a:r>
            <a:r>
              <a:rPr lang="ru-RU" sz="2000" i="1" smtClean="0">
                <a:latin typeface="Centaur" pitchFamily="18" charset="0"/>
              </a:rPr>
              <a:t> Индивидуальная норма воды – </a:t>
            </a:r>
            <a:r>
              <a:rPr lang="ru-RU" sz="2000" b="1" i="1" smtClean="0">
                <a:latin typeface="Centaur" pitchFamily="18" charset="0"/>
              </a:rPr>
              <a:t>40 </a:t>
            </a:r>
            <a:r>
              <a:rPr lang="ru-RU" sz="2000" i="1" smtClean="0">
                <a:latin typeface="Centaur" pitchFamily="18" charset="0"/>
              </a:rPr>
              <a:t>мл</a:t>
            </a:r>
            <a:r>
              <a:rPr lang="ru-RU" sz="2000" i="1" smtClean="0">
                <a:latin typeface="Arial" charset="0"/>
              </a:rPr>
              <a:t> </a:t>
            </a:r>
            <a:r>
              <a:rPr lang="ru-RU" sz="2000" i="1" smtClean="0">
                <a:latin typeface="Centaur" pitchFamily="18" charset="0"/>
              </a:rPr>
              <a:t>на </a:t>
            </a:r>
            <a:r>
              <a:rPr lang="ru-RU" sz="2000" b="1" i="1" smtClean="0">
                <a:latin typeface="Centaur" pitchFamily="18" charset="0"/>
              </a:rPr>
              <a:t>1 </a:t>
            </a:r>
            <a:r>
              <a:rPr lang="ru-RU" sz="2000" i="1" smtClean="0">
                <a:latin typeface="Centaur" pitchFamily="18" charset="0"/>
              </a:rPr>
              <a:t>кг  веса  человека.   Школьнику  ежедневно  нужно потреблять  до  </a:t>
            </a:r>
            <a:r>
              <a:rPr lang="ru-RU" sz="2000" b="1" i="1" smtClean="0">
                <a:latin typeface="Centaur" pitchFamily="18" charset="0"/>
              </a:rPr>
              <a:t>1,5</a:t>
            </a:r>
            <a:r>
              <a:rPr lang="ru-RU" sz="2000" i="1" smtClean="0">
                <a:latin typeface="Centaur" pitchFamily="18" charset="0"/>
              </a:rPr>
              <a:t> л</a:t>
            </a:r>
            <a:r>
              <a:rPr lang="ru-RU" sz="2000" i="1" smtClean="0">
                <a:latin typeface="Arial" charset="0"/>
              </a:rPr>
              <a:t> </a:t>
            </a:r>
            <a:r>
              <a:rPr lang="ru-RU" sz="2000" i="1" smtClean="0">
                <a:latin typeface="Centaur" pitchFamily="18" charset="0"/>
              </a:rPr>
              <a:t>воды.</a:t>
            </a:r>
            <a:r>
              <a:rPr lang="ru-RU" sz="2000" i="1" smtClean="0">
                <a:latin typeface="Arial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000" i="1" smtClean="0">
                <a:latin typeface="Centaur" pitchFamily="18" charset="0"/>
              </a:rPr>
              <a:t>Из  общего   количества   потребляемой  жидкости   на   долю  чистой  воды</a:t>
            </a:r>
            <a:r>
              <a:rPr lang="ru-RU" sz="2000" i="1" smtClean="0">
                <a:latin typeface="Arial" charset="0"/>
              </a:rPr>
              <a:t> </a:t>
            </a:r>
            <a:r>
              <a:rPr lang="ru-RU" sz="2000" i="1" smtClean="0">
                <a:latin typeface="Centaur" pitchFamily="18" charset="0"/>
              </a:rPr>
              <a:t>приходится  около   </a:t>
            </a:r>
            <a:r>
              <a:rPr lang="ru-RU" sz="2000" b="1" i="1" smtClean="0">
                <a:latin typeface="Centaur" pitchFamily="18" charset="0"/>
              </a:rPr>
              <a:t>1 </a:t>
            </a:r>
            <a:r>
              <a:rPr lang="ru-RU" sz="2000" i="1" smtClean="0">
                <a:latin typeface="Centaur" pitchFamily="18" charset="0"/>
              </a:rPr>
              <a:t>л,  она  поступает  с  питьевой  водой и напитками,</a:t>
            </a:r>
            <a:r>
              <a:rPr lang="ru-RU" sz="2000" i="1" smtClean="0">
                <a:latin typeface="Arial" charset="0"/>
              </a:rPr>
              <a:t> </a:t>
            </a:r>
            <a:r>
              <a:rPr lang="ru-RU" sz="2000" i="1" smtClean="0">
                <a:latin typeface="Centaur" pitchFamily="18" charset="0"/>
              </a:rPr>
              <a:t>остальное количество поступает с  пищей и  образуется  в самом организме.</a:t>
            </a:r>
          </a:p>
        </p:txBody>
      </p:sp>
      <p:sp>
        <p:nvSpPr>
          <p:cNvPr id="45058" name="AutoShape 4" descr="Голубая тисненая бумага"/>
          <p:cNvSpPr>
            <a:spLocks noChangeArrowheads="1"/>
          </p:cNvSpPr>
          <p:nvPr/>
        </p:nvSpPr>
        <p:spPr bwMode="auto">
          <a:xfrm>
            <a:off x="4427538" y="4076700"/>
            <a:ext cx="3671887" cy="1727200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</a:rPr>
              <a:t>Для здоровья хороша</a:t>
            </a:r>
          </a:p>
          <a:p>
            <a:pPr algn="ctr"/>
            <a:r>
              <a:rPr lang="ru-RU" sz="2000" b="1" i="1">
                <a:latin typeface="Times New Roman" pitchFamily="18" charset="0"/>
              </a:rPr>
              <a:t>Очень чистая вода.</a:t>
            </a:r>
          </a:p>
          <a:p>
            <a:pPr algn="ctr"/>
            <a:r>
              <a:rPr lang="ru-RU" sz="2000" b="1" i="1">
                <a:latin typeface="Times New Roman" pitchFamily="18" charset="0"/>
              </a:rPr>
              <a:t>Далеко ходить не надо,</a:t>
            </a:r>
          </a:p>
          <a:p>
            <a:pPr algn="ctr"/>
            <a:r>
              <a:rPr lang="ru-RU" sz="2000" b="1" i="1">
                <a:latin typeface="Times New Roman" pitchFamily="18" charset="0"/>
              </a:rPr>
              <a:t>Ведь она с тобою рядом!</a:t>
            </a:r>
          </a:p>
        </p:txBody>
      </p:sp>
      <p:pic>
        <p:nvPicPr>
          <p:cNvPr id="47110" name="Picture 6" descr="apa_02_5c7b3e01f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644900"/>
            <a:ext cx="2771775" cy="234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111" name="Rectangle 2"/>
          <p:cNvSpPr>
            <a:spLocks noChangeArrowheads="1"/>
          </p:cNvSpPr>
          <p:nvPr/>
        </p:nvSpPr>
        <p:spPr bwMode="auto">
          <a:xfrm>
            <a:off x="457200" y="274638"/>
            <a:ext cx="8218488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ВОДА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2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25538"/>
            <a:ext cx="3887787" cy="30241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1800" smtClean="0">
                <a:latin typeface="Centaur" pitchFamily="18" charset="0"/>
              </a:rPr>
              <a:t>Подведем теперь итог:</a:t>
            </a:r>
          </a:p>
          <a:p>
            <a:pPr eaLnBrk="1" hangingPunct="1">
              <a:buFontTx/>
              <a:buNone/>
              <a:defRPr/>
            </a:pPr>
            <a:r>
              <a:rPr lang="ru-RU" sz="1800" smtClean="0">
                <a:latin typeface="Centaur" pitchFamily="18" charset="0"/>
              </a:rPr>
              <a:t>Чтоб расти – нужен </a:t>
            </a:r>
            <a:r>
              <a:rPr lang="ru-RU" sz="180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БЕЛОК</a:t>
            </a:r>
            <a:r>
              <a:rPr lang="ru-RU" sz="1800" smtClean="0">
                <a:latin typeface="Centaur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ru-RU" sz="1800" smtClean="0">
                <a:latin typeface="Centaur" pitchFamily="18" charset="0"/>
              </a:rPr>
              <a:t>Для защиты и тепла</a:t>
            </a:r>
          </a:p>
          <a:p>
            <a:pPr eaLnBrk="1" hangingPunct="1">
              <a:buFontTx/>
              <a:buNone/>
              <a:defRPr/>
            </a:pPr>
            <a:r>
              <a:rPr lang="ru-RU" sz="180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ЖИР</a:t>
            </a:r>
            <a:r>
              <a:rPr lang="ru-RU" sz="1800" smtClean="0">
                <a:latin typeface="Centaur" pitchFamily="18" charset="0"/>
              </a:rPr>
              <a:t> природа создала.</a:t>
            </a:r>
          </a:p>
          <a:p>
            <a:pPr eaLnBrk="1" hangingPunct="1">
              <a:buFontTx/>
              <a:buNone/>
              <a:defRPr/>
            </a:pPr>
            <a:endParaRPr lang="ru-RU" sz="1800" smtClean="0">
              <a:latin typeface="Centaur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800" smtClean="0">
                <a:latin typeface="Centaur" pitchFamily="18" charset="0"/>
              </a:rPr>
              <a:t>Как будильник без завода</a:t>
            </a:r>
          </a:p>
          <a:p>
            <a:pPr eaLnBrk="1" hangingPunct="1">
              <a:buFontTx/>
              <a:buNone/>
              <a:defRPr/>
            </a:pPr>
            <a:r>
              <a:rPr lang="ru-RU" sz="1800" smtClean="0">
                <a:latin typeface="Centaur" pitchFamily="18" charset="0"/>
              </a:rPr>
              <a:t>Не пойдет ни так, ни сяк,</a:t>
            </a:r>
          </a:p>
          <a:p>
            <a:pPr eaLnBrk="1" hangingPunct="1">
              <a:buFontTx/>
              <a:buNone/>
              <a:defRPr/>
            </a:pPr>
            <a:r>
              <a:rPr lang="ru-RU" sz="1800" smtClean="0">
                <a:latin typeface="Centaur" pitchFamily="18" charset="0"/>
              </a:rPr>
              <a:t>Так и мы без</a:t>
            </a: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 </a:t>
            </a:r>
            <a:r>
              <a:rPr lang="ru-RU" sz="180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УГЛЕВОДОВ</a:t>
            </a:r>
          </a:p>
          <a:p>
            <a:pPr eaLnBrk="1" hangingPunct="1">
              <a:buFontTx/>
              <a:buNone/>
              <a:defRPr/>
            </a:pPr>
            <a:r>
              <a:rPr lang="ru-RU" sz="1800" smtClean="0">
                <a:latin typeface="Centaur" pitchFamily="18" charset="0"/>
              </a:rPr>
              <a:t>Не обходимся никак.</a:t>
            </a:r>
          </a:p>
        </p:txBody>
      </p:sp>
      <p:sp>
        <p:nvSpPr>
          <p:cNvPr id="48130" name="Rectangle 23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981075"/>
            <a:ext cx="3960812" cy="30241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180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ВИТАМИНЫ</a:t>
            </a:r>
            <a:r>
              <a:rPr lang="ru-RU" sz="1800" smtClean="0">
                <a:latin typeface="Centaur" pitchFamily="18" charset="0"/>
              </a:rPr>
              <a:t> просто чудо!</a:t>
            </a:r>
          </a:p>
          <a:p>
            <a:pPr eaLnBrk="1" hangingPunct="1">
              <a:buFontTx/>
              <a:buNone/>
              <a:defRPr/>
            </a:pPr>
            <a:r>
              <a:rPr lang="ru-RU" sz="1800" smtClean="0">
                <a:latin typeface="Centaur" pitchFamily="18" charset="0"/>
              </a:rPr>
              <a:t>Сколько радости несут.</a:t>
            </a:r>
          </a:p>
          <a:p>
            <a:pPr eaLnBrk="1" hangingPunct="1">
              <a:buFontTx/>
              <a:buNone/>
              <a:defRPr/>
            </a:pPr>
            <a:r>
              <a:rPr lang="ru-RU" sz="1800" smtClean="0">
                <a:latin typeface="Centaur" pitchFamily="18" charset="0"/>
              </a:rPr>
              <a:t>Все болезни и простуды</a:t>
            </a:r>
          </a:p>
          <a:p>
            <a:pPr eaLnBrk="1" hangingPunct="1">
              <a:buFontTx/>
              <a:buNone/>
              <a:defRPr/>
            </a:pPr>
            <a:r>
              <a:rPr lang="ru-RU" sz="1800" smtClean="0">
                <a:latin typeface="Centaur" pitchFamily="18" charset="0"/>
              </a:rPr>
              <a:t>Перед нами отведут.</a:t>
            </a:r>
          </a:p>
          <a:p>
            <a:pPr eaLnBrk="1" hangingPunct="1">
              <a:buFontTx/>
              <a:buNone/>
              <a:defRPr/>
            </a:pPr>
            <a:endParaRPr lang="ru-RU" sz="1800" smtClean="0">
              <a:latin typeface="Centaur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800" smtClean="0">
                <a:latin typeface="Centaur" pitchFamily="18" charset="0"/>
              </a:rPr>
              <a:t>Скажем вам без хвастовства</a:t>
            </a:r>
          </a:p>
          <a:p>
            <a:pPr eaLnBrk="1" hangingPunct="1">
              <a:buFontTx/>
              <a:buNone/>
              <a:defRPr/>
            </a:pPr>
            <a:r>
              <a:rPr lang="ru-RU" sz="1800" smtClean="0">
                <a:latin typeface="Centaur" pitchFamily="18" charset="0"/>
              </a:rPr>
              <a:t>Истину простую,</a:t>
            </a:r>
          </a:p>
          <a:p>
            <a:pPr eaLnBrk="1" hangingPunct="1">
              <a:buFontTx/>
              <a:buNone/>
              <a:defRPr/>
            </a:pPr>
            <a:r>
              <a:rPr lang="ru-RU" sz="180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МИНЕРАЛЬНЫЕ ВЕЩЕСТВА</a:t>
            </a:r>
          </a:p>
          <a:p>
            <a:pPr eaLnBrk="1" hangingPunct="1">
              <a:buFontTx/>
              <a:buNone/>
              <a:defRPr/>
            </a:pPr>
            <a:r>
              <a:rPr lang="ru-RU" sz="1800" smtClean="0">
                <a:latin typeface="Centaur" pitchFamily="18" charset="0"/>
              </a:rPr>
              <a:t>Играют роль большую.</a:t>
            </a:r>
          </a:p>
        </p:txBody>
      </p:sp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395288" y="188913"/>
            <a:ext cx="821848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>
              <a:solidFill>
                <a:schemeClr val="tx2"/>
              </a:solidFill>
            </a:endParaRPr>
          </a:p>
        </p:txBody>
      </p:sp>
      <p:sp>
        <p:nvSpPr>
          <p:cNvPr id="46084" name="WordArt 24"/>
          <p:cNvSpPr>
            <a:spLocks noChangeAspect="1" noChangeArrowheads="1" noChangeShapeType="1" noTextEdit="1"/>
          </p:cNvSpPr>
          <p:nvPr/>
        </p:nvSpPr>
        <p:spPr bwMode="auto">
          <a:xfrm>
            <a:off x="1908175" y="260350"/>
            <a:ext cx="5187950" cy="423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"Золотые" правила питания</a:t>
            </a:r>
          </a:p>
        </p:txBody>
      </p:sp>
      <p:sp>
        <p:nvSpPr>
          <p:cNvPr id="46085" name="AutoShape 25" descr="Голубая тисненая бумага"/>
          <p:cNvSpPr>
            <a:spLocks noGrp="1" noChangeArrowheads="1"/>
          </p:cNvSpPr>
          <p:nvPr>
            <p:ph type="title"/>
          </p:nvPr>
        </p:nvSpPr>
        <p:spPr>
          <a:xfrm>
            <a:off x="4500563" y="4437063"/>
            <a:ext cx="3455987" cy="1584325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/>
            <a:r>
              <a:rPr lang="ru-RU" sz="2000" b="1" i="1" smtClean="0">
                <a:latin typeface="Centaur" pitchFamily="18" charset="0"/>
              </a:rPr>
              <a:t>И поэтому всегда</a:t>
            </a:r>
            <a:br>
              <a:rPr lang="ru-RU" sz="2000" b="1" i="1" smtClean="0">
                <a:latin typeface="Centaur" pitchFamily="18" charset="0"/>
              </a:rPr>
            </a:br>
            <a:r>
              <a:rPr lang="ru-RU" sz="2000" b="1" i="1" smtClean="0">
                <a:latin typeface="Centaur" pitchFamily="18" charset="0"/>
              </a:rPr>
              <a:t>Для нашего здоровья</a:t>
            </a:r>
            <a:br>
              <a:rPr lang="ru-RU" sz="2000" b="1" i="1" smtClean="0">
                <a:latin typeface="Centaur" pitchFamily="18" charset="0"/>
              </a:rPr>
            </a:br>
            <a:r>
              <a:rPr lang="ru-RU" sz="2000" b="1" i="1" smtClean="0">
                <a:latin typeface="Centaur" pitchFamily="18" charset="0"/>
              </a:rPr>
              <a:t>Полноценная еда – </a:t>
            </a:r>
            <a:br>
              <a:rPr lang="ru-RU" sz="2000" b="1" i="1" smtClean="0">
                <a:latin typeface="Centaur" pitchFamily="18" charset="0"/>
              </a:rPr>
            </a:br>
            <a:r>
              <a:rPr lang="ru-RU" sz="2000" b="1" i="1" smtClean="0">
                <a:latin typeface="Centaur" pitchFamily="18" charset="0"/>
              </a:rPr>
              <a:t>Важнейшее условие!</a:t>
            </a:r>
          </a:p>
        </p:txBody>
      </p:sp>
      <p:pic>
        <p:nvPicPr>
          <p:cNvPr id="46086" name="Picture 7" descr="сканирование0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221163"/>
            <a:ext cx="360045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908050"/>
            <a:ext cx="7200900" cy="5113338"/>
          </a:xfrm>
        </p:spPr>
        <p:txBody>
          <a:bodyPr/>
          <a:lstStyle/>
          <a:p>
            <a:pPr indent="717550" algn="l" eaLnBrk="1" hangingPunct="1">
              <a:defRPr/>
            </a:pPr>
            <a:r>
              <a:rPr lang="ru-RU" sz="1800" smtClean="0">
                <a:latin typeface="Centaur" pitchFamily="18" charset="0"/>
              </a:rPr>
              <a:t>          </a:t>
            </a:r>
            <a:br>
              <a:rPr lang="ru-RU" sz="1800" smtClean="0">
                <a:latin typeface="Centaur" pitchFamily="18" charset="0"/>
              </a:rPr>
            </a:br>
            <a:r>
              <a:rPr lang="ru-RU" sz="1800" smtClean="0">
                <a:latin typeface="Centaur" pitchFamily="18" charset="0"/>
              </a:rPr>
              <a:t> </a:t>
            </a:r>
            <a:r>
              <a:rPr lang="ru-RU" sz="1800" smtClean="0">
                <a:latin typeface="Arial" charset="0"/>
              </a:rPr>
              <a:t>        </a:t>
            </a:r>
            <a:r>
              <a:rPr lang="ru-RU" sz="1800" smtClean="0">
                <a:latin typeface="Centaur" pitchFamily="18" charset="0"/>
              </a:rPr>
              <a:t>Как    же    попадают    в   организм   необходимые  для роста и развития питательные    вещества?   Конечно,   во   время   еды  с  продуктами   питания. </a:t>
            </a:r>
            <a:br>
              <a:rPr lang="ru-RU" sz="1800" smtClean="0">
                <a:latin typeface="Centaur" pitchFamily="18" charset="0"/>
              </a:rPr>
            </a:br>
            <a:r>
              <a:rPr lang="ru-RU" sz="1800" smtClean="0">
                <a:latin typeface="Arial" charset="0"/>
              </a:rPr>
              <a:t>        </a:t>
            </a:r>
            <a:r>
              <a:rPr lang="ru-RU" sz="1800" smtClean="0">
                <a:latin typeface="Centaur" pitchFamily="18" charset="0"/>
              </a:rPr>
              <a:t>По   утверждению   медиков  и   специалистов   по   правильному   питанию  в рационе   маленького   человека,  приобщающегося   к  знаниям,   обязательно должны   присутствовать   продукты   которые    поддерживают   умственную работоспособность, нервную  систему, зрение  и  физическую активность.</a:t>
            </a:r>
            <a:r>
              <a:rPr lang="ru-RU" sz="1800" smtClean="0">
                <a:latin typeface="Arial" charset="0"/>
              </a:rPr>
              <a:t/>
            </a:r>
            <a:br>
              <a:rPr lang="ru-RU" sz="1800" smtClean="0">
                <a:latin typeface="Arial" charset="0"/>
              </a:rPr>
            </a:br>
            <a:r>
              <a:rPr lang="ru-RU" sz="1800" smtClean="0">
                <a:latin typeface="Arial" charset="0"/>
              </a:rPr>
              <a:t>        </a:t>
            </a:r>
            <a:r>
              <a:rPr lang="ru-RU" sz="1800" smtClean="0">
                <a:latin typeface="Centaur" pitchFamily="18" charset="0"/>
              </a:rPr>
              <a:t>Для  поддержания  </a:t>
            </a:r>
            <a: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умственной деятельности</a:t>
            </a:r>
            <a:r>
              <a:rPr lang="ru-RU" sz="1800" smtClean="0">
                <a:latin typeface="Centaur" pitchFamily="18" charset="0"/>
              </a:rPr>
              <a:t>  и физической активности  необходимы   яйца,   рыба,   свинина,  сливочное масло,  печень,  овсянка,  рис, нежирный творог, шоколад, чай с сахаром.</a:t>
            </a:r>
            <a:br>
              <a:rPr lang="ru-RU" sz="1800" smtClean="0">
                <a:latin typeface="Centaur" pitchFamily="18" charset="0"/>
              </a:rPr>
            </a:br>
            <a:r>
              <a:rPr lang="ru-RU" sz="1800" smtClean="0">
                <a:latin typeface="Arial" charset="0"/>
              </a:rPr>
              <a:t>        </a:t>
            </a:r>
            <a: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Бодрость и активность</a:t>
            </a:r>
            <a:r>
              <a:rPr lang="ru-RU" sz="1800" smtClean="0">
                <a:latin typeface="Centaur" pitchFamily="18" charset="0"/>
              </a:rPr>
              <a:t>  придадут различные каши,  мед,  сладкие ягоды и фрукты.</a:t>
            </a:r>
            <a:r>
              <a:rPr lang="ru-RU" sz="1800" smtClean="0">
                <a:latin typeface="Arial" charset="0"/>
              </a:rPr>
              <a:t/>
            </a:r>
            <a:br>
              <a:rPr lang="ru-RU" sz="1800" smtClean="0">
                <a:latin typeface="Arial" charset="0"/>
              </a:rPr>
            </a:br>
            <a:r>
              <a:rPr lang="ru-RU" sz="1800" smtClean="0">
                <a:latin typeface="Arial" charset="0"/>
              </a:rPr>
              <a:t>        </a:t>
            </a:r>
            <a: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Для глаз ребенка</a:t>
            </a:r>
            <a:r>
              <a:rPr lang="ru-RU" sz="1800" smtClean="0">
                <a:latin typeface="Centaur" pitchFamily="18" charset="0"/>
              </a:rPr>
              <a:t> будут полезны морковка, щавель, красный перец, яблоки, помидоры, абрикосы, рыбий жир.</a:t>
            </a:r>
            <a:br>
              <a:rPr lang="ru-RU" sz="1800" smtClean="0">
                <a:latin typeface="Centaur" pitchFamily="18" charset="0"/>
              </a:rPr>
            </a:br>
            <a:r>
              <a:rPr lang="ru-RU" sz="1800" smtClean="0">
                <a:latin typeface="Arial" charset="0"/>
              </a:rPr>
              <a:t>        </a:t>
            </a:r>
            <a:r>
              <a:rPr lang="ru-RU" sz="1800" smtClean="0">
                <a:latin typeface="Centaur" pitchFamily="18" charset="0"/>
              </a:rPr>
              <a:t> </a:t>
            </a:r>
            <a: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Нервную систему</a:t>
            </a:r>
            <a:r>
              <a:rPr lang="ru-RU" sz="1800" smtClean="0">
                <a:latin typeface="Centaur" pitchFamily="18" charset="0"/>
              </a:rPr>
              <a:t> поддержат мясо птицы,  нежирная говядина,  креветки, твердый сыр.</a:t>
            </a:r>
            <a:br>
              <a:rPr lang="ru-RU" sz="1800" smtClean="0">
                <a:latin typeface="Centaur" pitchFamily="18" charset="0"/>
              </a:rPr>
            </a:br>
            <a:r>
              <a:rPr lang="ru-RU" sz="1800" smtClean="0">
                <a:latin typeface="Centaur" pitchFamily="18" charset="0"/>
              </a:rPr>
              <a:t/>
            </a:r>
            <a:br>
              <a:rPr lang="ru-RU" sz="1800" smtClean="0">
                <a:latin typeface="Centaur" pitchFamily="18" charset="0"/>
              </a:rPr>
            </a:br>
            <a:endParaRPr lang="ru-RU" sz="1800" smtClean="0">
              <a:latin typeface="Centaur" pitchFamily="18" charset="0"/>
            </a:endParaRPr>
          </a:p>
        </p:txBody>
      </p:sp>
      <p:sp>
        <p:nvSpPr>
          <p:cNvPr id="47106" name="AutoShape 7"/>
          <p:cNvSpPr>
            <a:spLocks noChangeArrowheads="1"/>
          </p:cNvSpPr>
          <p:nvPr/>
        </p:nvSpPr>
        <p:spPr bwMode="auto">
          <a:xfrm>
            <a:off x="684213" y="3213100"/>
            <a:ext cx="360362" cy="288925"/>
          </a:xfrm>
          <a:prstGeom prst="star4">
            <a:avLst>
              <a:gd name="adj" fmla="val 12556"/>
            </a:avLst>
          </a:prstGeom>
          <a:solidFill>
            <a:srgbClr val="FEE9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AutoShape 8"/>
          <p:cNvSpPr>
            <a:spLocks noChangeArrowheads="1"/>
          </p:cNvSpPr>
          <p:nvPr/>
        </p:nvSpPr>
        <p:spPr bwMode="auto">
          <a:xfrm>
            <a:off x="684213" y="3933825"/>
            <a:ext cx="360362" cy="288925"/>
          </a:xfrm>
          <a:prstGeom prst="star4">
            <a:avLst>
              <a:gd name="adj" fmla="val 12500"/>
            </a:avLst>
          </a:prstGeom>
          <a:solidFill>
            <a:srgbClr val="FEE9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AutoShape 9"/>
          <p:cNvSpPr>
            <a:spLocks noChangeArrowheads="1"/>
          </p:cNvSpPr>
          <p:nvPr/>
        </p:nvSpPr>
        <p:spPr bwMode="auto">
          <a:xfrm>
            <a:off x="684213" y="4508500"/>
            <a:ext cx="360362" cy="288925"/>
          </a:xfrm>
          <a:prstGeom prst="star4">
            <a:avLst>
              <a:gd name="adj" fmla="val 12500"/>
            </a:avLst>
          </a:prstGeom>
          <a:solidFill>
            <a:srgbClr val="FEE9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AutoShape 10"/>
          <p:cNvSpPr>
            <a:spLocks noChangeArrowheads="1"/>
          </p:cNvSpPr>
          <p:nvPr/>
        </p:nvSpPr>
        <p:spPr bwMode="auto">
          <a:xfrm>
            <a:off x="684213" y="5157788"/>
            <a:ext cx="360362" cy="288925"/>
          </a:xfrm>
          <a:prstGeom prst="star4">
            <a:avLst>
              <a:gd name="adj" fmla="val 12500"/>
            </a:avLst>
          </a:prstGeom>
          <a:solidFill>
            <a:srgbClr val="FEE9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7110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5516563"/>
            <a:ext cx="2881313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Grp="1" noChangeArrowheads="1"/>
          </p:cNvSpPr>
          <p:nvPr>
            <p:ph type="title"/>
          </p:nvPr>
        </p:nvSpPr>
        <p:spPr>
          <a:xfrm>
            <a:off x="4067175" y="0"/>
            <a:ext cx="94615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ДА</a:t>
            </a:r>
          </a:p>
        </p:txBody>
      </p:sp>
      <p:pic>
        <p:nvPicPr>
          <p:cNvPr id="48130" name="Picture 9" descr="бел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781300"/>
            <a:ext cx="216058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12" descr="рыб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052513"/>
            <a:ext cx="2303462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13" descr="булочки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3068638"/>
            <a:ext cx="1728787" cy="119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3" name="Picture 15" descr="полезные продукт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836613"/>
            <a:ext cx="233997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16" descr="углевод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4652963"/>
            <a:ext cx="1368425" cy="136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5" name="Picture 17" descr="банан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725" y="3573463"/>
            <a:ext cx="10080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8" descr="малин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7050" y="2205038"/>
            <a:ext cx="1277938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9" descr="клюбник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77050" y="5013325"/>
            <a:ext cx="12239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20" descr="котлет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788" y="836613"/>
            <a:ext cx="17272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7" name="Picture 21" descr="яйцо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4508500"/>
            <a:ext cx="1873250" cy="1509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8" name="Picture 23" descr="витамины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0113" y="4437063"/>
            <a:ext cx="2016125" cy="134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9" name="Picture 24" descr="суп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59563" y="3429000"/>
            <a:ext cx="1584325" cy="1166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42" name="Picture 15" descr="яблоко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2708275"/>
            <a:ext cx="12969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бе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2160587" cy="1519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2" descr="рыб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417" y="1052141"/>
            <a:ext cx="2303462" cy="161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5" descr="полезные продукт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467" y="836241"/>
            <a:ext cx="2339975" cy="157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Grp="1" noChangeArrowheads="1"/>
          </p:cNvSpPr>
          <p:nvPr>
            <p:ph type="title"/>
          </p:nvPr>
        </p:nvSpPr>
        <p:spPr>
          <a:xfrm>
            <a:off x="3995738" y="188913"/>
            <a:ext cx="1162050" cy="50323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aur" pitchFamily="18" charset="0"/>
              </a:rPr>
              <a:t>НЕТ</a:t>
            </a:r>
          </a:p>
        </p:txBody>
      </p:sp>
      <p:pic>
        <p:nvPicPr>
          <p:cNvPr id="49154" name="Picture 8" descr="вредные проду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836613"/>
            <a:ext cx="25193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9" descr="колба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573463"/>
            <a:ext cx="2484437" cy="2484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4" name="Picture 10" descr="вредные продукты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908050"/>
            <a:ext cx="2843212" cy="284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5" name="Picture 11" descr="тор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3789363"/>
            <a:ext cx="2447925" cy="219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8" name="Picture 7" descr="000135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908050"/>
            <a:ext cx="12255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8" descr="Сникерс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1638" y="18446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9" descr="Фанта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355123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10" descr="Пепс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4025" y="4221163"/>
            <a:ext cx="647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/>
          <p:cNvSpPr>
            <a:spLocks noChangeArrowheads="1"/>
          </p:cNvSpPr>
          <p:nvPr/>
        </p:nvSpPr>
        <p:spPr bwMode="auto">
          <a:xfrm flipH="1">
            <a:off x="3563938" y="981075"/>
            <a:ext cx="4679950" cy="4627563"/>
          </a:xfrm>
          <a:prstGeom prst="verticalScroll">
            <a:avLst>
              <a:gd name="adj" fmla="val 12500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«Забота о  здоровье  –  это важнейший   труд   воспитателя.  От  жизнерадостности, бодрости  детей зависит   их    духовная   жизнь,   мировоззрение,   умственное   развитие, прочность знаний и вера в свои силы».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ull69.jpg"/>
          <p:cNvPicPr>
            <a:picLocks noChangeAspect="1"/>
          </p:cNvPicPr>
          <p:nvPr/>
        </p:nvPicPr>
        <p:blipFill>
          <a:blip r:embed="rId2" cstate="print"/>
          <a:srcRect l="13146" r="21650"/>
          <a:stretch>
            <a:fillRect/>
          </a:stretch>
        </p:blipFill>
        <p:spPr>
          <a:xfrm>
            <a:off x="1115616" y="1772816"/>
            <a:ext cx="2821833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59" name="Содержимое 4"/>
          <p:cNvSpPr>
            <a:spLocks noGrp="1"/>
          </p:cNvSpPr>
          <p:nvPr>
            <p:ph idx="1"/>
          </p:nvPr>
        </p:nvSpPr>
        <p:spPr>
          <a:xfrm>
            <a:off x="827088" y="5084763"/>
            <a:ext cx="3313112" cy="72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latin typeface="Centaur" pitchFamily="18" charset="0"/>
              </a:rPr>
              <a:t>В. А. Сухомлинский,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latin typeface="Centaur" pitchFamily="18" charset="0"/>
              </a:rPr>
              <a:t>прославленный  советский  педагог</a:t>
            </a:r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836613"/>
            <a:ext cx="6911975" cy="1735137"/>
          </a:xfrm>
        </p:spPr>
        <p:txBody>
          <a:bodyPr/>
          <a:lstStyle/>
          <a:p>
            <a:pPr eaLnBrk="1" hangingPunct="1"/>
            <a:r>
              <a:rPr lang="ru-RU" sz="2000" i="1" smtClean="0">
                <a:latin typeface="Centaur" pitchFamily="18" charset="0"/>
              </a:rPr>
              <a:t> </a:t>
            </a:r>
            <a:r>
              <a:rPr lang="ru-RU" sz="1800" i="1" smtClean="0">
                <a:latin typeface="Centaur" pitchFamily="18" charset="0"/>
              </a:rPr>
              <a:t>Всем,  кто  работает  в  области питания детей, надо помнить,</a:t>
            </a:r>
            <a:r>
              <a:rPr lang="ru-RU" sz="1800" i="1" smtClean="0">
                <a:latin typeface="Arial" charset="0"/>
              </a:rPr>
              <a:t>  </a:t>
            </a:r>
            <a:r>
              <a:rPr lang="ru-RU" sz="1800" i="1" smtClean="0">
                <a:latin typeface="Centaur" pitchFamily="18" charset="0"/>
              </a:rPr>
              <a:t>что правильное питание школьников в наиболее ответственный период  роста и формирования как личностей – это прежде всего путь к здоровью нации. </a:t>
            </a:r>
            <a:r>
              <a:rPr lang="ru-RU" sz="1800" i="1" smtClean="0">
                <a:latin typeface="Arial" charset="0"/>
              </a:rPr>
              <a:t/>
            </a:r>
            <a:br>
              <a:rPr lang="ru-RU" sz="1800" i="1" smtClean="0">
                <a:latin typeface="Arial" charset="0"/>
              </a:rPr>
            </a:br>
            <a:r>
              <a:rPr lang="ru-RU" sz="1800" i="1" smtClean="0">
                <a:latin typeface="Centaur" pitchFamily="18" charset="0"/>
              </a:rPr>
              <a:t>Кроме того пищевой рацион школьника должен быть вкусным и разнообразным.</a:t>
            </a:r>
            <a:r>
              <a:rPr lang="ru-RU" sz="1800" smtClean="0">
                <a:latin typeface="Centaur" pitchFamily="18" charset="0"/>
              </a:rPr>
              <a:t>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857500"/>
            <a:ext cx="3571875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5"/>
            <a:ext cx="371475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137525" cy="100965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0000FF"/>
                </a:solidFill>
                <a:latin typeface="Centaur" pitchFamily="18" charset="0"/>
              </a:rPr>
              <a:t>ПАМЯТКА для родителей</a:t>
            </a:r>
            <a:br>
              <a:rPr lang="ru-RU" sz="4000" b="1" i="1" smtClean="0">
                <a:solidFill>
                  <a:srgbClr val="0000FF"/>
                </a:solidFill>
                <a:latin typeface="Centaur" pitchFamily="18" charset="0"/>
              </a:rPr>
            </a:br>
            <a:r>
              <a:rPr lang="ru-RU" sz="2400" b="1" i="1" smtClean="0">
                <a:solidFill>
                  <a:schemeClr val="hlink"/>
                </a:solidFill>
                <a:latin typeface="Centaur" pitchFamily="18" charset="0"/>
              </a:rPr>
              <a:t>Некоторые правила здорового питания детей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137525" cy="525621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latin typeface="Times New Roman" pitchFamily="18" charset="0"/>
              </a:rPr>
              <a:t>Питание должно быть максимально разнообразным.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latin typeface="Times New Roman" pitchFamily="18" charset="0"/>
              </a:rPr>
              <a:t>Есть следует 4-5 раз в течение дня, желательно в одно и тоже время.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latin typeface="Times New Roman" pitchFamily="18" charset="0"/>
              </a:rPr>
              <a:t>При каждом приеме пищи следует употреблять продукты, содержащие клетчатку, такие как хлеб, крупяные и макаронные изделия, рис, картофель, овощи, фрукты.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latin typeface="Times New Roman" pitchFamily="18" charset="0"/>
              </a:rPr>
              <a:t>Ежедневно в рационе должны быть молоко и молочнокислые продукты. Минимум 2 раза в неделю необходимо есть натуральный творог.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latin typeface="Times New Roman" pitchFamily="18" charset="0"/>
              </a:rPr>
              <a:t>Рекомендуется ограничить количество употребляемой соли.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latin typeface="Times New Roman" pitchFamily="18" charset="0"/>
              </a:rPr>
              <a:t>Исключить из питания жгучие и острые специи, уксус, майонез, кетчуп.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latin typeface="Times New Roman" pitchFamily="18" charset="0"/>
              </a:rPr>
              <a:t>Ограничить употребление сахара, кондитерских</a:t>
            </a:r>
            <a:r>
              <a:rPr lang="ru-RU" sz="2400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изделий, сладких, особенно газированных напитков.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latin typeface="Times New Roman" pitchFamily="18" charset="0"/>
              </a:rPr>
              <a:t>Следует отдавать предпочтение блюдам, приготовленных на пару, отваренных, запеченным кулинарным изделиям.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089900" cy="661988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00FF"/>
                </a:solidFill>
                <a:latin typeface="Centaur" pitchFamily="18" charset="0"/>
              </a:rPr>
              <a:t>ПАМЯТКА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7283450" cy="43561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000" smtClean="0">
                <a:latin typeface="Times New Roman" pitchFamily="18" charset="0"/>
              </a:rPr>
              <a:t>Мой руки перед едой, а не размазывай грязь по ладошкам!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smtClean="0">
                <a:latin typeface="Times New Roman" pitchFamily="18" charset="0"/>
              </a:rPr>
              <a:t>Следи за тем, чтобы родители мыли фрукты и овощи перед употреблением! Овощи и фрукты – полезные продукты!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smtClean="0">
                <a:latin typeface="Times New Roman" pitchFamily="18" charset="0"/>
              </a:rPr>
              <a:t>Не наедайся перед сном!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smtClean="0">
                <a:latin typeface="Times New Roman" pitchFamily="18" charset="0"/>
              </a:rPr>
              <a:t>Твоя еда должна быть разнообразной. Сладостей тысячи, а здоровье одно!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smtClean="0">
                <a:latin typeface="Times New Roman" pitchFamily="18" charset="0"/>
              </a:rPr>
              <a:t>Еда должна быть максимально натуральной!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smtClean="0">
                <a:latin typeface="Times New Roman" pitchFamily="18" charset="0"/>
              </a:rPr>
              <a:t>В день нужно кушать примерно 5 раз, но понемногу: сытный завтрак и обед, полдник и ужин.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smtClean="0">
                <a:latin typeface="Times New Roman" pitchFamily="18" charset="0"/>
              </a:rPr>
              <a:t>Если хочешь быть бодрым и сильным, веди активный образ жизни, а не валяйся на диване после обеда!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4"/>
          <p:cNvSpPr>
            <a:spLocks noGrp="1"/>
          </p:cNvSpPr>
          <p:nvPr>
            <p:ph type="title" idx="4294967295"/>
          </p:nvPr>
        </p:nvSpPr>
        <p:spPr>
          <a:xfrm>
            <a:off x="1187450" y="152400"/>
            <a:ext cx="6840538" cy="566738"/>
          </a:xfrm>
        </p:spPr>
        <p:txBody>
          <a:bodyPr anchor="b"/>
          <a:lstStyle/>
          <a:p>
            <a:pPr eaLnBrk="1" hangingPunct="1"/>
            <a:r>
              <a:rPr lang="ru-RU" sz="2400" b="1" i="1" smtClean="0"/>
              <a:t>Выводы по проекту: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979613" y="1143000"/>
            <a:ext cx="5184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defRPr/>
            </a:pPr>
            <a:r>
              <a:rPr lang="ru-RU" sz="1600" b="1" dirty="0"/>
              <a:t>Работа над проектом позволяет нам сделать следующие выводы:</a:t>
            </a:r>
          </a:p>
          <a:p>
            <a:pPr eaLnBrk="0" hangingPunct="0">
              <a:defRPr/>
            </a:pPr>
            <a:endParaRPr lang="ru-RU" sz="1600" dirty="0"/>
          </a:p>
        </p:txBody>
      </p:sp>
      <p:pic>
        <p:nvPicPr>
          <p:cNvPr id="59395" name="Picture 5" descr="j0299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16764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2000250" y="1643063"/>
            <a:ext cx="5143500" cy="440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entury Gothic" pitchFamily="34" charset="0"/>
              <a:buAutoNum type="arabicPeriod"/>
            </a:pPr>
            <a:r>
              <a:rPr lang="ru-RU" sz="1400"/>
              <a:t>Ученики 1-4 классов понимают, как важно правильно</a:t>
            </a:r>
          </a:p>
          <a:p>
            <a:pPr marL="342900" indent="-342900"/>
            <a:r>
              <a:rPr lang="ru-RU" sz="1400"/>
              <a:t>       питаться, но не все знают, как это делать.</a:t>
            </a:r>
          </a:p>
          <a:p>
            <a:pPr marL="342900" indent="-342900"/>
            <a:r>
              <a:rPr lang="ru-RU" sz="1400"/>
              <a:t>2.     Многие родители учащихся 1-4 классов не понимают важности первого утреннего завтрака  для ребенка перед школой.</a:t>
            </a:r>
          </a:p>
          <a:p>
            <a:pPr marL="342900" indent="-342900">
              <a:buFontTx/>
              <a:buAutoNum type="arabicPeriod" startAt="3"/>
            </a:pPr>
            <a:r>
              <a:rPr lang="ru-RU" sz="1400"/>
              <a:t>В школьной столовой присутствуют блюда, которые  учащиеся совсем не едят , и все идет на выброс (некоторые блюда можно заменить на равнозначные, но с учетом пожеланий учащихся) .</a:t>
            </a:r>
          </a:p>
          <a:p>
            <a:pPr marL="342900" indent="-342900">
              <a:buFontTx/>
              <a:buAutoNum type="arabicPeriod" startAt="3"/>
            </a:pPr>
            <a:r>
              <a:rPr lang="ru-RU" sz="1400"/>
              <a:t>Полученные в ходе работы над проектом материалы  (печатную работу, презентацию, памятки) важно донести до учащихся и их родителей, Как известно, кто владеет информацией, тот владеет ситуацией.</a:t>
            </a:r>
          </a:p>
          <a:p>
            <a:pPr marL="342900" indent="-342900">
              <a:buFontTx/>
              <a:buAutoNum type="arabicPeriod" startAt="3"/>
            </a:pPr>
            <a:r>
              <a:rPr lang="ru-RU" sz="1400"/>
              <a:t>Проект позволил сделать еще один вывод: мы то, что едим .</a:t>
            </a:r>
          </a:p>
          <a:p>
            <a:pPr marL="342900" indent="-342900">
              <a:buFontTx/>
              <a:buAutoNum type="arabicPeriod" startAt="3"/>
            </a:pPr>
            <a:endParaRPr lang="ru-RU" sz="1400"/>
          </a:p>
          <a:p>
            <a:pPr marL="342900" indent="-342900">
              <a:buFontTx/>
              <a:buAutoNum type="arabicPeriod" startAt="3"/>
            </a:pPr>
            <a:endParaRPr lang="ru-RU" sz="1400"/>
          </a:p>
          <a:p>
            <a:pPr marL="342900" indent="-342900">
              <a:buFontTx/>
              <a:buAutoNum type="arabicPeriod" startAt="3"/>
            </a:pPr>
            <a:endParaRPr lang="ru-RU" sz="1400"/>
          </a:p>
          <a:p>
            <a:pPr marL="342900" indent="-342900">
              <a:buFontTx/>
              <a:buAutoNum type="arabicPeriod" startAt="3"/>
            </a:pPr>
            <a:endParaRPr lang="ru-RU" sz="1400"/>
          </a:p>
          <a:p>
            <a:pPr marL="342900" indent="-342900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MGP18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482441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60418" name="Rectangle 6"/>
          <p:cNvSpPr>
            <a:spLocks noChangeArrowheads="1"/>
          </p:cNvSpPr>
          <p:nvPr/>
        </p:nvSpPr>
        <p:spPr bwMode="auto">
          <a:xfrm>
            <a:off x="2362200" y="26670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200">
                <a:solidFill>
                  <a:schemeClr val="tx2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60419" name="Rectangle 7"/>
          <p:cNvSpPr>
            <a:spLocks noChangeArrowheads="1"/>
          </p:cNvSpPr>
          <p:nvPr/>
        </p:nvSpPr>
        <p:spPr bwMode="auto">
          <a:xfrm>
            <a:off x="1905000" y="2514600"/>
            <a:ext cx="502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82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620688"/>
            <a:ext cx="712015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ПРИЯТНОГО АППЕТИТА!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 idx="4294967295"/>
          </p:nvPr>
        </p:nvSpPr>
        <p:spPr>
          <a:xfrm>
            <a:off x="1187450" y="152400"/>
            <a:ext cx="6840538" cy="566738"/>
          </a:xfrm>
        </p:spPr>
        <p:txBody>
          <a:bodyPr anchor="b"/>
          <a:lstStyle/>
          <a:p>
            <a:pPr eaLnBrk="1" hangingPunct="1"/>
            <a:r>
              <a:rPr lang="ru-RU" sz="2800" b="1" i="1" smtClean="0"/>
              <a:t>Цель  учебного проекта</a:t>
            </a:r>
          </a:p>
        </p:txBody>
      </p:sp>
      <p:pic>
        <p:nvPicPr>
          <p:cNvPr id="20482" name="Picture 7" descr="j0301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4724400"/>
            <a:ext cx="18732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1979613" y="1773238"/>
            <a:ext cx="51847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000"/>
              <a:t>Представить свои исследования в виде примерного меню, составленного на основе пожеланий учащихся и с учетом требований САНПИН, а также памятки-рекомендации для родителей при организации питания школьников дома.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4"/>
          <p:cNvSpPr>
            <a:spLocks noGrp="1"/>
          </p:cNvSpPr>
          <p:nvPr>
            <p:ph type="title" idx="4294967295"/>
          </p:nvPr>
        </p:nvSpPr>
        <p:spPr>
          <a:xfrm>
            <a:off x="1187450" y="152400"/>
            <a:ext cx="6840538" cy="566738"/>
          </a:xfrm>
        </p:spPr>
        <p:txBody>
          <a:bodyPr anchor="b"/>
          <a:lstStyle/>
          <a:p>
            <a:pPr eaLnBrk="1" hangingPunct="1"/>
            <a:r>
              <a:rPr lang="ru-RU" sz="2800" b="1" i="1" smtClean="0"/>
              <a:t>Задачи  учебного проекта</a:t>
            </a:r>
          </a:p>
        </p:txBody>
      </p:sp>
      <p:pic>
        <p:nvPicPr>
          <p:cNvPr id="21506" name="Picture 7" descr="j0301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4724400"/>
            <a:ext cx="18732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979613" y="1325563"/>
            <a:ext cx="5256212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sz="1400"/>
              <a:t>Изучить литературный материал с позиции поставленной цели.</a:t>
            </a: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sz="1400"/>
              <a:t>Изучить необходимый справочный материал и рекомендательную литературу по теме.</a:t>
            </a: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sz="1400"/>
              <a:t>Связать прочитанный материал с социальным опытом и жизненными наблюдениями учащихся.</a:t>
            </a: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sz="1400"/>
              <a:t>Провести анкетирование учащихся 1-4 классов по проблеме питания.</a:t>
            </a: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sz="1400"/>
              <a:t>Провести анализ набранного материала, систематизировать его.</a:t>
            </a: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sz="1400"/>
              <a:t>Представить результаты работы в виде печатной работы и презентации, а также разработанного меню и памятки для родителей.</a:t>
            </a: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sz="1400"/>
              <a:t>Презентовать оформленный материал перед классом, на внеурочном школьном мероприятии</a:t>
            </a:r>
          </a:p>
          <a:p>
            <a:endParaRPr lang="ru-RU" sz="14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 idx="4294967295"/>
          </p:nvPr>
        </p:nvSpPr>
        <p:spPr>
          <a:xfrm>
            <a:off x="1187450" y="152400"/>
            <a:ext cx="6840538" cy="566738"/>
          </a:xfrm>
        </p:spPr>
        <p:txBody>
          <a:bodyPr anchor="b"/>
          <a:lstStyle/>
          <a:p>
            <a:pPr eaLnBrk="1" hangingPunct="1"/>
            <a:r>
              <a:rPr lang="ru-RU" sz="2400" b="1" i="1" smtClean="0"/>
              <a:t>План работы над проектом:</a:t>
            </a:r>
          </a:p>
        </p:txBody>
      </p:sp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1979613" y="1341438"/>
            <a:ext cx="524986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sz="1400">
                <a:latin typeface="Century Gothic" pitchFamily="34" charset="0"/>
              </a:rPr>
              <a:t>Постановка проблемы.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sz="1400">
                <a:latin typeface="Century Gothic" pitchFamily="34" charset="0"/>
              </a:rPr>
              <a:t>Обозначение целей, задач проекта.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sz="1400">
                <a:latin typeface="Century Gothic" pitchFamily="34" charset="0"/>
              </a:rPr>
              <a:t>Первичный сбор информации по теме.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sz="1400">
                <a:latin typeface="Century Gothic" pitchFamily="34" charset="0"/>
              </a:rPr>
              <a:t>Проведение консультации с родителями по работе над проектом.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sz="1400">
                <a:latin typeface="Century Gothic" pitchFamily="34" charset="0"/>
              </a:rPr>
              <a:t>Проведение анкетирования учащихся 1-</a:t>
            </a:r>
            <a:r>
              <a:rPr lang="en-US" sz="1400">
                <a:latin typeface="Century Gothic" pitchFamily="34" charset="0"/>
              </a:rPr>
              <a:t>4 </a:t>
            </a:r>
            <a:r>
              <a:rPr lang="ru-RU" sz="1400">
                <a:latin typeface="Century Gothic" pitchFamily="34" charset="0"/>
              </a:rPr>
              <a:t>классов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sz="1400">
                <a:latin typeface="Century Gothic" pitchFamily="34" charset="0"/>
              </a:rPr>
              <a:t>Обработка собранного материала, систематизация.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sz="1400">
                <a:latin typeface="Century Gothic" pitchFamily="34" charset="0"/>
              </a:rPr>
              <a:t>Отчет о проделанной работе.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sz="1400">
                <a:latin typeface="Century Gothic" pitchFamily="34" charset="0"/>
              </a:rPr>
              <a:t>Проведение предзащиты проекта.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sz="1400">
                <a:latin typeface="Century Gothic" pitchFamily="34" charset="0"/>
              </a:rPr>
              <a:t>Оформление печатной работы, компьютерной презентации, примерного меню, памятки.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sz="1400">
                <a:latin typeface="Century Gothic" pitchFamily="34" charset="0"/>
              </a:rPr>
              <a:t>Защита проекта.</a:t>
            </a:r>
          </a:p>
        </p:txBody>
      </p:sp>
      <p:pic>
        <p:nvPicPr>
          <p:cNvPr id="22531" name="Picture 7" descr="j029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14900"/>
            <a:ext cx="20177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35038" y="785813"/>
            <a:ext cx="7308850" cy="19288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latin typeface="Centaur" pitchFamily="18" charset="0"/>
              </a:rPr>
              <a:t>	</a:t>
            </a:r>
            <a:r>
              <a:rPr lang="ru-RU" sz="2000" b="1" smtClean="0">
                <a:latin typeface="Centaur" pitchFamily="18" charset="0"/>
              </a:rPr>
              <a:t>Цель работы: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entaur" pitchFamily="18" charset="0"/>
              </a:rPr>
              <a:t>узнать, знакомы ли ребята с правилами здорового питания, которое</a:t>
            </a:r>
            <a:r>
              <a:rPr lang="en-US" sz="2000" smtClean="0">
                <a:latin typeface="Centaur" pitchFamily="18" charset="0"/>
              </a:rPr>
              <a:t> </a:t>
            </a:r>
            <a:r>
              <a:rPr lang="ru-RU" sz="2000" smtClean="0">
                <a:latin typeface="Centaur" pitchFamily="18" charset="0"/>
              </a:rPr>
              <a:t>является залогом здоровой и успешной жизни человека;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entaur" pitchFamily="18" charset="0"/>
              </a:rPr>
              <a:t>сформировать  правильное   отношение  к  своему  здоровью  через понятие здорового питания.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>
                <a:latin typeface="Centaur" pitchFamily="18" charset="0"/>
              </a:rPr>
              <a:t>	</a:t>
            </a:r>
            <a:endParaRPr lang="ru-RU" sz="2000" smtClean="0">
              <a:latin typeface="Centaur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smtClean="0">
              <a:latin typeface="Centaur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>
              <a:latin typeface="Centaur" pitchFamily="18" charset="0"/>
            </a:endParaRP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000125" y="2643188"/>
            <a:ext cx="7200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aur" pitchFamily="18" charset="0"/>
              </a:rPr>
              <a:t>Для этого мы провели опрос среди учащихся 1-х и </a:t>
            </a:r>
            <a:r>
              <a:rPr lang="en-US">
                <a:latin typeface="Centaur" pitchFamily="18" charset="0"/>
              </a:rPr>
              <a:t>4</a:t>
            </a:r>
            <a:r>
              <a:rPr lang="ru-RU">
                <a:latin typeface="Centaur" pitchFamily="18" charset="0"/>
              </a:rPr>
              <a:t>-х классов </a:t>
            </a:r>
          </a:p>
          <a:p>
            <a:pPr algn="ctr"/>
            <a:r>
              <a:rPr lang="ru-RU"/>
              <a:t>МБОУ «Лицей №23»</a:t>
            </a:r>
          </a:p>
        </p:txBody>
      </p:sp>
      <p:pic>
        <p:nvPicPr>
          <p:cNvPr id="2355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357563"/>
            <a:ext cx="3714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3"/>
            <a:ext cx="34845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488238" cy="97313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dirty="0" smtClean="0">
                <a:latin typeface="Centaur" pitchFamily="18" charset="0"/>
              </a:rPr>
              <a:t>АНКЕТА </a:t>
            </a:r>
            <a:br>
              <a:rPr lang="ru-RU" sz="2000" b="1" i="1" dirty="0" smtClean="0">
                <a:latin typeface="Centaur" pitchFamily="18" charset="0"/>
              </a:rPr>
            </a:br>
            <a:r>
              <a:rPr lang="ru-RU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aur" pitchFamily="18" charset="0"/>
              </a:rPr>
              <a:t>«Отношение детей к ценности здорового образа жизни и питания»</a:t>
            </a:r>
            <a:endParaRPr lang="ru-RU" sz="2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entaur" pitchFamily="18" charset="0"/>
            </a:endParaRP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052513"/>
            <a:ext cx="3671887" cy="53276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</a:rPr>
              <a:t>1.Что ты ешь на завтрак дома перед уходом в школу?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ru-RU" sz="1200" dirty="0" smtClean="0">
                <a:latin typeface="Times New Roman" pitchFamily="18" charset="0"/>
              </a:rPr>
              <a:t>кашу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ru-RU" sz="1200" dirty="0" smtClean="0">
                <a:latin typeface="Times New Roman" pitchFamily="18" charset="0"/>
              </a:rPr>
              <a:t>творожок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ru-RU" sz="1200" dirty="0" smtClean="0">
                <a:latin typeface="Times New Roman" pitchFamily="18" charset="0"/>
              </a:rPr>
              <a:t>молоко с хлопьями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ru-RU" sz="1200" dirty="0" smtClean="0">
                <a:latin typeface="Times New Roman" pitchFamily="18" charset="0"/>
              </a:rPr>
              <a:t>бутерброд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ru-RU" sz="1200" dirty="0" smtClean="0">
                <a:latin typeface="Times New Roman" pitchFamily="18" charset="0"/>
              </a:rPr>
              <a:t>ничего</a:t>
            </a:r>
          </a:p>
          <a:p>
            <a:pPr eaLnBrk="1" hangingPunct="1">
              <a:buFontTx/>
              <a:buNone/>
              <a:defRPr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</a:rPr>
              <a:t>2. Какой пище ты отдашь предпочтение?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ru-RU" sz="1200" dirty="0" smtClean="0">
                <a:latin typeface="Times New Roman" pitchFamily="18" charset="0"/>
              </a:rPr>
              <a:t>всухомятку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ru-RU" sz="1200" dirty="0" smtClean="0">
                <a:latin typeface="Times New Roman" pitchFamily="18" charset="0"/>
              </a:rPr>
              <a:t>горячее блюдо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ru-RU" sz="1200" dirty="0" smtClean="0">
                <a:latin typeface="Times New Roman" pitchFamily="18" charset="0"/>
              </a:rPr>
              <a:t>лакомство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</a:rPr>
              <a:t>3. Ешь ли ты на обед горячий суп?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ru-RU" sz="1200" dirty="0" smtClean="0">
                <a:latin typeface="Times New Roman" pitchFamily="18" charset="0"/>
              </a:rPr>
              <a:t>да 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ru-RU" sz="1200" dirty="0" smtClean="0">
                <a:latin typeface="Times New Roman" pitchFamily="18" charset="0"/>
              </a:rPr>
              <a:t>нет</a:t>
            </a:r>
          </a:p>
          <a:p>
            <a:pPr eaLnBrk="1" hangingPunct="1">
              <a:buFontTx/>
              <a:buNone/>
              <a:defRPr/>
            </a:pPr>
            <a:r>
              <a:rPr lang="en-US" sz="1200" dirty="0" smtClean="0">
                <a:latin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</a:rPr>
              <a:t>4. Сколько раз в день ты ешь?</a:t>
            </a:r>
          </a:p>
          <a:p>
            <a:pPr eaLnBrk="1" hangingPunct="1">
              <a:buFontTx/>
              <a:buNone/>
              <a:defRPr/>
            </a:pPr>
            <a:r>
              <a:rPr lang="en-US" sz="1200" dirty="0" smtClean="0">
                <a:latin typeface="Times New Roman" pitchFamily="18" charset="0"/>
              </a:rPr>
              <a:t>      </a:t>
            </a:r>
            <a:r>
              <a:rPr lang="ru-RU" sz="1200" dirty="0" smtClean="0">
                <a:latin typeface="Times New Roman" pitchFamily="18" charset="0"/>
              </a:rPr>
              <a:t>а)  завтрак домашний       07.00 –   7.30</a:t>
            </a:r>
          </a:p>
          <a:p>
            <a:pPr eaLnBrk="1" hangingPunct="1"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</a:rPr>
              <a:t>           школьный завтрак       10.00 – 10.30</a:t>
            </a:r>
          </a:p>
          <a:p>
            <a:pPr eaLnBrk="1" hangingPunct="1">
              <a:buFontTx/>
              <a:buNone/>
              <a:defRPr/>
            </a:pPr>
            <a:r>
              <a:rPr lang="en-US" sz="1200" dirty="0" smtClean="0">
                <a:latin typeface="Times New Roman" pitchFamily="18" charset="0"/>
              </a:rPr>
              <a:t>          </a:t>
            </a:r>
            <a:r>
              <a:rPr lang="ru-RU" sz="1200" dirty="0" smtClean="0">
                <a:latin typeface="Times New Roman" pitchFamily="18" charset="0"/>
              </a:rPr>
              <a:t> обед                               13.30 –  14.00</a:t>
            </a:r>
          </a:p>
          <a:p>
            <a:pPr eaLnBrk="1" hangingPunct="1"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</a:rPr>
              <a:t>           полдник                        16.00 –  16.30</a:t>
            </a:r>
          </a:p>
          <a:p>
            <a:pPr eaLnBrk="1" hangingPunct="1"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</a:rPr>
              <a:t>     </a:t>
            </a:r>
            <a:r>
              <a:rPr lang="en-US" sz="1200" dirty="0" smtClean="0">
                <a:latin typeface="Times New Roman" pitchFamily="18" charset="0"/>
              </a:rPr>
              <a:t>      </a:t>
            </a:r>
            <a:r>
              <a:rPr lang="ru-RU" sz="1200" dirty="0" smtClean="0">
                <a:latin typeface="Times New Roman" pitchFamily="18" charset="0"/>
              </a:rPr>
              <a:t>ужин                             19.00 –  20.00</a:t>
            </a:r>
          </a:p>
          <a:p>
            <a:pPr eaLnBrk="1" hangingPunct="1">
              <a:buFontTx/>
              <a:buNone/>
              <a:defRPr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sz="1200" dirty="0" smtClean="0">
              <a:latin typeface="Times New Roman" pitchFamily="18" charset="0"/>
            </a:endParaRPr>
          </a:p>
        </p:txBody>
      </p:sp>
      <p:sp>
        <p:nvSpPr>
          <p:cNvPr id="1126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052513"/>
            <a:ext cx="4105275" cy="52562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</a:rPr>
              <a:t>б)  школьный завтрак        10.00 –  10.30</a:t>
            </a:r>
          </a:p>
          <a:p>
            <a:pPr eaLnBrk="1" hangingPunct="1"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</a:rPr>
              <a:t>     обед                                13.30 –  14.00</a:t>
            </a:r>
          </a:p>
          <a:p>
            <a:pPr eaLnBrk="1" hangingPunct="1"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</a:rPr>
              <a:t>     ужин                               20.30 –  21.00</a:t>
            </a:r>
          </a:p>
          <a:p>
            <a:pPr eaLnBrk="1" hangingPunct="1">
              <a:buFontTx/>
              <a:buNone/>
              <a:defRPr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</a:rPr>
              <a:t>5. Какое твое любимое блюдо?</a:t>
            </a:r>
          </a:p>
          <a:p>
            <a:pPr eaLnBrk="1" hangingPunct="1">
              <a:buFontTx/>
              <a:buNone/>
              <a:defRPr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</a:rPr>
              <a:t>    на завтрак: ______________________</a:t>
            </a:r>
          </a:p>
          <a:p>
            <a:pPr eaLnBrk="1" hangingPunct="1"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</a:rPr>
              <a:t>    на обед: ________________________</a:t>
            </a:r>
          </a:p>
          <a:p>
            <a:pPr eaLnBrk="1" hangingPunct="1">
              <a:buFontTx/>
              <a:buNone/>
              <a:defRPr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</a:rPr>
              <a:t>6. Какой твой любимый фрукт?</a:t>
            </a:r>
          </a:p>
          <a:p>
            <a:pPr eaLnBrk="1" hangingPunct="1"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</a:rPr>
              <a:t>    ________________________________</a:t>
            </a:r>
          </a:p>
          <a:p>
            <a:pPr eaLnBrk="1" hangingPunct="1">
              <a:buFontTx/>
              <a:buNone/>
              <a:defRPr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</a:rPr>
              <a:t>7. Что влияет на сохранение здоровья? </a:t>
            </a:r>
          </a:p>
          <a:p>
            <a:pPr eaLnBrk="1" hangingPunct="1"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</a:rPr>
              <a:t>    Выбери несколько высказываний:</a:t>
            </a:r>
          </a:p>
          <a:p>
            <a:pPr eaLnBrk="1" hangingPunct="1">
              <a:buFontTx/>
              <a:buNone/>
              <a:defRPr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ru-RU" sz="1200" dirty="0" smtClean="0">
                <a:latin typeface="Times New Roman" pitchFamily="18" charset="0"/>
              </a:rPr>
              <a:t>регулярные занятия спортом и физкультурой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ru-RU" sz="1200" dirty="0" smtClean="0">
                <a:latin typeface="Times New Roman" pitchFamily="18" charset="0"/>
              </a:rPr>
              <a:t>соблюдение режима дня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ru-RU" sz="1200" dirty="0" smtClean="0">
                <a:latin typeface="Times New Roman" pitchFamily="18" charset="0"/>
              </a:rPr>
              <a:t>лечиться у хорошего врача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ru-RU" sz="1200" dirty="0" smtClean="0">
                <a:latin typeface="Times New Roman" pitchFamily="18" charset="0"/>
              </a:rPr>
              <a:t>правильно питаться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ru-RU" sz="1200" dirty="0" smtClean="0">
                <a:latin typeface="Times New Roman" pitchFamily="18" charset="0"/>
              </a:rPr>
              <a:t>высыпаться 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ru-RU" sz="1200" dirty="0" smtClean="0">
                <a:latin typeface="Times New Roman" pitchFamily="18" charset="0"/>
              </a:rPr>
              <a:t>пить чистую воду, а не газировку, сок, компот</a:t>
            </a:r>
          </a:p>
          <a:p>
            <a:pPr eaLnBrk="1" hangingPunct="1">
              <a:buFontTx/>
              <a:buChar char="-"/>
              <a:defRPr/>
            </a:pPr>
            <a:endParaRPr lang="ru-RU" sz="12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Диаграмма 5"/>
          <p:cNvGraphicFramePr>
            <a:graphicFrameLocks/>
          </p:cNvGraphicFramePr>
          <p:nvPr/>
        </p:nvGraphicFramePr>
        <p:xfrm>
          <a:off x="1619250" y="836613"/>
          <a:ext cx="6624638" cy="4064000"/>
        </p:xfrm>
        <a:graphic>
          <a:graphicData uri="http://schemas.openxmlformats.org/presentationml/2006/ole">
            <p:oleObj spid="_x0000_s26625" r:id="rId3" imgW="6620830" imgH="4066384" progId="Excel.Sheet.8">
              <p:embed/>
            </p:oleObj>
          </a:graphicData>
        </a:graphic>
      </p:graphicFrame>
      <p:sp>
        <p:nvSpPr>
          <p:cNvPr id="26626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39750" y="4076700"/>
            <a:ext cx="7777163" cy="21875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i="1" smtClean="0">
                <a:latin typeface="Centaur" pitchFamily="18" charset="0"/>
              </a:rPr>
              <a:t>	     </a:t>
            </a:r>
            <a:r>
              <a:rPr lang="ru-RU" sz="1400" i="1" smtClean="0">
                <a:latin typeface="Centaur" pitchFamily="18" charset="0"/>
              </a:rPr>
              <a:t>По мнению диетологов наиболее важное значение имеет завтрак, который обязательно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i="1" smtClean="0">
                <a:latin typeface="Centaur" pitchFamily="18" charset="0"/>
              </a:rPr>
              <a:t>        должен быть полноценным.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i="1" smtClean="0">
                <a:latin typeface="Centaur" pitchFamily="18" charset="0"/>
              </a:rPr>
              <a:t>	     </a:t>
            </a:r>
            <a:r>
              <a:rPr lang="ru-RU" sz="1400" i="1" smtClean="0">
                <a:latin typeface="Centaur" pitchFamily="18" charset="0"/>
              </a:rPr>
              <a:t>К сожалению, многие ребята убегают в школу, схватив  на ходу бутерброд, булочку или,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i="1" smtClean="0">
                <a:latin typeface="Centaur" pitchFamily="18" charset="0"/>
              </a:rPr>
              <a:t>        что еще хуже, какую-нибудь сладость, а родители не придают этому большого значения,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i="1" smtClean="0">
                <a:latin typeface="Centaur" pitchFamily="18" charset="0"/>
              </a:rPr>
              <a:t>        надеясь на школьный завтрак.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i="1" smtClean="0">
                <a:latin typeface="Centaur" pitchFamily="18" charset="0"/>
              </a:rPr>
              <a:t>	     </a:t>
            </a:r>
            <a:r>
              <a:rPr lang="ru-RU" sz="1400" i="1" smtClean="0">
                <a:latin typeface="Centaur" pitchFamily="18" charset="0"/>
              </a:rPr>
              <a:t>Это грубое нарушение режима, и оно сказывается не только на состоянии здоровья ребенка,  но и снижает его работоспособность, затрудняет усвоение материала в школе.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i="1" smtClean="0">
                <a:latin typeface="Centaur" pitchFamily="18" charset="0"/>
              </a:rPr>
              <a:t>	      Завтрак школьника должен быть полноценным и обязательно содержать горячее блюдо.</a:t>
            </a:r>
          </a:p>
          <a:p>
            <a:pPr eaLnBrk="1" hangingPunct="1">
              <a:buFontTx/>
              <a:buNone/>
            </a:pPr>
            <a:endParaRPr lang="ru-RU" sz="1400" smtClean="0">
              <a:latin typeface="Centaur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нимированные (8)">
  <a:themeElements>
    <a:clrScheme name="FoodPyrPres_al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odPyrPres_all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odPyrPres_al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анимированные (8)</Template>
  <TotalTime>367</TotalTime>
  <Words>1438</Words>
  <Application>Microsoft Office PowerPoint</Application>
  <PresentationFormat>Экран (4:3)</PresentationFormat>
  <Paragraphs>229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анимированные (8)</vt:lpstr>
      <vt:lpstr>Лист Microsoft Office Excel 97-2003</vt:lpstr>
      <vt:lpstr>Здоровое питание – здоровое поколение</vt:lpstr>
      <vt:lpstr>Проблематика  учебного проекта</vt:lpstr>
      <vt:lpstr>Слайд 3</vt:lpstr>
      <vt:lpstr>Цель  учебного проекта</vt:lpstr>
      <vt:lpstr>Задачи  учебного проекта</vt:lpstr>
      <vt:lpstr>План работы над проектом:</vt:lpstr>
      <vt:lpstr>Слайд 7</vt:lpstr>
      <vt:lpstr>АНКЕТА  «Отношение детей к ценности здорового образа жизни и питания»</vt:lpstr>
      <vt:lpstr>Слайд 9</vt:lpstr>
      <vt:lpstr>Слайд 10</vt:lpstr>
      <vt:lpstr>Слайд 11</vt:lpstr>
      <vt:lpstr>Слайд 12</vt:lpstr>
      <vt:lpstr>Слайд 13</vt:lpstr>
      <vt:lpstr>Слайд 14</vt:lpstr>
      <vt:lpstr>Здоровое питание – это питание сбалансированное. Модель правильного питания имеет вид пирамиды.</vt:lpstr>
      <vt:lpstr>Слайд 16</vt:lpstr>
      <vt:lpstr>Слайд 17</vt:lpstr>
      <vt:lpstr>Слайд 18</vt:lpstr>
      <vt:lpstr>Слайд 19</vt:lpstr>
      <vt:lpstr>БЕЛКИ</vt:lpstr>
      <vt:lpstr>Слайд 21</vt:lpstr>
      <vt:lpstr>Слайд 22</vt:lpstr>
      <vt:lpstr>Слайд 23</vt:lpstr>
      <vt:lpstr>Слайд 24</vt:lpstr>
      <vt:lpstr>Слайд 25</vt:lpstr>
      <vt:lpstr>И поэтому всегда Для нашего здоровья Полноценная еда –  Важнейшее условие!</vt:lpstr>
      <vt:lpstr>                    Как    же    попадают    в   организм   необходимые  для роста и развития питательные    вещества?   Конечно,   во   время   еды  с  продуктами   питания.          По   утверждению   медиков  и   специалистов   по   правильному   питанию  в рационе   маленького   человека,  приобщающегося   к  знаниям,   обязательно должны   присутствовать   продукты   которые    поддерживают   умственную работоспособность, нервную  систему, зрение  и  физическую активность.         Для  поддержания  умственной деятельности  и физической активности  необходимы   яйца,   рыба,   свинина,  сливочное масло,  печень,  овсянка,  рис, нежирный творог, шоколад, чай с сахаром.         Бодрость и активность  придадут различные каши,  мед,  сладкие ягоды и фрукты.         Для глаз ребенка будут полезны морковка, щавель, красный перец, яблоки, помидоры, абрикосы, рыбий жир.          Нервную систему поддержат мясо птицы,  нежирная говядина,  креветки, твердый сыр.  </vt:lpstr>
      <vt:lpstr>ДА</vt:lpstr>
      <vt:lpstr>НЕТ</vt:lpstr>
      <vt:lpstr> Всем,  кто  работает  в  области питания детей, надо помнить,  что правильное питание школьников в наиболее ответственный период  роста и формирования как личностей – это прежде всего путь к здоровью нации.  Кроме того пищевой рацион школьника должен быть вкусным и разнообразным. </vt:lpstr>
      <vt:lpstr>ПАМЯТКА для родителей Некоторые правила здорового питания детей</vt:lpstr>
      <vt:lpstr>ПАМЯТКА</vt:lpstr>
      <vt:lpstr>Выводы по проекту:</vt:lpstr>
      <vt:lpstr>Слайд 34</vt:lpstr>
    </vt:vector>
  </TitlesOfParts>
  <Company>491 Марьино (ДП 1468)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 школьников</dc:title>
  <dc:creator>Психолог</dc:creator>
  <cp:lastModifiedBy>компьютер7</cp:lastModifiedBy>
  <cp:revision>41</cp:revision>
  <dcterms:created xsi:type="dcterms:W3CDTF">2011-11-25T13:40:30Z</dcterms:created>
  <dcterms:modified xsi:type="dcterms:W3CDTF">2014-09-02T02:54:24Z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TC010188041033</vt:lpwstr>
  </property>
</Properties>
</file>