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FED5-6D58-49CB-B13B-6A13FA091E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EF2D1-C302-4E6E-BACE-4D70516D4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7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5F1F5-45B6-43EE-8232-BF404C8E0CD1}" type="slidenum">
              <a:rPr lang="ru-RU"/>
              <a:pPr/>
              <a:t>19</a:t>
            </a:fld>
            <a:endParaRPr lang="ru-R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Реализация программы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коррекционной работы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858280" cy="3714776"/>
          </a:xfrm>
        </p:spPr>
        <p:txBody>
          <a:bodyPr>
            <a:normAutofit/>
          </a:bodyPr>
          <a:lstStyle/>
          <a:p>
            <a:r>
              <a:rPr lang="ru-RU" dirty="0" smtClean="0"/>
              <a:t>в рамках программы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«Доступная среда»</a:t>
            </a:r>
          </a:p>
          <a:p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зам.директора по НМР </a:t>
            </a:r>
          </a:p>
          <a:p>
            <a:pPr algn="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Ольга Анатольевна </a:t>
            </a:r>
          </a:p>
          <a:p>
            <a:pPr algn="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Култаева</a:t>
            </a: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Механизмом реализации ПКР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является  система комплексного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err="1" smtClean="0">
                <a:solidFill>
                  <a:srgbClr val="002060"/>
                </a:solidFill>
              </a:rPr>
              <a:t>психолого-медико-социального</a:t>
            </a:r>
            <a:r>
              <a:rPr lang="ru-RU" dirty="0" smtClean="0">
                <a:solidFill>
                  <a:srgbClr val="002060"/>
                </a:solidFill>
              </a:rPr>
              <a:t> сопровождения и поддержки обучающихся с ОВЗ,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что предусматривает создание </a:t>
            </a:r>
            <a:r>
              <a:rPr lang="ru-RU" i="1" dirty="0" smtClean="0">
                <a:solidFill>
                  <a:srgbClr val="002060"/>
                </a:solidFill>
              </a:rPr>
              <a:t>специальных условий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Условия реализации ПКР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1) оборудование по программе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«Доступная среда» в 2015 году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2) доступные условия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3) кадровое обеспечение инклюзивного образования: курсы повышения квалификации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72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Оборудование по программе 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«Доступная среда»</a:t>
            </a:r>
          </a:p>
          <a:p>
            <a:pPr algn="ctr">
              <a:buNone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получили в 2015 году </a:t>
            </a:r>
            <a:r>
              <a:rPr lang="ru-RU" sz="2400" dirty="0" smtClean="0">
                <a:solidFill>
                  <a:srgbClr val="002060"/>
                </a:solidFill>
              </a:rPr>
              <a:t> в количестве 83 единицы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Персональный компьютер в комплекте с монитором с программным обеспечением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Комплект оборудования для обучающихся с нарушениями </a:t>
            </a:r>
            <a:r>
              <a:rPr lang="ru-RU" sz="2400" b="1" dirty="0" smtClean="0">
                <a:solidFill>
                  <a:srgbClr val="002060"/>
                </a:solidFill>
              </a:rPr>
              <a:t>опорно-двигательного аппарата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Комплект оборудования для обучающихся с ОВЗ тип 2 </a:t>
            </a:r>
            <a:r>
              <a:rPr lang="ru-RU" sz="2400" b="1" dirty="0" smtClean="0">
                <a:solidFill>
                  <a:srgbClr val="002060"/>
                </a:solidFill>
              </a:rPr>
              <a:t>(логопедическая коррекция)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Комплект оборудования для комнаты </a:t>
            </a:r>
            <a:r>
              <a:rPr lang="ru-RU" sz="2400" b="1" dirty="0" smtClean="0">
                <a:solidFill>
                  <a:srgbClr val="002060"/>
                </a:solidFill>
              </a:rPr>
              <a:t>психологической разгрузки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Устройство для развития </a:t>
            </a:r>
            <a:r>
              <a:rPr lang="ru-RU" sz="2400" b="1" dirty="0" smtClean="0">
                <a:solidFill>
                  <a:srgbClr val="002060"/>
                </a:solidFill>
              </a:rPr>
              <a:t>вестибулярного аппарата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Игры для развития координации движения, тактильных ощущений, моторики, творческого конструирования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0.200.122.9\обмен\Култаева О.А\Доступная среда\P114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128294" cy="3096344"/>
          </a:xfrm>
          <a:prstGeom prst="rect">
            <a:avLst/>
          </a:prstGeom>
          <a:noFill/>
        </p:spPr>
      </p:pic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200.122.9\обмен\Култаева О.А\Доступная среда\P114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000" y="2060848"/>
            <a:ext cx="4128296" cy="3096344"/>
          </a:xfrm>
          <a:prstGeom prst="rect">
            <a:avLst/>
          </a:prstGeom>
          <a:noFill/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0.200.122.9\обмен\Култаева О.А\Доступная среда\P114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3271946" cy="2453959"/>
          </a:xfrm>
          <a:prstGeom prst="rect">
            <a:avLst/>
          </a:prstGeom>
          <a:noFill/>
        </p:spPr>
      </p:pic>
      <p:pic>
        <p:nvPicPr>
          <p:cNvPr id="1027" name="Picture 3" descr="\\10.200.122.9\обмен\Култаева О.А\Доступная среда\P114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40768"/>
            <a:ext cx="3456247" cy="2592288"/>
          </a:xfrm>
          <a:prstGeom prst="rect">
            <a:avLst/>
          </a:prstGeom>
          <a:noFill/>
        </p:spPr>
      </p:pic>
      <p:pic>
        <p:nvPicPr>
          <p:cNvPr id="1028" name="Picture 4" descr="\\10.200.122.9\обмен\Култаева О.А\Доступная среда\P114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62453"/>
            <a:ext cx="3384376" cy="2538381"/>
          </a:xfrm>
          <a:prstGeom prst="rect">
            <a:avLst/>
          </a:prstGeom>
          <a:noFill/>
        </p:spPr>
      </p:pic>
      <p:pic>
        <p:nvPicPr>
          <p:cNvPr id="8" name="Picture 2" descr="\\10.200.122.9\обмен\Култаева О.А\Доступная среда\P114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6532" y="4050341"/>
            <a:ext cx="3373110" cy="2529933"/>
          </a:xfrm>
          <a:prstGeom prst="rect">
            <a:avLst/>
          </a:prstGeom>
          <a:noFill/>
        </p:spPr>
      </p:pic>
      <p:pic>
        <p:nvPicPr>
          <p:cNvPr id="9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10.200.122.9\обмен\Култаева О.А\Доступная среда\P114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99" y="4143379"/>
            <a:ext cx="3190890" cy="2393262"/>
          </a:xfrm>
          <a:prstGeom prst="rect">
            <a:avLst/>
          </a:prstGeom>
          <a:noFill/>
        </p:spPr>
      </p:pic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0.200.122.9\обмен\Култаева О.А\Доступная среда\P114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32280"/>
            <a:ext cx="3238395" cy="2428892"/>
          </a:xfrm>
          <a:prstGeom prst="rect">
            <a:avLst/>
          </a:prstGeom>
          <a:noFill/>
        </p:spPr>
      </p:pic>
      <p:pic>
        <p:nvPicPr>
          <p:cNvPr id="3077" name="Picture 5" descr="\\10.200.122.9\обмен\Култаева О.А\Доступная среда\P114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244" y="4143379"/>
            <a:ext cx="3214710" cy="2411127"/>
          </a:xfrm>
          <a:prstGeom prst="rect">
            <a:avLst/>
          </a:prstGeom>
          <a:noFill/>
        </p:spPr>
      </p:pic>
      <p:pic>
        <p:nvPicPr>
          <p:cNvPr id="3078" name="Picture 6" descr="\\10.200.122.9\обмен\Култаева О.А\Доступная среда\P114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247" y="1332280"/>
            <a:ext cx="3238395" cy="2428892"/>
          </a:xfrm>
          <a:prstGeom prst="rect">
            <a:avLst/>
          </a:prstGeom>
          <a:noFill/>
        </p:spPr>
      </p:pic>
      <p:pic>
        <p:nvPicPr>
          <p:cNvPr id="7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1) Выполнение мероприятий по беспрепятственному доступу </a:t>
            </a:r>
            <a:r>
              <a:rPr lang="ru-RU" sz="2800" b="1" dirty="0" err="1" smtClean="0">
                <a:solidFill>
                  <a:srgbClr val="002060"/>
                </a:solidFill>
              </a:rPr>
              <a:t>маломобильных</a:t>
            </a:r>
            <a:r>
              <a:rPr lang="ru-RU" sz="2800" b="1" dirty="0" smtClean="0">
                <a:solidFill>
                  <a:srgbClr val="002060"/>
                </a:solidFill>
              </a:rPr>
              <a:t> групп в МБОУ "Лицей №23»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Демонтажные и монтажные работы по крыльцу с ограждением: пандус, покрытие крыльца;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Установка </a:t>
            </a:r>
            <a:r>
              <a:rPr lang="ru-RU" sz="2800" dirty="0" err="1" smtClean="0">
                <a:solidFill>
                  <a:srgbClr val="002060"/>
                </a:solidFill>
              </a:rPr>
              <a:t>рельс-путей</a:t>
            </a:r>
            <a:r>
              <a:rPr lang="ru-RU" sz="2800" dirty="0" smtClean="0">
                <a:solidFill>
                  <a:srgbClr val="002060"/>
                </a:solidFill>
              </a:rPr>
              <a:t> для коляски металлических ограждений с полимерной окраской в холле;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2) Ремонт кабинета психолога.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Кадровые обеспечение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психолого-медико-социально</a:t>
            </a:r>
            <a:r>
              <a:rPr lang="ru-RU" dirty="0" smtClean="0">
                <a:solidFill>
                  <a:srgbClr val="002060"/>
                </a:solidFill>
              </a:rPr>
              <a:t> -педагогического сопровождения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Педагог – психолог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Фельдшер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Социальный педагог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Учителя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85861"/>
          <a:ext cx="9001156" cy="535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285629"/>
                <a:gridCol w="6143891"/>
              </a:tblGrid>
              <a:tr h="1048929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Еремеева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Елена Викторовна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- психолог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«Управление качеством образования» 02.02.2016, ЧУДПО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СИПППиСР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г. Новосибирск, 72 часа,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№414</a:t>
                      </a:r>
                      <a:endParaRPr lang="ru-RU" dirty="0"/>
                    </a:p>
                  </a:txBody>
                  <a:tcPr/>
                </a:tc>
              </a:tr>
              <a:tr h="13865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Кондрашкина Валентина Ивановна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Соц.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педагогические аспекты деятельности педагогических работников по развитию инициативы, самостоятельности и социализации детей и подростков», 30.09.2013 – 16.10. 2013 г.,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КРИПКиПРО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120 часов</a:t>
                      </a:r>
                    </a:p>
                  </a:txBody>
                  <a:tcPr/>
                </a:tc>
              </a:tr>
              <a:tr h="155872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Иванова Людмила Яковлевна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биологии и географии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«Организация инклюзивного образования детей – инвалидов, детей с ОВЗ в общеобразовательных организациях» , 30.04 – 01.10.2015г, ГБОУВО г. Москвы «Московский городской педагогический университет»,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72 часа , рег.№20/13624 </a:t>
                      </a:r>
                      <a:endParaRPr lang="ru-RU" dirty="0"/>
                    </a:p>
                  </a:txBody>
                  <a:tcPr/>
                </a:tc>
              </a:tr>
              <a:tr h="1363609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Ланщикова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Нелли Андреевна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начальных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профессиональной компетентности педагога по работе с детьми с ОВЗ в условиях инклюзии», 18 – 27.08.2016г,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КРИПКиПРО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72 часа,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№ 0025626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-1" y="0"/>
            <a:ext cx="9358347" cy="1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6" name="Picture 2" descr="IMG_0002"/>
          <p:cNvPicPr>
            <a:picLocks noChangeAspect="1" noChangeArrowheads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79388" y="405209"/>
            <a:ext cx="8785225" cy="6480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640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14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612973" y="2955716"/>
            <a:ext cx="7991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 адрес:</a:t>
            </a:r>
            <a:endParaRPr lang="ru-RU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6500</a:t>
            </a:r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6, </a:t>
            </a: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Кемерово</a:t>
            </a: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en-US" sz="4000" b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улица Ворошилова 10 </a:t>
            </a: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«Б»</a:t>
            </a:r>
            <a:endParaRPr lang="ru-RU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телефон: 51-47-77</a:t>
            </a:r>
            <a:endParaRPr lang="ru-RU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mail</a:t>
            </a: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4000" b="1" dirty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</a:t>
            </a:r>
            <a:r>
              <a:rPr lang="ru-RU" sz="4000" b="1" dirty="0" smtClean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</a:t>
            </a:r>
            <a:r>
              <a:rPr lang="en-US" sz="4000" b="1" dirty="0" smtClean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4000" b="1" dirty="0" err="1" smtClean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kmr@rambler</a:t>
            </a:r>
            <a:r>
              <a:rPr lang="ru-RU" sz="4000" b="1" dirty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4000" b="1" dirty="0" err="1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</a:t>
            </a:r>
            <a:endParaRPr lang="ru-RU" sz="4000" b="1" dirty="0">
              <a:solidFill>
                <a:srgbClr val="38DAF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Сайт:  </a:t>
            </a:r>
            <a:r>
              <a:rPr lang="en-US" sz="4000" b="1" dirty="0" smtClean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lycey23.ru</a:t>
            </a:r>
            <a:r>
              <a:rPr lang="ru-RU" sz="4000" b="1" dirty="0" smtClean="0">
                <a:solidFill>
                  <a:srgbClr val="38DA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000" dirty="0">
              <a:solidFill>
                <a:srgbClr val="38DAF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791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8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-1" y="0"/>
            <a:ext cx="9358347" cy="1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7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000" fill="hold"/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7915"/>
                </p:tgtEl>
              </p:cMediaNode>
            </p:audio>
          </p:childTnLst>
        </p:cTn>
      </p:par>
    </p:tnLst>
    <p:bldLst>
      <p:bldP spid="507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ОСНОВНАЯ ОБРАЗОВАТЕЛЬНАЯ ПРОГРАММА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НАЧАЛЬНОГО ОБЩЕГО ОБРАЗОВАНИЯ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ОСНОВНАЯ ОБРАЗОВАТЕЛЬНАЯ ПРОГРАММА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ОСНОВНОГО ОБЩЕГО ОБРАЗОВАНИЯ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 </a:t>
            </a: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89280" cy="56435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Программа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коррекционной работы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Цель программы </a:t>
            </a:r>
            <a:r>
              <a:rPr lang="ru-RU" dirty="0" smtClean="0">
                <a:solidFill>
                  <a:srgbClr val="002060"/>
                </a:solidFill>
              </a:rPr>
              <a:t>коррекционной работы заключается в определении комплексной </a:t>
            </a:r>
            <a:r>
              <a:rPr lang="ru-RU" b="1" i="1" dirty="0" smtClean="0">
                <a:solidFill>
                  <a:srgbClr val="002060"/>
                </a:solidFill>
              </a:rPr>
              <a:t>системы </a:t>
            </a:r>
            <a:r>
              <a:rPr lang="ru-RU" b="1" i="1" dirty="0" err="1" smtClean="0">
                <a:solidFill>
                  <a:srgbClr val="002060"/>
                </a:solidFill>
              </a:rPr>
              <a:t>психолого-медико-педагогической</a:t>
            </a:r>
            <a:r>
              <a:rPr lang="ru-RU" b="1" i="1" dirty="0" smtClean="0">
                <a:solidFill>
                  <a:srgbClr val="002060"/>
                </a:solidFill>
              </a:rPr>
              <a:t> и социальной помощи </a:t>
            </a:r>
            <a:r>
              <a:rPr lang="ru-RU" dirty="0" smtClean="0">
                <a:solidFill>
                  <a:srgbClr val="002060"/>
                </a:solidFill>
              </a:rPr>
              <a:t>обучающимся с ОВЗ для успешного освоения основной образовательной программы на основе компенсации первичных нарушений и пропедевтики производных отклонений в развитии, активизации ресурсов социально-психологической адаптации личности ребенка.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Направления коррекционной работы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диагностическое,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коррекционно-развивающее,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консультативное,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информационно-просветительское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Механизмы реализации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Условия реализации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Кадровое обеспечение инклюзивного образования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	Диагностическая деятельность –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своевременное выявление детей с ОВЗ – это мониторинг </a:t>
            </a:r>
            <a:r>
              <a:rPr lang="ru-RU" i="1" dirty="0" err="1" smtClean="0">
                <a:solidFill>
                  <a:srgbClr val="002060"/>
                </a:solidFill>
              </a:rPr>
              <a:t>микроучастка</a:t>
            </a:r>
            <a:r>
              <a:rPr lang="ru-RU" i="1" dirty="0" smtClean="0">
                <a:solidFill>
                  <a:srgbClr val="002060"/>
                </a:solidFill>
              </a:rPr>
              <a:t> лицея и медицинское сопровождение обучающихся лицея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(бульвар Строителей  № 23а, 25в, 53,53а, ул. </a:t>
            </a:r>
            <a:r>
              <a:rPr lang="ru-RU" sz="2600" dirty="0" err="1" smtClean="0">
                <a:solidFill>
                  <a:srgbClr val="002060"/>
                </a:solidFill>
              </a:rPr>
              <a:t>Марковцева</a:t>
            </a:r>
            <a:r>
              <a:rPr lang="ru-RU" sz="2600" dirty="0" smtClean="0">
                <a:solidFill>
                  <a:srgbClr val="002060"/>
                </a:solidFill>
              </a:rPr>
              <a:t>  № 8, 10)</a:t>
            </a:r>
          </a:p>
          <a:p>
            <a:pPr>
              <a:lnSpc>
                <a:spcPct val="150000"/>
              </a:lnSpc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4 группа здоровья: дети с ОВЗ - 2 ребёнка начальных классов,     				заболевание – сахарный диабет; </a:t>
            </a:r>
          </a:p>
          <a:p>
            <a:pPr>
              <a:lnSpc>
                <a:spcPct val="150000"/>
              </a:lnSpc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5 группа здоровья: дети инвалиды - не</a:t>
            </a:r>
            <a:r>
              <a:rPr lang="ru-RU" dirty="0" smtClean="0">
                <a:solidFill>
                  <a:srgbClr val="002060"/>
                </a:solidFill>
              </a:rPr>
              <a:t>т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2674"/>
            <a:ext cx="8229600" cy="55007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Диагностическое направление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психолого-медико-педагогического</a:t>
            </a:r>
            <a:r>
              <a:rPr lang="ru-RU" dirty="0" smtClean="0">
                <a:solidFill>
                  <a:srgbClr val="002060"/>
                </a:solidFill>
              </a:rPr>
              <a:t> сопровождения </a:t>
            </a:r>
            <a:r>
              <a:rPr lang="ru-RU" i="1" dirty="0" smtClean="0">
                <a:solidFill>
                  <a:srgbClr val="002060"/>
                </a:solidFill>
              </a:rPr>
              <a:t>(индивидуальное и групповое) – 	 </a:t>
            </a:r>
            <a:r>
              <a:rPr lang="ru-RU" dirty="0" smtClean="0">
                <a:solidFill>
                  <a:srgbClr val="002060"/>
                </a:solidFill>
              </a:rPr>
              <a:t>изучение психологических особенностей, эффективности процесса адаптации к процессу обучения, профильного и профессионального самоопределения, мотивации и эмоционального отношения к обучению; формирование «групп риска» развития </a:t>
            </a:r>
            <a:r>
              <a:rPr lang="ru-RU" dirty="0" err="1" smtClean="0">
                <a:solidFill>
                  <a:srgbClr val="002060"/>
                </a:solidFill>
              </a:rPr>
              <a:t>дезадаптивных</a:t>
            </a:r>
            <a:r>
              <a:rPr lang="ru-RU" dirty="0" smtClean="0">
                <a:solidFill>
                  <a:srgbClr val="002060"/>
                </a:solidFill>
              </a:rPr>
              <a:t> состояний,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уровня развития УУД учащихся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04351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Коррекционно </a:t>
            </a: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>
                <a:solidFill>
                  <a:srgbClr val="002060"/>
                </a:solidFill>
              </a:rPr>
              <a:t>развивающая деятельность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это работа педагога - психолога с обучающимися, имеющими факторы риска нарушения здоровья и школьной </a:t>
            </a:r>
            <a:r>
              <a:rPr lang="ru-RU" dirty="0" err="1" smtClean="0">
                <a:solidFill>
                  <a:srgbClr val="002060"/>
                </a:solidFill>
              </a:rPr>
              <a:t>дезадаптации</a:t>
            </a:r>
            <a:r>
              <a:rPr lang="ru-RU" dirty="0" smtClean="0">
                <a:solidFill>
                  <a:srgbClr val="002060"/>
                </a:solidFill>
              </a:rPr>
              <a:t> (групповые занятия).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Реализация коррекционных, развивающих и профилактических программ «Я – школьник!»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Консультативная </a:t>
            </a:r>
            <a:r>
              <a:rPr lang="ru-RU" b="1" i="1" dirty="0" smtClean="0">
                <a:solidFill>
                  <a:srgbClr val="002060"/>
                </a:solidFill>
              </a:rPr>
              <a:t>деятельность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(индивидуальная и групповая)</a:t>
            </a:r>
            <a:r>
              <a:rPr lang="ru-RU" dirty="0" smtClean="0">
                <a:solidFill>
                  <a:srgbClr val="002060"/>
                </a:solidFill>
              </a:rPr>
              <a:t> – оказание консультативной помощи всем участникам образовательных отношений по вопросам сохранения здоровья, применения средств и способов его укрепления (консультации врача, педагога-психолога)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Информационно-просветительская деятельность</a:t>
            </a: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формирование индивидуальной ценности здоровья, теоретических основ и практических навыков здорового образа жизни у обучающихся (акции, уроки здоровья, классные часы, спортивные праздники, оформление уголков здоровья, презентаций и др.) , родителей (лекции, беседы), работа волонтерского движения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.poluhina\Desktop\слайды\Безимени-4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-1022"/>
          <a:stretch/>
        </p:blipFill>
        <p:spPr bwMode="auto">
          <a:xfrm>
            <a:off x="0" y="0"/>
            <a:ext cx="9252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.poluhina\Desktop\слайды\Безимени-34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490</Words>
  <Application>Microsoft Office PowerPoint</Application>
  <PresentationFormat>Экран (4:3)</PresentationFormat>
  <Paragraphs>87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Реализация программы коррекционной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o.kultaeva</dc:creator>
  <cp:lastModifiedBy>soul</cp:lastModifiedBy>
  <cp:revision>46</cp:revision>
  <dcterms:created xsi:type="dcterms:W3CDTF">2016-11-01T10:17:17Z</dcterms:created>
  <dcterms:modified xsi:type="dcterms:W3CDTF">2016-12-14T12:56:27Z</dcterms:modified>
</cp:coreProperties>
</file>